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68" r:id="rId2"/>
  </p:sldIdLst>
  <p:sldSz cx="6858000" cy="9906000" type="A4"/>
  <p:notesSz cx="7772400" cy="10909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455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8EC"/>
    <a:srgbClr val="FFFFFF"/>
    <a:srgbClr val="00B050"/>
    <a:srgbClr val="71539B"/>
    <a:srgbClr val="2F5597"/>
    <a:srgbClr val="FCEEC4"/>
    <a:srgbClr val="B32425"/>
    <a:srgbClr val="213249"/>
    <a:srgbClr val="A2A9B3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7" autoAdjust="0"/>
    <p:restoredTop sz="94656" autoAdjust="0"/>
  </p:normalViewPr>
  <p:slideViewPr>
    <p:cSldViewPr>
      <p:cViewPr varScale="1">
        <p:scale>
          <a:sx n="69" d="100"/>
          <a:sy n="69" d="100"/>
        </p:scale>
        <p:origin x="1602" y="90"/>
      </p:cViewPr>
      <p:guideLst>
        <p:guide orient="horz" pos="455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CECE0-0CC9-CF46-A8F9-8AEA39D01C8D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11438" y="1363663"/>
            <a:ext cx="2549525" cy="3681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77875" y="5249863"/>
            <a:ext cx="6216650" cy="4295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402138" y="10363200"/>
            <a:ext cx="3368675" cy="5461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FF903-5898-2441-8295-21F198342B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1426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1pPr>
    <a:lvl2pPr marL="410246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2pPr>
    <a:lvl3pPr marL="820491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3pPr>
    <a:lvl4pPr marL="1230737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4pPr>
    <a:lvl5pPr marL="1640982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5pPr>
    <a:lvl6pPr marL="2051228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6pPr>
    <a:lvl7pPr marL="2461473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7pPr>
    <a:lvl8pPr marL="2871719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8pPr>
    <a:lvl9pPr marL="3281964" algn="l" defTabSz="820491" rtl="0" eaLnBrk="1" latinLnBrk="0" hangingPunct="1">
      <a:defRPr kumimoji="1" sz="10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770" y="3070860"/>
            <a:ext cx="58340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9540" y="5547360"/>
            <a:ext cx="480452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3180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4755" y="2278380"/>
            <a:ext cx="298566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3180" y="39624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3180" y="2278380"/>
            <a:ext cx="617724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3625" y="9212580"/>
            <a:ext cx="219635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180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1794" y="9212580"/>
            <a:ext cx="157862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03433">
        <a:defRPr>
          <a:latin typeface="+mn-lt"/>
          <a:ea typeface="+mn-ea"/>
          <a:cs typeface="+mn-cs"/>
        </a:defRPr>
      </a:lvl2pPr>
      <a:lvl3pPr marL="806867">
        <a:defRPr>
          <a:latin typeface="+mn-lt"/>
          <a:ea typeface="+mn-ea"/>
          <a:cs typeface="+mn-cs"/>
        </a:defRPr>
      </a:lvl3pPr>
      <a:lvl4pPr marL="1210300">
        <a:defRPr>
          <a:latin typeface="+mn-lt"/>
          <a:ea typeface="+mn-ea"/>
          <a:cs typeface="+mn-cs"/>
        </a:defRPr>
      </a:lvl4pPr>
      <a:lvl5pPr marL="1613733">
        <a:defRPr>
          <a:latin typeface="+mn-lt"/>
          <a:ea typeface="+mn-ea"/>
          <a:cs typeface="+mn-cs"/>
        </a:defRPr>
      </a:lvl5pPr>
      <a:lvl6pPr marL="2017166">
        <a:defRPr>
          <a:latin typeface="+mn-lt"/>
          <a:ea typeface="+mn-ea"/>
          <a:cs typeface="+mn-cs"/>
        </a:defRPr>
      </a:lvl6pPr>
      <a:lvl7pPr marL="2420600">
        <a:defRPr>
          <a:latin typeface="+mn-lt"/>
          <a:ea typeface="+mn-ea"/>
          <a:cs typeface="+mn-cs"/>
        </a:defRPr>
      </a:lvl7pPr>
      <a:lvl8pPr marL="2824033">
        <a:defRPr>
          <a:latin typeface="+mn-lt"/>
          <a:ea typeface="+mn-ea"/>
          <a:cs typeface="+mn-cs"/>
        </a:defRPr>
      </a:lvl8pPr>
      <a:lvl9pPr marL="322746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95AA841-22C9-436F-8D47-CA4E46A4F806}"/>
              </a:ext>
            </a:extLst>
          </p:cNvPr>
          <p:cNvGrpSpPr/>
          <p:nvPr/>
        </p:nvGrpSpPr>
        <p:grpSpPr>
          <a:xfrm>
            <a:off x="319595" y="431726"/>
            <a:ext cx="6221960" cy="9041287"/>
            <a:chOff x="319595" y="431726"/>
            <a:chExt cx="6221960" cy="9041287"/>
          </a:xfrm>
        </p:grpSpPr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80F5E07D-1012-47EC-8656-154B3FCE4926}"/>
                </a:ext>
              </a:extLst>
            </p:cNvPr>
            <p:cNvSpPr/>
            <p:nvPr/>
          </p:nvSpPr>
          <p:spPr>
            <a:xfrm>
              <a:off x="319595" y="431726"/>
              <a:ext cx="6221960" cy="9041287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9050" cap="sq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 dirty="0"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75" name="Freeform 3">
              <a:extLst>
                <a:ext uri="{FF2B5EF4-FFF2-40B4-BE49-F238E27FC236}">
                  <a16:creationId xmlns:a16="http://schemas.microsoft.com/office/drawing/2014/main" id="{DB7CF4FF-4F01-4BBB-A743-23385E1C1D08}"/>
                </a:ext>
              </a:extLst>
            </p:cNvPr>
            <p:cNvSpPr/>
            <p:nvPr/>
          </p:nvSpPr>
          <p:spPr>
            <a:xfrm>
              <a:off x="352002" y="464133"/>
              <a:ext cx="6157148" cy="8976474"/>
            </a:xfrm>
            <a:prstGeom prst="rect">
              <a:avLst/>
            </a:prstGeom>
            <a:solidFill>
              <a:srgbClr val="000000">
                <a:alpha val="0"/>
              </a:srgbClr>
            </a:solidFill>
            <a:ln w="19050" cap="sq">
              <a:solidFill>
                <a:schemeClr val="accent4"/>
              </a:solidFill>
              <a:miter/>
            </a:ln>
          </p:spPr>
          <p:txBody>
            <a:bodyPr lIns="45719" rIns="45719"/>
            <a:lstStyle/>
            <a:p>
              <a:endParaRPr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CCEC8DD4-1FB1-4312-A91B-C1A4DD0AC518}"/>
              </a:ext>
            </a:extLst>
          </p:cNvPr>
          <p:cNvSpPr txBox="1"/>
          <p:nvPr/>
        </p:nvSpPr>
        <p:spPr>
          <a:xfrm>
            <a:off x="360731" y="2652660"/>
            <a:ext cx="611134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kumimoji="1" lang="ja-JP" altLang="en-US" sz="2400" b="1" dirty="0">
                <a:ln/>
                <a:solidFill>
                  <a:schemeClr val="accent3"/>
                </a:solidFill>
                <a:latin typeface="Noto Sans JP" panose="020B0200000000000000" pitchFamily="50" charset="-128"/>
                <a:ea typeface="Noto Sans JP" panose="020B0200000000000000" pitchFamily="50" charset="-128"/>
              </a:rPr>
              <a:t>派手じゃない。でも、確かな仕事を。</a:t>
            </a:r>
          </a:p>
        </p:txBody>
      </p:sp>
      <p:grpSp>
        <p:nvGrpSpPr>
          <p:cNvPr id="394" name="Group 8"/>
          <p:cNvGrpSpPr/>
          <p:nvPr/>
        </p:nvGrpSpPr>
        <p:grpSpPr>
          <a:xfrm>
            <a:off x="360731" y="8643441"/>
            <a:ext cx="6141498" cy="797169"/>
            <a:chOff x="0" y="0"/>
            <a:chExt cx="6141496" cy="797167"/>
          </a:xfrm>
          <a:solidFill>
            <a:schemeClr val="accent4"/>
          </a:solidFill>
        </p:grpSpPr>
        <p:sp>
          <p:nvSpPr>
            <p:cNvPr id="392" name="Freeform 9"/>
            <p:cNvSpPr/>
            <p:nvPr/>
          </p:nvSpPr>
          <p:spPr>
            <a:xfrm>
              <a:off x="0" y="81841"/>
              <a:ext cx="6141497" cy="715327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393" name="TextBox 10"/>
            <p:cNvSpPr/>
            <p:nvPr/>
          </p:nvSpPr>
          <p:spPr>
            <a:xfrm>
              <a:off x="0" y="0"/>
              <a:ext cx="6141497" cy="79716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ts val="1200"/>
                </a:lnSpc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419" name="TextBox 70"/>
          <p:cNvSpPr txBox="1"/>
          <p:nvPr/>
        </p:nvSpPr>
        <p:spPr>
          <a:xfrm>
            <a:off x="587679" y="807261"/>
            <a:ext cx="5685795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/>
          </a:bodyPr>
          <a:lstStyle>
            <a:lvl1pPr algn="ctr" defTabSz="365760">
              <a:defRPr sz="5280" b="1" spc="-546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 err="1">
                <a:solidFill>
                  <a:schemeClr val="accent4"/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インフラエンジニア</a:t>
            </a:r>
            <a:endParaRPr dirty="0">
              <a:solidFill>
                <a:schemeClr val="accent4"/>
              </a:solidFill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20" name="TextBox 71"/>
          <p:cNvSpPr txBox="1"/>
          <p:nvPr/>
        </p:nvSpPr>
        <p:spPr>
          <a:xfrm>
            <a:off x="609056" y="3078391"/>
            <a:ext cx="5681052" cy="5709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ts val="5300"/>
              </a:lnSpc>
              <a:defRPr sz="2000" b="1">
                <a:solidFill>
                  <a:srgbClr val="00B05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メイリオ"/>
              </a:rPr>
              <a:t>インフラエンジニア（未経験者可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メイリオ"/>
              </a:rPr>
              <a:t>）</a:t>
            </a:r>
          </a:p>
        </p:txBody>
      </p:sp>
      <p:sp>
        <p:nvSpPr>
          <p:cNvPr id="421" name="TextBox 66"/>
          <p:cNvSpPr txBox="1"/>
          <p:nvPr/>
        </p:nvSpPr>
        <p:spPr>
          <a:xfrm>
            <a:off x="900546" y="310240"/>
            <a:ext cx="1994897" cy="307777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0" dirty="0">
                <a:solidFill>
                  <a:schemeClr val="accent4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W</a:t>
            </a:r>
            <a:r>
              <a:rPr lang="en-US" sz="2000" b="0" dirty="0">
                <a:solidFill>
                  <a:schemeClr val="accent4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  <a:sym typeface="メイリオ"/>
              </a:rPr>
              <a:t>e</a:t>
            </a:r>
            <a:r>
              <a:rPr lang="en-US" sz="2000" b="0" dirty="0">
                <a:solidFill>
                  <a:schemeClr val="accent4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</a:rPr>
              <a:t>’</a:t>
            </a:r>
            <a:r>
              <a:rPr lang="en-US" sz="2000" b="0" dirty="0">
                <a:solidFill>
                  <a:schemeClr val="accent4"/>
                </a:solidFill>
                <a:latin typeface="Noto Sans JP Black" panose="020B0200000000000000" pitchFamily="50" charset="-128"/>
                <a:ea typeface="Noto Sans JP Black" panose="020B0200000000000000" pitchFamily="50" charset="-128"/>
                <a:cs typeface="Arial" panose="020B0604020202020204" pitchFamily="34" charset="0"/>
                <a:sym typeface="メイリオ"/>
              </a:rPr>
              <a:t>re hiring</a:t>
            </a:r>
            <a:endParaRPr sz="2000" b="0" dirty="0">
              <a:solidFill>
                <a:schemeClr val="accent4"/>
              </a:solidFill>
              <a:latin typeface="Noto Sans JP Black" panose="020B0200000000000000" pitchFamily="50" charset="-128"/>
              <a:ea typeface="Noto Sans JP Black" panose="020B0200000000000000" pitchFamily="50" charset="-128"/>
              <a:cs typeface="Arial" panose="020B0604020202020204" pitchFamily="34" charset="0"/>
              <a:sym typeface="メイリオ"/>
            </a:endParaRPr>
          </a:p>
        </p:txBody>
      </p:sp>
      <p:sp>
        <p:nvSpPr>
          <p:cNvPr id="442" name="TextBox 71"/>
          <p:cNvSpPr txBox="1"/>
          <p:nvPr/>
        </p:nvSpPr>
        <p:spPr>
          <a:xfrm>
            <a:off x="609056" y="6707163"/>
            <a:ext cx="3611636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anchor="ctr">
            <a:spAutoFit/>
          </a:bodyPr>
          <a:lstStyle/>
          <a:p>
            <a:pPr lvl="2" algn="l">
              <a:defRPr sz="3000" b="1">
                <a:solidFill>
                  <a:srgbClr val="03B050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放課後会社説明会</a:t>
            </a:r>
            <a:endParaRPr dirty="0">
              <a:solidFill>
                <a:schemeClr val="accent4">
                  <a:lumMod val="60000"/>
                  <a:lumOff val="40000"/>
                </a:schemeClr>
              </a:solidFill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43" name="AutoShape 53"/>
          <p:cNvSpPr/>
          <p:nvPr/>
        </p:nvSpPr>
        <p:spPr>
          <a:xfrm>
            <a:off x="613086" y="6499347"/>
            <a:ext cx="5523307" cy="1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lIns="45719" rIns="45719"/>
          <a:lstStyle/>
          <a:p>
            <a:endParaRPr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47" name="TextBox 70"/>
          <p:cNvSpPr txBox="1"/>
          <p:nvPr/>
        </p:nvSpPr>
        <p:spPr>
          <a:xfrm>
            <a:off x="914401" y="1725278"/>
            <a:ext cx="2982646" cy="85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fontScale="92500"/>
          </a:bodyPr>
          <a:lstStyle>
            <a:lvl1pPr algn="ctr" defTabSz="365760">
              <a:defRPr sz="5280" spc="-546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dist"/>
            <a:r>
              <a:rPr lang="ja-JP" altLang="en-US" dirty="0">
                <a:solidFill>
                  <a:schemeClr val="accent4"/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募　集　中</a:t>
            </a:r>
            <a:r>
              <a:rPr dirty="0">
                <a:solidFill>
                  <a:schemeClr val="accent4"/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448" name="Freeform 65"/>
          <p:cNvSpPr/>
          <p:nvPr/>
        </p:nvSpPr>
        <p:spPr>
          <a:xfrm>
            <a:off x="3345102" y="7463510"/>
            <a:ext cx="1147088" cy="3497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19" tIns="45719" rIns="45719" bIns="45719" numCol="1" anchor="t">
            <a:noAutofit/>
          </a:bodyPr>
          <a:lstStyle/>
          <a:p>
            <a:endParaRPr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49" name="TextBox 67"/>
          <p:cNvSpPr txBox="1"/>
          <p:nvPr/>
        </p:nvSpPr>
        <p:spPr>
          <a:xfrm>
            <a:off x="3411090" y="7511558"/>
            <a:ext cx="1015109" cy="235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FFFFFF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Noto Sans JP Bold"/>
              </a:rPr>
              <a:t>参加</a:t>
            </a:r>
            <a:endParaRPr dirty="0"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  <a:sym typeface="Noto Sans JP Bold"/>
            </a:endParaRPr>
          </a:p>
        </p:txBody>
      </p:sp>
      <p:sp>
        <p:nvSpPr>
          <p:cNvPr id="450" name="TextBox 67"/>
          <p:cNvSpPr txBox="1"/>
          <p:nvPr/>
        </p:nvSpPr>
        <p:spPr>
          <a:xfrm>
            <a:off x="4673267" y="7511558"/>
            <a:ext cx="1899728" cy="238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03B05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 dirty="0" err="1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事前申し込み不要</a:t>
            </a:r>
            <a:r>
              <a:rPr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　</a:t>
            </a:r>
          </a:p>
        </p:txBody>
      </p:sp>
      <p:sp>
        <p:nvSpPr>
          <p:cNvPr id="452" name="Freeform 65"/>
          <p:cNvSpPr/>
          <p:nvPr/>
        </p:nvSpPr>
        <p:spPr>
          <a:xfrm>
            <a:off x="3345102" y="7996462"/>
            <a:ext cx="1147088" cy="349720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lIns="45719" tIns="45719" rIns="45719" bIns="45719" numCol="1" anchor="t">
            <a:noAutofit/>
          </a:bodyPr>
          <a:lstStyle/>
          <a:p>
            <a:endParaRPr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453" name="TextBox 67"/>
          <p:cNvSpPr txBox="1"/>
          <p:nvPr/>
        </p:nvSpPr>
        <p:spPr>
          <a:xfrm>
            <a:off x="3411090" y="8044510"/>
            <a:ext cx="1015109" cy="2351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 algn="ctr">
              <a:lnSpc>
                <a:spcPts val="2000"/>
              </a:lnSpc>
              <a:defRPr sz="1400" b="1" spc="755">
                <a:solidFill>
                  <a:srgbClr val="FFFFFF"/>
                </a:solidFill>
                <a:latin typeface="Noto Sans JP Bold"/>
                <a:ea typeface="Noto Sans JP Bold"/>
                <a:cs typeface="Noto Sans JP Bold"/>
                <a:sym typeface="Noto Sans JP Bold"/>
              </a:defRPr>
            </a:lvl1pPr>
          </a:lstStyle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dirty="0" err="1"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Noto Sans JP Bold"/>
              </a:rPr>
              <a:t>会場</a:t>
            </a:r>
            <a:endParaRPr dirty="0"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  <a:sym typeface="Noto Sans JP Bold"/>
            </a:endParaRPr>
          </a:p>
        </p:txBody>
      </p:sp>
      <p:sp>
        <p:nvSpPr>
          <p:cNvPr id="454" name="TextBox 67"/>
          <p:cNvSpPr txBox="1"/>
          <p:nvPr/>
        </p:nvSpPr>
        <p:spPr>
          <a:xfrm>
            <a:off x="4673267" y="8044510"/>
            <a:ext cx="1899728" cy="23827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spAutoFit/>
          </a:bodyPr>
          <a:lstStyle>
            <a:lvl1pPr>
              <a:lnSpc>
                <a:spcPts val="2000"/>
              </a:lnSpc>
              <a:defRPr sz="1500" b="1">
                <a:solidFill>
                  <a:srgbClr val="03B050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当日講師より案内</a:t>
            </a:r>
          </a:p>
        </p:txBody>
      </p:sp>
      <p:sp>
        <p:nvSpPr>
          <p:cNvPr id="456" name="TextBox 61"/>
          <p:cNvSpPr txBox="1"/>
          <p:nvPr/>
        </p:nvSpPr>
        <p:spPr>
          <a:xfrm>
            <a:off x="758800" y="9137012"/>
            <a:ext cx="810121" cy="193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1500" spc="-2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WEB  ：</a:t>
            </a:r>
          </a:p>
        </p:txBody>
      </p:sp>
      <p:sp>
        <p:nvSpPr>
          <p:cNvPr id="457" name="TextBox 62"/>
          <p:cNvSpPr txBox="1"/>
          <p:nvPr/>
        </p:nvSpPr>
        <p:spPr>
          <a:xfrm>
            <a:off x="1524295" y="9130890"/>
            <a:ext cx="1542754" cy="20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spAutoFit/>
          </a:bodyPr>
          <a:lstStyle>
            <a:lvl1pPr>
              <a:lnSpc>
                <a:spcPts val="1500"/>
              </a:lnSpc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rico-web.net</a:t>
            </a:r>
          </a:p>
        </p:txBody>
      </p:sp>
      <p:sp>
        <p:nvSpPr>
          <p:cNvPr id="458" name="テキスト ボックス 11"/>
          <p:cNvSpPr txBox="1"/>
          <p:nvPr/>
        </p:nvSpPr>
        <p:spPr>
          <a:xfrm>
            <a:off x="572279" y="8789490"/>
            <a:ext cx="2587651" cy="323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5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r>
              <a:rPr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キョウリツネット株式会社</a:t>
            </a:r>
          </a:p>
        </p:txBody>
      </p:sp>
      <p:sp>
        <p:nvSpPr>
          <p:cNvPr id="459" name="テキスト ボックス 12"/>
          <p:cNvSpPr txBox="1"/>
          <p:nvPr/>
        </p:nvSpPr>
        <p:spPr>
          <a:xfrm>
            <a:off x="3317540" y="8852343"/>
            <a:ext cx="3227891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000">
                <a:solidFill>
                  <a:srgbClr val="FFFFFF"/>
                </a:solidFill>
              </a:defRPr>
            </a:pPr>
            <a:r>
              <a:rPr dirty="0"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〒164-8787 東京都中野区東中野4-2-3　</a:t>
            </a:r>
          </a:p>
          <a:p>
            <a:pPr>
              <a:defRPr sz="1000">
                <a:solidFill>
                  <a:srgbClr val="FFFFFF"/>
                </a:solidFill>
              </a:defRPr>
            </a:pPr>
            <a:r>
              <a:rPr dirty="0" err="1"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メイリオ"/>
              </a:rPr>
              <a:t>お問い合わせ：test@rico-web.net（採用担当：新井</a:t>
            </a:r>
            <a:r>
              <a:rPr dirty="0"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メイリオ"/>
              </a:rPr>
              <a:t>）</a:t>
            </a:r>
          </a:p>
        </p:txBody>
      </p:sp>
      <p:sp>
        <p:nvSpPr>
          <p:cNvPr id="460" name="AutoShape 53"/>
          <p:cNvSpPr/>
          <p:nvPr/>
        </p:nvSpPr>
        <p:spPr>
          <a:xfrm>
            <a:off x="3192294" y="8756365"/>
            <a:ext cx="1" cy="56896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9" rIns="45719"/>
          <a:lstStyle/>
          <a:p>
            <a:endParaRPr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8">
            <a:extLst>
              <a:ext uri="{FF2B5EF4-FFF2-40B4-BE49-F238E27FC236}">
                <a16:creationId xmlns:a16="http://schemas.microsoft.com/office/drawing/2014/main" id="{05A60F27-E0FF-42A0-BA6E-3E1CED267509}"/>
              </a:ext>
            </a:extLst>
          </p:cNvPr>
          <p:cNvSpPr txBox="1"/>
          <p:nvPr/>
        </p:nvSpPr>
        <p:spPr>
          <a:xfrm>
            <a:off x="609056" y="7444052"/>
            <a:ext cx="3505743" cy="48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50000"/>
              </a:lnSpc>
              <a:defRPr sz="5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4400" dirty="0">
                <a:solidFill>
                  <a:schemeClr val="accent4">
                    <a:lumMod val="75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10/10</a:t>
            </a:r>
            <a:r>
              <a:rPr lang="ja-JP" altLang="en-US" sz="2800" dirty="0">
                <a:solidFill>
                  <a:schemeClr val="accent4">
                    <a:lumMod val="75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（金）</a:t>
            </a:r>
            <a:endParaRPr sz="4400" dirty="0">
              <a:solidFill>
                <a:schemeClr val="accent4">
                  <a:lumMod val="75000"/>
                </a:schemeClr>
              </a:solidFill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74" name="テキスト ボックス 8">
            <a:extLst>
              <a:ext uri="{FF2B5EF4-FFF2-40B4-BE49-F238E27FC236}">
                <a16:creationId xmlns:a16="http://schemas.microsoft.com/office/drawing/2014/main" id="{739FE548-2C6B-4D96-9F6C-DFDD1A40EF13}"/>
              </a:ext>
            </a:extLst>
          </p:cNvPr>
          <p:cNvSpPr txBox="1"/>
          <p:nvPr/>
        </p:nvSpPr>
        <p:spPr>
          <a:xfrm>
            <a:off x="609057" y="8130330"/>
            <a:ext cx="3164856" cy="480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 anchor="ctr">
            <a:spAutoFit/>
          </a:bodyPr>
          <a:lstStyle/>
          <a:p>
            <a:pPr>
              <a:lnSpc>
                <a:spcPct val="50000"/>
              </a:lnSpc>
              <a:defRPr sz="50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pPr>
            <a:r>
              <a:rPr lang="en-US" altLang="ja-JP" sz="4400" dirty="0">
                <a:solidFill>
                  <a:schemeClr val="accent4">
                    <a:lumMod val="75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16</a:t>
            </a:r>
            <a:r>
              <a:rPr lang="ja-JP" altLang="en-US" sz="4400" dirty="0">
                <a:solidFill>
                  <a:schemeClr val="accent4">
                    <a:lumMod val="75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：</a:t>
            </a:r>
            <a:r>
              <a:rPr lang="en-US" altLang="ja-JP" sz="4400" dirty="0">
                <a:solidFill>
                  <a:schemeClr val="accent4">
                    <a:lumMod val="75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10</a:t>
            </a:r>
            <a:r>
              <a:rPr lang="ja-JP" altLang="en-US" sz="4400" dirty="0">
                <a:solidFill>
                  <a:schemeClr val="accent4">
                    <a:lumMod val="75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</a:rPr>
              <a:t>～</a:t>
            </a:r>
            <a:endParaRPr sz="4400" dirty="0">
              <a:solidFill>
                <a:schemeClr val="accent4">
                  <a:lumMod val="75000"/>
                </a:schemeClr>
              </a:solidFill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1" name="TextBox 66">
            <a:extLst>
              <a:ext uri="{FF2B5EF4-FFF2-40B4-BE49-F238E27FC236}">
                <a16:creationId xmlns:a16="http://schemas.microsoft.com/office/drawing/2014/main" id="{7CDFA635-BDE7-4F90-96A2-CC5E89224743}"/>
              </a:ext>
            </a:extLst>
          </p:cNvPr>
          <p:cNvSpPr txBox="1"/>
          <p:nvPr/>
        </p:nvSpPr>
        <p:spPr>
          <a:xfrm>
            <a:off x="4740656" y="1777978"/>
            <a:ext cx="2117344" cy="738664"/>
          </a:xfrm>
          <a:prstGeom prst="rect">
            <a:avLst/>
          </a:prstGeom>
          <a:no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defRPr sz="3500" b="1">
                <a:solidFill>
                  <a:srgbClr val="FFFFFF"/>
                </a:solidFill>
                <a:latin typeface="メイリオ"/>
                <a:ea typeface="メイリオ"/>
                <a:cs typeface="メイリオ"/>
                <a:sym typeface="メイリオ"/>
              </a:defRPr>
            </a:lvl1pPr>
          </a:lstStyle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メイリオ"/>
              </a:rPr>
              <a:t>未経験者</a:t>
            </a:r>
            <a:endParaRPr lang="en-US" sz="2400" b="0" dirty="0">
              <a:solidFill>
                <a:schemeClr val="accent4">
                  <a:lumMod val="40000"/>
                  <a:lumOff val="60000"/>
                </a:schemeClr>
              </a:solidFill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  <a:sym typeface="メイリオ"/>
            </a:endParaRPr>
          </a:p>
          <a:p>
            <a:pPr algn="l"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sz="24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  <a:cs typeface="Arial" panose="020B0604020202020204" pitchFamily="34" charset="0"/>
                <a:sym typeface="メイリオ"/>
              </a:rPr>
              <a:t>大歓迎</a:t>
            </a:r>
            <a:endParaRPr sz="2400" b="0" dirty="0">
              <a:solidFill>
                <a:schemeClr val="accent4">
                  <a:lumMod val="40000"/>
                  <a:lumOff val="60000"/>
                </a:schemeClr>
              </a:solidFill>
              <a:latin typeface="Noto Sans JP" panose="020B0200000000000000" pitchFamily="50" charset="-128"/>
              <a:ea typeface="Noto Sans JP" panose="020B0200000000000000" pitchFamily="50" charset="-128"/>
              <a:cs typeface="Arial" panose="020B0604020202020204" pitchFamily="34" charset="0"/>
              <a:sym typeface="メイリオ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DD23971-64A9-4CB0-9867-B256D3C715F3}"/>
              </a:ext>
            </a:extLst>
          </p:cNvPr>
          <p:cNvCxnSpPr>
            <a:cxnSpLocks/>
          </p:cNvCxnSpPr>
          <p:nvPr/>
        </p:nvCxnSpPr>
        <p:spPr>
          <a:xfrm>
            <a:off x="4290852" y="1760857"/>
            <a:ext cx="0" cy="762454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8FDDDF4-AFC9-487B-ABF2-C732564C717A}"/>
              </a:ext>
            </a:extLst>
          </p:cNvPr>
          <p:cNvGrpSpPr/>
          <p:nvPr/>
        </p:nvGrpSpPr>
        <p:grpSpPr>
          <a:xfrm>
            <a:off x="609056" y="3746726"/>
            <a:ext cx="5779256" cy="2550999"/>
            <a:chOff x="747332" y="3746727"/>
            <a:chExt cx="4550399" cy="2008574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FFD0ADD6-06EE-4AB1-8D16-71DA234F5845}"/>
                </a:ext>
              </a:extLst>
            </p:cNvPr>
            <p:cNvSpPr/>
            <p:nvPr/>
          </p:nvSpPr>
          <p:spPr>
            <a:xfrm>
              <a:off x="747332" y="3746727"/>
              <a:ext cx="243268" cy="5033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kumimoji="1" lang="ja-JP" altLang="en-US" sz="900" b="1" dirty="0">
                  <a:latin typeface="Noto Sans JP" panose="020B0200000000000000" pitchFamily="50" charset="-128"/>
                  <a:ea typeface="Noto Sans JP" panose="020B0200000000000000" pitchFamily="50" charset="-128"/>
                </a:rPr>
                <a:t>仕事内容</a:t>
              </a: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F628A9FB-3A4D-41B7-97B5-863B343B7614}"/>
                </a:ext>
              </a:extLst>
            </p:cNvPr>
            <p:cNvSpPr txBox="1"/>
            <p:nvPr/>
          </p:nvSpPr>
          <p:spPr>
            <a:xfrm>
              <a:off x="987685" y="3765952"/>
              <a:ext cx="1983094" cy="411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インフラエンジニア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pPr algn="l"/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ネットワーク・サーバー業務</a:t>
              </a:r>
              <a:endParaRPr kumimoji="1" lang="ja-JP" altLang="en-US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401B1AD7-84B2-4720-8AAF-591AFB80E615}"/>
                </a:ext>
              </a:extLst>
            </p:cNvPr>
            <p:cNvSpPr/>
            <p:nvPr/>
          </p:nvSpPr>
          <p:spPr>
            <a:xfrm>
              <a:off x="747332" y="4247615"/>
              <a:ext cx="243268" cy="5033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kumimoji="1" lang="ja-JP" altLang="en-US" sz="900" b="1" dirty="0">
                  <a:latin typeface="Noto Sans JP" panose="020B0200000000000000" pitchFamily="50" charset="-128"/>
                  <a:ea typeface="Noto Sans JP" panose="020B0200000000000000" pitchFamily="50" charset="-128"/>
                </a:rPr>
                <a:t>勤務地</a:t>
              </a: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ED51BBF4-8732-4EEA-AB3B-ECC60BFA3FDE}"/>
                </a:ext>
              </a:extLst>
            </p:cNvPr>
            <p:cNvSpPr txBox="1"/>
            <p:nvPr/>
          </p:nvSpPr>
          <p:spPr>
            <a:xfrm>
              <a:off x="987685" y="4266840"/>
              <a:ext cx="1355804" cy="411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都内 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pPr algn="l"/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(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テレワーク 週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0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日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)</a:t>
              </a:r>
              <a:endParaRPr kumimoji="1" lang="ja-JP" altLang="en-US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D2770F1A-39DF-4E05-8B2E-35BFCA77BEC5}"/>
                </a:ext>
              </a:extLst>
            </p:cNvPr>
            <p:cNvSpPr/>
            <p:nvPr/>
          </p:nvSpPr>
          <p:spPr>
            <a:xfrm>
              <a:off x="747332" y="4749646"/>
              <a:ext cx="243268" cy="5033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kumimoji="1" lang="ja-JP" altLang="en-US" sz="900" b="1" dirty="0">
                  <a:latin typeface="Noto Sans JP" panose="020B0200000000000000" pitchFamily="50" charset="-128"/>
                  <a:ea typeface="Noto Sans JP" panose="020B0200000000000000" pitchFamily="50" charset="-128"/>
                </a:rPr>
                <a:t>勤務時間</a:t>
              </a: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3BE3132E-B83E-497D-A067-EB07967AFF7E}"/>
                </a:ext>
              </a:extLst>
            </p:cNvPr>
            <p:cNvSpPr txBox="1"/>
            <p:nvPr/>
          </p:nvSpPr>
          <p:spPr>
            <a:xfrm>
              <a:off x="987685" y="4774824"/>
              <a:ext cx="1840471" cy="411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9:00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～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18:00 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残業ほぼなし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 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(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繁忙期は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3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時間程度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)</a:t>
              </a:r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EDA1E5E5-9FAE-487C-9102-92926D202ABD}"/>
                </a:ext>
              </a:extLst>
            </p:cNvPr>
            <p:cNvSpPr/>
            <p:nvPr/>
          </p:nvSpPr>
          <p:spPr>
            <a:xfrm>
              <a:off x="747332" y="5251902"/>
              <a:ext cx="243268" cy="5033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kumimoji="1" lang="ja-JP" altLang="en-US" sz="900" b="1" dirty="0">
                  <a:latin typeface="Noto Sans JP" panose="020B0200000000000000" pitchFamily="50" charset="-128"/>
                  <a:ea typeface="Noto Sans JP" panose="020B0200000000000000" pitchFamily="50" charset="-128"/>
                </a:rPr>
                <a:t>給与</a:t>
              </a: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D7DC1D6B-81BE-4F69-97CB-2867282B0792}"/>
                </a:ext>
              </a:extLst>
            </p:cNvPr>
            <p:cNvSpPr txBox="1"/>
            <p:nvPr/>
          </p:nvSpPr>
          <p:spPr>
            <a:xfrm>
              <a:off x="987685" y="5277080"/>
              <a:ext cx="2339021" cy="411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月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23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万円～ 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※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研修期間中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(6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ヶ月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)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は月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18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万円～</a:t>
              </a:r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FE45C937-F4DB-40F1-BE9D-F2CCFA59D13B}"/>
                </a:ext>
              </a:extLst>
            </p:cNvPr>
            <p:cNvSpPr/>
            <p:nvPr/>
          </p:nvSpPr>
          <p:spPr>
            <a:xfrm>
              <a:off x="3324190" y="3746727"/>
              <a:ext cx="243268" cy="5033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kumimoji="1" lang="ja-JP" altLang="en-US" sz="900" b="1" dirty="0">
                  <a:latin typeface="Noto Sans JP" panose="020B0200000000000000" pitchFamily="50" charset="-128"/>
                  <a:ea typeface="Noto Sans JP" panose="020B0200000000000000" pitchFamily="50" charset="-128"/>
                </a:rPr>
                <a:t>雇用形態</a:t>
              </a:r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F2C07F7E-29E4-4594-8ED5-59C84D32B6A4}"/>
                </a:ext>
              </a:extLst>
            </p:cNvPr>
            <p:cNvSpPr txBox="1"/>
            <p:nvPr/>
          </p:nvSpPr>
          <p:spPr>
            <a:xfrm>
              <a:off x="3564543" y="3765952"/>
              <a:ext cx="1733188" cy="411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正社員 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pPr algn="l"/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(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研修期間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6</a:t>
              </a: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ヶ月契約あり</a:t>
              </a:r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)</a:t>
              </a:r>
              <a:endParaRPr kumimoji="1" lang="ja-JP" altLang="en-US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154AA652-27B9-4BFE-B885-950F3DB7B853}"/>
                </a:ext>
              </a:extLst>
            </p:cNvPr>
            <p:cNvSpPr/>
            <p:nvPr/>
          </p:nvSpPr>
          <p:spPr>
            <a:xfrm>
              <a:off x="3324190" y="4247615"/>
              <a:ext cx="243268" cy="98814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dist"/>
              <a:r>
                <a:rPr kumimoji="1" lang="ja-JP" altLang="en-US" sz="900" b="1" dirty="0">
                  <a:latin typeface="Noto Sans JP" panose="020B0200000000000000" pitchFamily="50" charset="-128"/>
                  <a:ea typeface="Noto Sans JP" panose="020B0200000000000000" pitchFamily="50" charset="-128"/>
                </a:rPr>
                <a:t>求めるスキル　　</a:t>
              </a:r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519A066F-DDFA-4ECC-B2D5-AFEB6AE5C5F8}"/>
                </a:ext>
              </a:extLst>
            </p:cNvPr>
            <p:cNvSpPr txBox="1"/>
            <p:nvPr/>
          </p:nvSpPr>
          <p:spPr>
            <a:xfrm>
              <a:off x="3564543" y="4266840"/>
              <a:ext cx="1129879" cy="9208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Excel 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データ入力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表計算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グラフ作成</a:t>
              </a:r>
              <a:endParaRPr lang="en-US" altLang="ja-JP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ja-JP" altLang="en-US" sz="1400" b="1" dirty="0">
                  <a:solidFill>
                    <a:schemeClr val="accent4">
                      <a:lumMod val="50000"/>
                    </a:schemeClr>
                  </a:solidFill>
                  <a:latin typeface="Noto Sans JP" panose="020B0200000000000000" pitchFamily="50" charset="-128"/>
                  <a:ea typeface="Noto Sans JP" panose="020B0200000000000000" pitchFamily="50" charset="-128"/>
                </a:rPr>
                <a:t>基本的な関数</a:t>
              </a:r>
              <a:endParaRPr kumimoji="1" lang="ja-JP" altLang="en-US" sz="1400" b="1" dirty="0">
                <a:solidFill>
                  <a:schemeClr val="accent4">
                    <a:lumMod val="50000"/>
                  </a:schemeClr>
                </a:solidFill>
                <a:latin typeface="Noto Sans JP" panose="020B0200000000000000" pitchFamily="50" charset="-128"/>
                <a:ea typeface="Noto Sans JP" panose="020B0200000000000000" pitchFamily="50" charset="-12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シック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14866</TotalTime>
  <Words>132</Words>
  <Application>Microsoft Office PowerPoint</Application>
  <PresentationFormat>A4 210 x 297 mm</PresentationFormat>
  <Paragraphs>40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Noto Sans JP</vt:lpstr>
      <vt:lpstr>Noto Sans JP Black</vt:lpstr>
      <vt:lpstr>游ゴシック</vt:lpstr>
      <vt:lpstr>游ゴシック Light</vt:lpstr>
      <vt:lpstr>Arial</vt:lpstr>
      <vt:lpstr>Office Theme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Basic_008_水濡れ注意</dc:title>
  <dc:creator>anco</dc:creator>
  <cp:lastModifiedBy>ica2505</cp:lastModifiedBy>
  <cp:revision>78</cp:revision>
  <dcterms:created xsi:type="dcterms:W3CDTF">2024-11-29T09:39:49Z</dcterms:created>
  <dcterms:modified xsi:type="dcterms:W3CDTF">2025-07-15T04:59:01Z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28.6 (Macintosh)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17.00</vt:lpwstr>
  </property>
</Properties>
</file>