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9D2"/>
    <a:srgbClr val="EDD8EC"/>
    <a:srgbClr val="FFFFFF"/>
    <a:srgbClr val="00B050"/>
    <a:srgbClr val="71539B"/>
    <a:srgbClr val="2F5597"/>
    <a:srgbClr val="FCEEC4"/>
    <a:srgbClr val="B32425"/>
    <a:srgbClr val="213249"/>
    <a:srgbClr val="A2A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7" autoAdjust="0"/>
    <p:restoredTop sz="94656" autoAdjust="0"/>
  </p:normalViewPr>
  <p:slideViewPr>
    <p:cSldViewPr>
      <p:cViewPr varScale="1">
        <p:scale>
          <a:sx n="69" d="100"/>
          <a:sy n="69" d="100"/>
        </p:scale>
        <p:origin x="1602" y="90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"/>
          <p:cNvSpPr/>
          <p:nvPr/>
        </p:nvSpPr>
        <p:spPr>
          <a:xfrm>
            <a:off x="-408062" y="-473547"/>
            <a:ext cx="7674124" cy="959626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 dirty="0">
              <a:latin typeface="+mn-ea"/>
              <a:ea typeface="+mn-ea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FACEF66-234A-4560-B699-6EFA8B20679D}"/>
              </a:ext>
            </a:extLst>
          </p:cNvPr>
          <p:cNvSpPr/>
          <p:nvPr/>
        </p:nvSpPr>
        <p:spPr>
          <a:xfrm>
            <a:off x="-158521" y="1066621"/>
            <a:ext cx="7091656" cy="2269873"/>
          </a:xfrm>
          <a:prstGeom prst="roundRect">
            <a:avLst>
              <a:gd name="adj" fmla="val 22808"/>
            </a:avLst>
          </a:prstGeom>
          <a:ln w="762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17" name="四角形: 角を丸くする 116">
            <a:extLst>
              <a:ext uri="{FF2B5EF4-FFF2-40B4-BE49-F238E27FC236}">
                <a16:creationId xmlns:a16="http://schemas.microsoft.com/office/drawing/2014/main" id="{2E073035-E88F-4300-A40B-399B532B3F04}"/>
              </a:ext>
            </a:extLst>
          </p:cNvPr>
          <p:cNvSpPr/>
          <p:nvPr/>
        </p:nvSpPr>
        <p:spPr>
          <a:xfrm>
            <a:off x="822056" y="442314"/>
            <a:ext cx="4006496" cy="981183"/>
          </a:xfrm>
          <a:prstGeom prst="roundRect">
            <a:avLst>
              <a:gd name="adj" fmla="val 22808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BDF86F5D-2235-44CD-BA1A-537182DF214F}"/>
              </a:ext>
            </a:extLst>
          </p:cNvPr>
          <p:cNvSpPr/>
          <p:nvPr/>
        </p:nvSpPr>
        <p:spPr>
          <a:xfrm>
            <a:off x="-944596" y="3573414"/>
            <a:ext cx="6691233" cy="2977063"/>
          </a:xfrm>
          <a:prstGeom prst="roundRect">
            <a:avLst>
              <a:gd name="adj" fmla="val 22808"/>
            </a:avLst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+mn-ea"/>
            </a:endParaRPr>
          </a:p>
        </p:txBody>
      </p:sp>
      <p:sp>
        <p:nvSpPr>
          <p:cNvPr id="83" name="フローチャート: 結合子 82">
            <a:extLst>
              <a:ext uri="{FF2B5EF4-FFF2-40B4-BE49-F238E27FC236}">
                <a16:creationId xmlns:a16="http://schemas.microsoft.com/office/drawing/2014/main" id="{00A49891-5494-431F-8D1D-FDCE05AA986F}"/>
              </a:ext>
            </a:extLst>
          </p:cNvPr>
          <p:cNvSpPr/>
          <p:nvPr/>
        </p:nvSpPr>
        <p:spPr>
          <a:xfrm>
            <a:off x="-982571" y="8016263"/>
            <a:ext cx="1440000" cy="1440000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77" name="フローチャート: 結合子 76">
            <a:extLst>
              <a:ext uri="{FF2B5EF4-FFF2-40B4-BE49-F238E27FC236}">
                <a16:creationId xmlns:a16="http://schemas.microsoft.com/office/drawing/2014/main" id="{B0E0F144-667C-4C50-9B09-9885CE01A70D}"/>
              </a:ext>
            </a:extLst>
          </p:cNvPr>
          <p:cNvSpPr/>
          <p:nvPr/>
        </p:nvSpPr>
        <p:spPr>
          <a:xfrm>
            <a:off x="6273474" y="8032437"/>
            <a:ext cx="1440000" cy="144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93" name="Rectangle"/>
          <p:cNvSpPr/>
          <p:nvPr/>
        </p:nvSpPr>
        <p:spPr>
          <a:xfrm>
            <a:off x="-689100" y="8985178"/>
            <a:ext cx="7827798" cy="966574"/>
          </a:xfrm>
          <a:prstGeom prst="rect">
            <a:avLst/>
          </a:prstGeom>
          <a:ln w="76200"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45719" rIns="45719" anchor="ctr"/>
          <a:lstStyle/>
          <a:p>
            <a:endParaRPr>
              <a:latin typeface="+mn-ea"/>
            </a:endParaRPr>
          </a:p>
        </p:txBody>
      </p:sp>
      <p:sp>
        <p:nvSpPr>
          <p:cNvPr id="196" name="TextBox 61"/>
          <p:cNvSpPr txBox="1"/>
          <p:nvPr/>
        </p:nvSpPr>
        <p:spPr>
          <a:xfrm>
            <a:off x="758800" y="9528620"/>
            <a:ext cx="810121" cy="192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500" spc="-29">
                <a:solidFill>
                  <a:srgbClr val="6A503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WEB  ：</a:t>
            </a:r>
          </a:p>
        </p:txBody>
      </p:sp>
      <p:sp>
        <p:nvSpPr>
          <p:cNvPr id="197" name="TextBox 62"/>
          <p:cNvSpPr txBox="1"/>
          <p:nvPr/>
        </p:nvSpPr>
        <p:spPr>
          <a:xfrm>
            <a:off x="1524295" y="9521688"/>
            <a:ext cx="1542754" cy="20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2000">
                <a:solidFill>
                  <a:srgbClr val="6A503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rico-web.net</a:t>
            </a:r>
          </a:p>
        </p:txBody>
      </p:sp>
      <p:sp>
        <p:nvSpPr>
          <p:cNvPr id="198" name="TextBox 70"/>
          <p:cNvSpPr txBox="1"/>
          <p:nvPr/>
        </p:nvSpPr>
        <p:spPr>
          <a:xfrm>
            <a:off x="-158521" y="1488547"/>
            <a:ext cx="7066522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365760">
              <a:defRPr sz="5280" b="1" spc="-546">
                <a:solidFill>
                  <a:srgbClr val="ED823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6000" spc="0" dirty="0" err="1">
                <a:ln w="38100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</a:rPr>
              <a:t>インフラエンジニア</a:t>
            </a:r>
            <a:endParaRPr sz="6000" spc="0" dirty="0">
              <a:ln w="38100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0" name="TextBox 66"/>
          <p:cNvSpPr txBox="1"/>
          <p:nvPr/>
        </p:nvSpPr>
        <p:spPr>
          <a:xfrm>
            <a:off x="514039" y="681224"/>
            <a:ext cx="450331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EE803E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4000" dirty="0" err="1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  <a:cs typeface="メイリオ"/>
                <a:sym typeface="メイリオ"/>
              </a:rPr>
              <a:t>未経験者大歓迎</a:t>
            </a:r>
            <a:endParaRPr sz="4000" dirty="0">
              <a:ln w="13462">
                <a:solidFill>
                  <a:schemeClr val="accent4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n-ea"/>
              <a:ea typeface="+mn-ea"/>
              <a:cs typeface="メイリオ"/>
              <a:sym typeface="メイリオ"/>
            </a:endParaRPr>
          </a:p>
        </p:txBody>
      </p:sp>
      <p:sp>
        <p:nvSpPr>
          <p:cNvPr id="201" name="TextBox 71"/>
          <p:cNvSpPr txBox="1"/>
          <p:nvPr/>
        </p:nvSpPr>
        <p:spPr>
          <a:xfrm>
            <a:off x="1111363" y="6721697"/>
            <a:ext cx="463527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 lvl="2" algn="ctr">
              <a:defRPr sz="3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solidFill>
                  <a:schemeClr val="accent5"/>
                </a:solidFill>
                <a:latin typeface="+mn-ea"/>
                <a:ea typeface="+mn-ea"/>
              </a:rPr>
              <a:t>放課後会社説明会</a:t>
            </a:r>
            <a:endParaRPr dirty="0">
              <a:solidFill>
                <a:schemeClr val="accent5"/>
              </a:solidFill>
              <a:latin typeface="+mn-ea"/>
              <a:ea typeface="+mn-ea"/>
            </a:endParaRPr>
          </a:p>
        </p:txBody>
      </p:sp>
      <p:sp>
        <p:nvSpPr>
          <p:cNvPr id="202" name="TextBox 70"/>
          <p:cNvSpPr txBox="1"/>
          <p:nvPr/>
        </p:nvSpPr>
        <p:spPr>
          <a:xfrm>
            <a:off x="587679" y="2334901"/>
            <a:ext cx="5685795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365760">
              <a:defRPr sz="5280" spc="-546">
                <a:solidFill>
                  <a:srgbClr val="ED823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400" b="1" spc="0" dirty="0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</a:rPr>
              <a:t>!</a:t>
            </a:r>
            <a:r>
              <a:rPr sz="5400" b="1" spc="0" dirty="0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</a:rPr>
              <a:t>大　募　集</a:t>
            </a:r>
            <a:r>
              <a:rPr lang="en-US" sz="5400" b="1" spc="0" dirty="0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</a:rPr>
              <a:t>!</a:t>
            </a:r>
            <a:r>
              <a:rPr sz="5400" b="1" spc="0" dirty="0">
                <a:ln w="13462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ea"/>
                <a:ea typeface="+mn-ea"/>
              </a:rPr>
              <a:t>　</a:t>
            </a:r>
          </a:p>
        </p:txBody>
      </p:sp>
      <p:sp>
        <p:nvSpPr>
          <p:cNvPr id="203" name="Freeform 65"/>
          <p:cNvSpPr/>
          <p:nvPr/>
        </p:nvSpPr>
        <p:spPr>
          <a:xfrm>
            <a:off x="3592602" y="7450370"/>
            <a:ext cx="821453" cy="349720"/>
          </a:xfrm>
          <a:prstGeom prst="rect">
            <a:avLst/>
          </a:prstGeom>
          <a:solidFill>
            <a:schemeClr val="accent5"/>
          </a:solidFill>
          <a:ln w="19050" cap="sq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+mn-ea"/>
              <a:ea typeface="+mn-ea"/>
            </a:endParaRPr>
          </a:p>
        </p:txBody>
      </p:sp>
      <p:sp>
        <p:nvSpPr>
          <p:cNvPr id="204" name="TextBox 67"/>
          <p:cNvSpPr/>
          <p:nvPr/>
        </p:nvSpPr>
        <p:spPr>
          <a:xfrm>
            <a:off x="3646692" y="7498418"/>
            <a:ext cx="800479" cy="235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6A5037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bg1"/>
                </a:solidFill>
                <a:latin typeface="+mn-ea"/>
                <a:ea typeface="+mn-ea"/>
                <a:cs typeface="Noto Sans JP Bold"/>
                <a:sym typeface="Noto Sans JP Bold"/>
              </a:rPr>
              <a:t>会場</a:t>
            </a:r>
            <a:endParaRPr dirty="0">
              <a:solidFill>
                <a:schemeClr val="bg1"/>
              </a:solidFill>
              <a:latin typeface="+mn-ea"/>
              <a:ea typeface="+mn-ea"/>
              <a:cs typeface="Noto Sans JP Bold"/>
              <a:sym typeface="Noto Sans JP Bold"/>
            </a:endParaRPr>
          </a:p>
        </p:txBody>
      </p:sp>
      <p:sp>
        <p:nvSpPr>
          <p:cNvPr id="205" name="TextBox 67"/>
          <p:cNvSpPr/>
          <p:nvPr/>
        </p:nvSpPr>
        <p:spPr>
          <a:xfrm>
            <a:off x="4643755" y="7498418"/>
            <a:ext cx="1899728" cy="25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6A5037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当日講師より案内</a:t>
            </a:r>
            <a:endParaRPr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07" name="テキスト ボックス 11"/>
          <p:cNvSpPr txBox="1"/>
          <p:nvPr/>
        </p:nvSpPr>
        <p:spPr>
          <a:xfrm>
            <a:off x="572279" y="9180650"/>
            <a:ext cx="25876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500" b="1">
                <a:solidFill>
                  <a:srgbClr val="6A5037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キョウリツネット株式会社</a:t>
            </a:r>
            <a:endParaRPr dirty="0">
              <a:solidFill>
                <a:schemeClr val="accent3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08" name="テキスト ボックス 12"/>
          <p:cNvSpPr txBox="1"/>
          <p:nvPr/>
        </p:nvSpPr>
        <p:spPr>
          <a:xfrm>
            <a:off x="3405573" y="9243547"/>
            <a:ext cx="322789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000">
                <a:solidFill>
                  <a:srgbClr val="6A5037"/>
                </a:solidFill>
              </a:defRPr>
            </a:pPr>
            <a:r>
              <a:rPr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</a:rPr>
              <a:t>〒164-8787 東京都中野区東中野4-2-3　</a:t>
            </a:r>
          </a:p>
          <a:p>
            <a:pPr>
              <a:defRPr sz="1000">
                <a:solidFill>
                  <a:srgbClr val="6A5037"/>
                </a:solidFill>
              </a:defRPr>
            </a:pPr>
            <a:r>
              <a:rPr dirty="0" err="1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メイリオ"/>
                <a:sym typeface="メイリオ"/>
              </a:rPr>
              <a:t>お問い合わせ：test@rico-web.net（採用担当：新井</a:t>
            </a:r>
            <a:r>
              <a:rPr dirty="0">
                <a:solidFill>
                  <a:schemeClr val="accent3">
                    <a:lumMod val="50000"/>
                  </a:schemeClr>
                </a:solidFill>
                <a:latin typeface="+mn-ea"/>
                <a:ea typeface="+mn-ea"/>
                <a:cs typeface="メイリオ"/>
                <a:sym typeface="メイリオ"/>
              </a:rPr>
              <a:t>）</a:t>
            </a:r>
          </a:p>
        </p:txBody>
      </p:sp>
      <p:sp>
        <p:nvSpPr>
          <p:cNvPr id="237" name="Freeform 65"/>
          <p:cNvSpPr/>
          <p:nvPr/>
        </p:nvSpPr>
        <p:spPr>
          <a:xfrm>
            <a:off x="3592602" y="8037010"/>
            <a:ext cx="821453" cy="349720"/>
          </a:xfrm>
          <a:prstGeom prst="rect">
            <a:avLst/>
          </a:prstGeom>
          <a:solidFill>
            <a:schemeClr val="accent5"/>
          </a:solidFill>
          <a:ln w="19050" cap="sq">
            <a:noFill/>
            <a:prstDash val="solid"/>
            <a:miter lim="8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 dirty="0">
              <a:latin typeface="+mn-ea"/>
              <a:ea typeface="+mn-ea"/>
            </a:endParaRPr>
          </a:p>
        </p:txBody>
      </p:sp>
      <p:sp>
        <p:nvSpPr>
          <p:cNvPr id="238" name="TextBox 67"/>
          <p:cNvSpPr/>
          <p:nvPr/>
        </p:nvSpPr>
        <p:spPr>
          <a:xfrm>
            <a:off x="3646692" y="8085058"/>
            <a:ext cx="800479" cy="235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6A5037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bg1"/>
                </a:solidFill>
                <a:latin typeface="+mn-ea"/>
                <a:ea typeface="+mn-ea"/>
                <a:cs typeface="Noto Sans JP Bold"/>
                <a:sym typeface="Noto Sans JP Bold"/>
              </a:rPr>
              <a:t>参加</a:t>
            </a:r>
            <a:endParaRPr dirty="0">
              <a:solidFill>
                <a:schemeClr val="bg1"/>
              </a:solidFill>
              <a:latin typeface="+mn-ea"/>
              <a:ea typeface="+mn-ea"/>
              <a:cs typeface="Noto Sans JP Bold"/>
              <a:sym typeface="Noto Sans JP Bold"/>
            </a:endParaRPr>
          </a:p>
        </p:txBody>
      </p:sp>
      <p:sp>
        <p:nvSpPr>
          <p:cNvPr id="239" name="TextBox 67"/>
          <p:cNvSpPr/>
          <p:nvPr/>
        </p:nvSpPr>
        <p:spPr>
          <a:xfrm>
            <a:off x="4643755" y="8085058"/>
            <a:ext cx="1899728" cy="2564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6A5037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事前申し込み不要　</a:t>
            </a:r>
          </a:p>
        </p:txBody>
      </p:sp>
      <p:sp>
        <p:nvSpPr>
          <p:cNvPr id="241" name="テキスト ボックス 8"/>
          <p:cNvSpPr txBox="1"/>
          <p:nvPr/>
        </p:nvSpPr>
        <p:spPr>
          <a:xfrm>
            <a:off x="403945" y="7492973"/>
            <a:ext cx="2377909" cy="56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10/10</a:t>
            </a:r>
          </a:p>
        </p:txBody>
      </p:sp>
      <p:sp>
        <p:nvSpPr>
          <p:cNvPr id="242" name="Circle"/>
          <p:cNvSpPr/>
          <p:nvPr/>
        </p:nvSpPr>
        <p:spPr>
          <a:xfrm>
            <a:off x="2536860" y="7328194"/>
            <a:ext cx="600419" cy="600419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endParaRPr dirty="0">
              <a:latin typeface="+mn-ea"/>
              <a:ea typeface="+mn-ea"/>
            </a:endParaRPr>
          </a:p>
        </p:txBody>
      </p:sp>
      <p:sp>
        <p:nvSpPr>
          <p:cNvPr id="243" name="テキスト ボックス 8"/>
          <p:cNvSpPr txBox="1"/>
          <p:nvPr/>
        </p:nvSpPr>
        <p:spPr>
          <a:xfrm>
            <a:off x="412860" y="8249795"/>
            <a:ext cx="3783483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>
            <a:lvl1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sz="48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16：10〜</a:t>
            </a:r>
          </a:p>
        </p:txBody>
      </p:sp>
      <p:sp>
        <p:nvSpPr>
          <p:cNvPr id="244" name="テキスト ボックス 8"/>
          <p:cNvSpPr txBox="1"/>
          <p:nvPr/>
        </p:nvSpPr>
        <p:spPr>
          <a:xfrm>
            <a:off x="2384402" y="7572684"/>
            <a:ext cx="905333" cy="380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lnSpc>
                <a:spcPct val="50000"/>
              </a:lnSpc>
              <a:defRPr sz="3000" b="1">
                <a:solidFill>
                  <a:srgbClr val="FFEEB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+mn-ea"/>
                <a:ea typeface="+mn-ea"/>
              </a:rPr>
              <a:t>金</a:t>
            </a:r>
          </a:p>
        </p:txBody>
      </p:sp>
      <p:sp>
        <p:nvSpPr>
          <p:cNvPr id="245" name="AutoShape 53"/>
          <p:cNvSpPr/>
          <p:nvPr/>
        </p:nvSpPr>
        <p:spPr>
          <a:xfrm>
            <a:off x="5111485" y="6919308"/>
            <a:ext cx="142079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45719" rIns="45719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246" name="AutoShape 53"/>
          <p:cNvSpPr/>
          <p:nvPr/>
        </p:nvSpPr>
        <p:spPr>
          <a:xfrm>
            <a:off x="255522" y="6919308"/>
            <a:ext cx="1420793" cy="1"/>
          </a:xfrm>
          <a:prstGeom prst="line">
            <a:avLst/>
          </a:prstGeom>
          <a:ln w="38100">
            <a:solidFill>
              <a:schemeClr val="accent5"/>
            </a:solidFill>
          </a:ln>
        </p:spPr>
        <p:txBody>
          <a:bodyPr lIns="45719" rIns="45719"/>
          <a:lstStyle/>
          <a:p>
            <a:endParaRPr>
              <a:latin typeface="+mn-ea"/>
              <a:ea typeface="+mn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830FF66-8BAB-46CE-B13F-D3AB2DB3C1BD}"/>
              </a:ext>
            </a:extLst>
          </p:cNvPr>
          <p:cNvCxnSpPr>
            <a:cxnSpLocks/>
          </p:cNvCxnSpPr>
          <p:nvPr/>
        </p:nvCxnSpPr>
        <p:spPr>
          <a:xfrm>
            <a:off x="3256091" y="9180650"/>
            <a:ext cx="0" cy="504984"/>
          </a:xfrm>
          <a:prstGeom prst="line">
            <a:avLst/>
          </a:prstGeom>
          <a:ln w="190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結合子 4">
            <a:extLst>
              <a:ext uri="{FF2B5EF4-FFF2-40B4-BE49-F238E27FC236}">
                <a16:creationId xmlns:a16="http://schemas.microsoft.com/office/drawing/2014/main" id="{43A8A9DF-0CD8-424E-924B-87E33008967E}"/>
              </a:ext>
            </a:extLst>
          </p:cNvPr>
          <p:cNvSpPr/>
          <p:nvPr/>
        </p:nvSpPr>
        <p:spPr>
          <a:xfrm>
            <a:off x="5275964" y="-985862"/>
            <a:ext cx="2478228" cy="2478228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76" name="フローチャート: 結合子 75">
            <a:extLst>
              <a:ext uri="{FF2B5EF4-FFF2-40B4-BE49-F238E27FC236}">
                <a16:creationId xmlns:a16="http://schemas.microsoft.com/office/drawing/2014/main" id="{73662FD4-D0FE-4DCD-B5F3-05D388FF647A}"/>
              </a:ext>
            </a:extLst>
          </p:cNvPr>
          <p:cNvSpPr/>
          <p:nvPr/>
        </p:nvSpPr>
        <p:spPr>
          <a:xfrm>
            <a:off x="6579005" y="7503238"/>
            <a:ext cx="1032581" cy="103258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1" name="フローチャート: 結合子 80">
            <a:extLst>
              <a:ext uri="{FF2B5EF4-FFF2-40B4-BE49-F238E27FC236}">
                <a16:creationId xmlns:a16="http://schemas.microsoft.com/office/drawing/2014/main" id="{70FD8951-FE83-49C8-AA05-66929CD106B2}"/>
              </a:ext>
            </a:extLst>
          </p:cNvPr>
          <p:cNvSpPr/>
          <p:nvPr/>
        </p:nvSpPr>
        <p:spPr>
          <a:xfrm>
            <a:off x="-1128411" y="-933578"/>
            <a:ext cx="1937361" cy="1937361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82" name="フローチャート: 結合子 81">
            <a:extLst>
              <a:ext uri="{FF2B5EF4-FFF2-40B4-BE49-F238E27FC236}">
                <a16:creationId xmlns:a16="http://schemas.microsoft.com/office/drawing/2014/main" id="{54EFDF60-9175-47A1-9792-D845611C867C}"/>
              </a:ext>
            </a:extLst>
          </p:cNvPr>
          <p:cNvSpPr/>
          <p:nvPr/>
        </p:nvSpPr>
        <p:spPr>
          <a:xfrm>
            <a:off x="422601" y="-877265"/>
            <a:ext cx="1256743" cy="1256743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FA52C69E-FF23-4E3D-BD01-CD0E2BB9840C}"/>
              </a:ext>
            </a:extLst>
          </p:cNvPr>
          <p:cNvGrpSpPr/>
          <p:nvPr/>
        </p:nvGrpSpPr>
        <p:grpSpPr>
          <a:xfrm rot="843892">
            <a:off x="5665508" y="-1174830"/>
            <a:ext cx="1978409" cy="2168918"/>
            <a:chOff x="2183703" y="5217482"/>
            <a:chExt cx="2475286" cy="2932428"/>
          </a:xfrm>
          <a:solidFill>
            <a:schemeClr val="bg1"/>
          </a:solidFill>
        </p:grpSpPr>
        <p:sp>
          <p:nvSpPr>
            <p:cNvPr id="93" name="フリーフォーム: 図形 92">
              <a:extLst>
                <a:ext uri="{FF2B5EF4-FFF2-40B4-BE49-F238E27FC236}">
                  <a16:creationId xmlns:a16="http://schemas.microsoft.com/office/drawing/2014/main" id="{F1021FB3-87E9-4303-8756-295260A7387F}"/>
                </a:ext>
              </a:extLst>
            </p:cNvPr>
            <p:cNvSpPr/>
            <p:nvPr/>
          </p:nvSpPr>
          <p:spPr>
            <a:xfrm rot="900000">
              <a:off x="2773616" y="5217482"/>
              <a:ext cx="76201" cy="2763616"/>
            </a:xfrm>
            <a:custGeom>
              <a:avLst/>
              <a:gdLst>
                <a:gd name="connsiteX0" fmla="*/ 76201 w 76201"/>
                <a:gd name="connsiteY0" fmla="*/ 0 h 2763616"/>
                <a:gd name="connsiteX1" fmla="*/ 76201 w 76201"/>
                <a:gd name="connsiteY1" fmla="*/ 2763616 h 2763616"/>
                <a:gd name="connsiteX2" fmla="*/ 32049 w 76201"/>
                <a:gd name="connsiteY2" fmla="*/ 2750723 h 2763616"/>
                <a:gd name="connsiteX3" fmla="*/ 0 w 76201"/>
                <a:gd name="connsiteY3" fmla="*/ 2737911 h 2763616"/>
                <a:gd name="connsiteX4" fmla="*/ 0 w 76201"/>
                <a:gd name="connsiteY4" fmla="*/ 24598 h 2763616"/>
                <a:gd name="connsiteX5" fmla="*/ 76201 w 76201"/>
                <a:gd name="connsiteY5" fmla="*/ 0 h 27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763616">
                  <a:moveTo>
                    <a:pt x="76201" y="0"/>
                  </a:moveTo>
                  <a:lnTo>
                    <a:pt x="76201" y="2763616"/>
                  </a:lnTo>
                  <a:lnTo>
                    <a:pt x="32049" y="2750723"/>
                  </a:lnTo>
                  <a:lnTo>
                    <a:pt x="0" y="2737911"/>
                  </a:lnTo>
                  <a:lnTo>
                    <a:pt x="0" y="24598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4" name="フリーフォーム: 図形 93">
              <a:extLst>
                <a:ext uri="{FF2B5EF4-FFF2-40B4-BE49-F238E27FC236}">
                  <a16:creationId xmlns:a16="http://schemas.microsoft.com/office/drawing/2014/main" id="{B74B7565-57F3-4D89-B100-28D8465175C8}"/>
                </a:ext>
              </a:extLst>
            </p:cNvPr>
            <p:cNvSpPr/>
            <p:nvPr/>
          </p:nvSpPr>
          <p:spPr>
            <a:xfrm rot="900000">
              <a:off x="3056675" y="5234732"/>
              <a:ext cx="76201" cy="2880406"/>
            </a:xfrm>
            <a:custGeom>
              <a:avLst/>
              <a:gdLst>
                <a:gd name="connsiteX0" fmla="*/ 0 w 76201"/>
                <a:gd name="connsiteY0" fmla="*/ 8443 h 2880406"/>
                <a:gd name="connsiteX1" fmla="*/ 76201 w 76201"/>
                <a:gd name="connsiteY1" fmla="*/ 0 h 2880406"/>
                <a:gd name="connsiteX2" fmla="*/ 76201 w 76201"/>
                <a:gd name="connsiteY2" fmla="*/ 2880406 h 2880406"/>
                <a:gd name="connsiteX3" fmla="*/ 11156 w 76201"/>
                <a:gd name="connsiteY3" fmla="*/ 2874597 h 2880406"/>
                <a:gd name="connsiteX4" fmla="*/ 0 w 76201"/>
                <a:gd name="connsiteY4" fmla="*/ 2872485 h 2880406"/>
                <a:gd name="connsiteX5" fmla="*/ 0 w 76201"/>
                <a:gd name="connsiteY5" fmla="*/ 8443 h 288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880406">
                  <a:moveTo>
                    <a:pt x="0" y="8443"/>
                  </a:moveTo>
                  <a:lnTo>
                    <a:pt x="76201" y="0"/>
                  </a:lnTo>
                  <a:lnTo>
                    <a:pt x="76201" y="2880406"/>
                  </a:lnTo>
                  <a:lnTo>
                    <a:pt x="11156" y="2874597"/>
                  </a:lnTo>
                  <a:lnTo>
                    <a:pt x="0" y="2872485"/>
                  </a:lnTo>
                  <a:lnTo>
                    <a:pt x="0" y="84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5" name="フリーフォーム: 図形 94">
              <a:extLst>
                <a:ext uri="{FF2B5EF4-FFF2-40B4-BE49-F238E27FC236}">
                  <a16:creationId xmlns:a16="http://schemas.microsoft.com/office/drawing/2014/main" id="{12BBD073-AA80-41C9-90AB-0911BFBD021B}"/>
                </a:ext>
              </a:extLst>
            </p:cNvPr>
            <p:cNvSpPr/>
            <p:nvPr/>
          </p:nvSpPr>
          <p:spPr>
            <a:xfrm rot="900000">
              <a:off x="2466891" y="5276296"/>
              <a:ext cx="76201" cy="2481074"/>
            </a:xfrm>
            <a:custGeom>
              <a:avLst/>
              <a:gdLst>
                <a:gd name="connsiteX0" fmla="*/ 76201 w 76201"/>
                <a:gd name="connsiteY0" fmla="*/ 0 h 2481074"/>
                <a:gd name="connsiteX1" fmla="*/ 76201 w 76201"/>
                <a:gd name="connsiteY1" fmla="*/ 2481074 h 2481074"/>
                <a:gd name="connsiteX2" fmla="*/ 0 w 76201"/>
                <a:gd name="connsiteY2" fmla="*/ 2432091 h 2481074"/>
                <a:gd name="connsiteX3" fmla="*/ 1 w 76201"/>
                <a:gd name="connsiteY3" fmla="*/ 49517 h 2481074"/>
                <a:gd name="connsiteX4" fmla="*/ 47106 w 76201"/>
                <a:gd name="connsiteY4" fmla="*/ 16407 h 2481074"/>
                <a:gd name="connsiteX5" fmla="*/ 76201 w 76201"/>
                <a:gd name="connsiteY5" fmla="*/ 0 h 248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481074">
                  <a:moveTo>
                    <a:pt x="76201" y="0"/>
                  </a:moveTo>
                  <a:lnTo>
                    <a:pt x="76201" y="2481074"/>
                  </a:lnTo>
                  <a:lnTo>
                    <a:pt x="0" y="2432091"/>
                  </a:lnTo>
                  <a:lnTo>
                    <a:pt x="1" y="49517"/>
                  </a:lnTo>
                  <a:lnTo>
                    <a:pt x="47106" y="16407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6" name="フリーフォーム: 図形 95">
              <a:extLst>
                <a:ext uri="{FF2B5EF4-FFF2-40B4-BE49-F238E27FC236}">
                  <a16:creationId xmlns:a16="http://schemas.microsoft.com/office/drawing/2014/main" id="{0B3B0805-F8A3-43EB-BE46-158B88819420}"/>
                </a:ext>
              </a:extLst>
            </p:cNvPr>
            <p:cNvSpPr/>
            <p:nvPr/>
          </p:nvSpPr>
          <p:spPr>
            <a:xfrm rot="900000">
              <a:off x="3345700" y="5306714"/>
              <a:ext cx="76202" cy="2843196"/>
            </a:xfrm>
            <a:custGeom>
              <a:avLst/>
              <a:gdLst>
                <a:gd name="connsiteX0" fmla="*/ 1 w 76202"/>
                <a:gd name="connsiteY0" fmla="*/ 0 h 2843196"/>
                <a:gd name="connsiteX1" fmla="*/ 76201 w 76202"/>
                <a:gd name="connsiteY1" fmla="*/ 6804 h 2843196"/>
                <a:gd name="connsiteX2" fmla="*/ 76202 w 76202"/>
                <a:gd name="connsiteY2" fmla="*/ 2843196 h 2843196"/>
                <a:gd name="connsiteX3" fmla="*/ 0 w 76202"/>
                <a:gd name="connsiteY3" fmla="*/ 2843196 h 2843196"/>
                <a:gd name="connsiteX4" fmla="*/ 1 w 76202"/>
                <a:gd name="connsiteY4" fmla="*/ 0 h 284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2" h="2843196">
                  <a:moveTo>
                    <a:pt x="1" y="0"/>
                  </a:moveTo>
                  <a:lnTo>
                    <a:pt x="76201" y="6804"/>
                  </a:lnTo>
                  <a:lnTo>
                    <a:pt x="76202" y="2843196"/>
                  </a:lnTo>
                  <a:lnTo>
                    <a:pt x="0" y="284319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7" name="フリーフォーム: 図形 96">
              <a:extLst>
                <a:ext uri="{FF2B5EF4-FFF2-40B4-BE49-F238E27FC236}">
                  <a16:creationId xmlns:a16="http://schemas.microsoft.com/office/drawing/2014/main" id="{66A00370-169A-4AAD-BCEA-9EF3B30BC368}"/>
                </a:ext>
              </a:extLst>
            </p:cNvPr>
            <p:cNvSpPr/>
            <p:nvPr/>
          </p:nvSpPr>
          <p:spPr>
            <a:xfrm rot="900000">
              <a:off x="2183703" y="5433389"/>
              <a:ext cx="76201" cy="2016558"/>
            </a:xfrm>
            <a:custGeom>
              <a:avLst/>
              <a:gdLst>
                <a:gd name="connsiteX0" fmla="*/ 76201 w 76201"/>
                <a:gd name="connsiteY0" fmla="*/ 0 h 2016558"/>
                <a:gd name="connsiteX1" fmla="*/ 76201 w 76201"/>
                <a:gd name="connsiteY1" fmla="*/ 2016558 h 2016558"/>
                <a:gd name="connsiteX2" fmla="*/ 62765 w 76201"/>
                <a:gd name="connsiteY2" fmla="*/ 2003709 h 2016558"/>
                <a:gd name="connsiteX3" fmla="*/ 0 w 76201"/>
                <a:gd name="connsiteY3" fmla="*/ 1930793 h 2016558"/>
                <a:gd name="connsiteX4" fmla="*/ 0 w 76201"/>
                <a:gd name="connsiteY4" fmla="*/ 84446 h 2016558"/>
                <a:gd name="connsiteX5" fmla="*/ 21212 w 76201"/>
                <a:gd name="connsiteY5" fmla="*/ 57501 h 2016558"/>
                <a:gd name="connsiteX6" fmla="*/ 76201 w 76201"/>
                <a:gd name="connsiteY6" fmla="*/ 0 h 201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1" h="2016558">
                  <a:moveTo>
                    <a:pt x="76201" y="0"/>
                  </a:moveTo>
                  <a:lnTo>
                    <a:pt x="76201" y="2016558"/>
                  </a:lnTo>
                  <a:lnTo>
                    <a:pt x="62765" y="2003709"/>
                  </a:lnTo>
                  <a:lnTo>
                    <a:pt x="0" y="1930793"/>
                  </a:lnTo>
                  <a:lnTo>
                    <a:pt x="0" y="84446"/>
                  </a:lnTo>
                  <a:lnTo>
                    <a:pt x="21212" y="57501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8" name="フリーフォーム: 図形 97">
              <a:extLst>
                <a:ext uri="{FF2B5EF4-FFF2-40B4-BE49-F238E27FC236}">
                  <a16:creationId xmlns:a16="http://schemas.microsoft.com/office/drawing/2014/main" id="{A448B2AF-9007-475D-8DB2-E8B888BF103A}"/>
                </a:ext>
              </a:extLst>
            </p:cNvPr>
            <p:cNvSpPr/>
            <p:nvPr/>
          </p:nvSpPr>
          <p:spPr>
            <a:xfrm rot="900000">
              <a:off x="3656390" y="5444430"/>
              <a:ext cx="76201" cy="2703094"/>
            </a:xfrm>
            <a:custGeom>
              <a:avLst/>
              <a:gdLst>
                <a:gd name="connsiteX0" fmla="*/ 1 w 76201"/>
                <a:gd name="connsiteY0" fmla="*/ 0 h 2703094"/>
                <a:gd name="connsiteX1" fmla="*/ 70797 w 76201"/>
                <a:gd name="connsiteY1" fmla="*/ 20675 h 2703094"/>
                <a:gd name="connsiteX2" fmla="*/ 76201 w 76201"/>
                <a:gd name="connsiteY2" fmla="*/ 22835 h 2703094"/>
                <a:gd name="connsiteX3" fmla="*/ 76201 w 76201"/>
                <a:gd name="connsiteY3" fmla="*/ 2703093 h 2703094"/>
                <a:gd name="connsiteX4" fmla="*/ 0 w 76201"/>
                <a:gd name="connsiteY4" fmla="*/ 2703094 h 2703094"/>
                <a:gd name="connsiteX5" fmla="*/ 1 w 76201"/>
                <a:gd name="connsiteY5" fmla="*/ 0 h 27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703094">
                  <a:moveTo>
                    <a:pt x="1" y="0"/>
                  </a:moveTo>
                  <a:lnTo>
                    <a:pt x="70797" y="20675"/>
                  </a:lnTo>
                  <a:lnTo>
                    <a:pt x="76201" y="22835"/>
                  </a:lnTo>
                  <a:lnTo>
                    <a:pt x="76201" y="2703093"/>
                  </a:lnTo>
                  <a:lnTo>
                    <a:pt x="0" y="270309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99" name="フリーフォーム: 図形 98">
              <a:extLst>
                <a:ext uri="{FF2B5EF4-FFF2-40B4-BE49-F238E27FC236}">
                  <a16:creationId xmlns:a16="http://schemas.microsoft.com/office/drawing/2014/main" id="{0F46C953-7723-4C4C-B445-098451A35908}"/>
                </a:ext>
              </a:extLst>
            </p:cNvPr>
            <p:cNvSpPr/>
            <p:nvPr/>
          </p:nvSpPr>
          <p:spPr>
            <a:xfrm rot="900000">
              <a:off x="3983170" y="5683470"/>
              <a:ext cx="76202" cy="2459910"/>
            </a:xfrm>
            <a:custGeom>
              <a:avLst/>
              <a:gdLst>
                <a:gd name="connsiteX0" fmla="*/ 0 w 76202"/>
                <a:gd name="connsiteY0" fmla="*/ 0 h 2459910"/>
                <a:gd name="connsiteX1" fmla="*/ 76201 w 76202"/>
                <a:gd name="connsiteY1" fmla="*/ 48983 h 2459910"/>
                <a:gd name="connsiteX2" fmla="*/ 76202 w 76202"/>
                <a:gd name="connsiteY2" fmla="*/ 2429155 h 2459910"/>
                <a:gd name="connsiteX3" fmla="*/ 32446 w 76202"/>
                <a:gd name="connsiteY3" fmla="*/ 2459910 h 2459910"/>
                <a:gd name="connsiteX4" fmla="*/ 0 w 76202"/>
                <a:gd name="connsiteY4" fmla="*/ 2459910 h 2459910"/>
                <a:gd name="connsiteX5" fmla="*/ 0 w 76202"/>
                <a:gd name="connsiteY5" fmla="*/ 0 h 245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2" h="2459910">
                  <a:moveTo>
                    <a:pt x="0" y="0"/>
                  </a:moveTo>
                  <a:lnTo>
                    <a:pt x="76201" y="48983"/>
                  </a:lnTo>
                  <a:lnTo>
                    <a:pt x="76202" y="2429155"/>
                  </a:lnTo>
                  <a:lnTo>
                    <a:pt x="32446" y="2459910"/>
                  </a:lnTo>
                  <a:lnTo>
                    <a:pt x="0" y="24599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01" name="フリーフォーム: 図形 100">
              <a:extLst>
                <a:ext uri="{FF2B5EF4-FFF2-40B4-BE49-F238E27FC236}">
                  <a16:creationId xmlns:a16="http://schemas.microsoft.com/office/drawing/2014/main" id="{F6C15242-6DA8-48D7-B60E-F0E1DF1835CB}"/>
                </a:ext>
              </a:extLst>
            </p:cNvPr>
            <p:cNvSpPr/>
            <p:nvPr/>
          </p:nvSpPr>
          <p:spPr>
            <a:xfrm rot="900000">
              <a:off x="4263937" y="5991134"/>
              <a:ext cx="76202" cy="2012986"/>
            </a:xfrm>
            <a:custGeom>
              <a:avLst/>
              <a:gdLst>
                <a:gd name="connsiteX0" fmla="*/ 1 w 76202"/>
                <a:gd name="connsiteY0" fmla="*/ 0 h 2012986"/>
                <a:gd name="connsiteX1" fmla="*/ 11653 w 76202"/>
                <a:gd name="connsiteY1" fmla="*/ 11143 h 2012986"/>
                <a:gd name="connsiteX2" fmla="*/ 76201 w 76202"/>
                <a:gd name="connsiteY2" fmla="*/ 86131 h 2012986"/>
                <a:gd name="connsiteX3" fmla="*/ 76202 w 76202"/>
                <a:gd name="connsiteY3" fmla="*/ 1928139 h 2012986"/>
                <a:gd name="connsiteX4" fmla="*/ 53205 w 76202"/>
                <a:gd name="connsiteY4" fmla="*/ 1957351 h 2012986"/>
                <a:gd name="connsiteX5" fmla="*/ 0 w 76202"/>
                <a:gd name="connsiteY5" fmla="*/ 2012986 h 2012986"/>
                <a:gd name="connsiteX6" fmla="*/ 1 w 76202"/>
                <a:gd name="connsiteY6" fmla="*/ 0 h 201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2" h="2012986">
                  <a:moveTo>
                    <a:pt x="1" y="0"/>
                  </a:moveTo>
                  <a:lnTo>
                    <a:pt x="11653" y="11143"/>
                  </a:lnTo>
                  <a:lnTo>
                    <a:pt x="76201" y="86131"/>
                  </a:lnTo>
                  <a:lnTo>
                    <a:pt x="76202" y="1928139"/>
                  </a:lnTo>
                  <a:lnTo>
                    <a:pt x="53205" y="1957351"/>
                  </a:lnTo>
                  <a:lnTo>
                    <a:pt x="0" y="201298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02" name="フリーフォーム: 図形 101">
              <a:extLst>
                <a:ext uri="{FF2B5EF4-FFF2-40B4-BE49-F238E27FC236}">
                  <a16:creationId xmlns:a16="http://schemas.microsoft.com/office/drawing/2014/main" id="{CF6704E8-6792-4D33-91FD-122FCA575DE1}"/>
                </a:ext>
              </a:extLst>
            </p:cNvPr>
            <p:cNvSpPr/>
            <p:nvPr/>
          </p:nvSpPr>
          <p:spPr>
            <a:xfrm rot="900000">
              <a:off x="4570750" y="6577487"/>
              <a:ext cx="76201" cy="1004550"/>
            </a:xfrm>
            <a:custGeom>
              <a:avLst/>
              <a:gdLst>
                <a:gd name="connsiteX0" fmla="*/ 0 w 76201"/>
                <a:gd name="connsiteY0" fmla="*/ 0 h 1004550"/>
                <a:gd name="connsiteX1" fmla="*/ 41437 w 76201"/>
                <a:gd name="connsiteY1" fmla="*/ 128363 h 1004550"/>
                <a:gd name="connsiteX2" fmla="*/ 72530 w 76201"/>
                <a:gd name="connsiteY2" fmla="*/ 273282 h 1004550"/>
                <a:gd name="connsiteX3" fmla="*/ 76201 w 76201"/>
                <a:gd name="connsiteY3" fmla="*/ 306417 h 1004550"/>
                <a:gd name="connsiteX4" fmla="*/ 76201 w 76201"/>
                <a:gd name="connsiteY4" fmla="*/ 708469 h 1004550"/>
                <a:gd name="connsiteX5" fmla="*/ 51263 w 76201"/>
                <a:gd name="connsiteY5" fmla="*/ 840182 h 1004550"/>
                <a:gd name="connsiteX6" fmla="*/ 12110 w 76201"/>
                <a:gd name="connsiteY6" fmla="*/ 974255 h 1004550"/>
                <a:gd name="connsiteX7" fmla="*/ 0 w 76201"/>
                <a:gd name="connsiteY7" fmla="*/ 1004550 h 1004550"/>
                <a:gd name="connsiteX8" fmla="*/ 0 w 76201"/>
                <a:gd name="connsiteY8" fmla="*/ 0 h 100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1" h="1004550">
                  <a:moveTo>
                    <a:pt x="0" y="0"/>
                  </a:moveTo>
                  <a:lnTo>
                    <a:pt x="41437" y="128363"/>
                  </a:lnTo>
                  <a:cubicBezTo>
                    <a:pt x="54372" y="176635"/>
                    <a:pt x="64708" y="224991"/>
                    <a:pt x="72530" y="273282"/>
                  </a:cubicBezTo>
                  <a:lnTo>
                    <a:pt x="76201" y="306417"/>
                  </a:lnTo>
                  <a:lnTo>
                    <a:pt x="76201" y="708469"/>
                  </a:lnTo>
                  <a:lnTo>
                    <a:pt x="51263" y="840182"/>
                  </a:lnTo>
                  <a:cubicBezTo>
                    <a:pt x="40353" y="885581"/>
                    <a:pt x="27274" y="930322"/>
                    <a:pt x="12110" y="974255"/>
                  </a:cubicBezTo>
                  <a:lnTo>
                    <a:pt x="0" y="1004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03" name="フリーフォーム: 図形 102">
              <a:extLst>
                <a:ext uri="{FF2B5EF4-FFF2-40B4-BE49-F238E27FC236}">
                  <a16:creationId xmlns:a16="http://schemas.microsoft.com/office/drawing/2014/main" id="{13A2728B-7FA9-4B25-8037-61977AF329A8}"/>
                </a:ext>
              </a:extLst>
            </p:cNvPr>
            <p:cNvSpPr/>
            <p:nvPr/>
          </p:nvSpPr>
          <p:spPr>
            <a:xfrm rot="900000">
              <a:off x="4644061" y="6895522"/>
              <a:ext cx="14928" cy="402052"/>
            </a:xfrm>
            <a:custGeom>
              <a:avLst/>
              <a:gdLst>
                <a:gd name="connsiteX0" fmla="*/ 0 w 14928"/>
                <a:gd name="connsiteY0" fmla="*/ 0 h 402052"/>
                <a:gd name="connsiteX1" fmla="*/ 12343 w 14928"/>
                <a:gd name="connsiteY1" fmla="*/ 111398 h 402052"/>
                <a:gd name="connsiteX2" fmla="*/ 1195 w 14928"/>
                <a:gd name="connsiteY2" fmla="*/ 395739 h 402052"/>
                <a:gd name="connsiteX3" fmla="*/ 0 w 14928"/>
                <a:gd name="connsiteY3" fmla="*/ 402052 h 402052"/>
                <a:gd name="connsiteX4" fmla="*/ 0 w 14928"/>
                <a:gd name="connsiteY4" fmla="*/ 0 h 40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" h="402052">
                  <a:moveTo>
                    <a:pt x="0" y="0"/>
                  </a:moveTo>
                  <a:lnTo>
                    <a:pt x="12343" y="111398"/>
                  </a:lnTo>
                  <a:cubicBezTo>
                    <a:pt x="18108" y="207427"/>
                    <a:pt x="14163" y="302604"/>
                    <a:pt x="1195" y="395739"/>
                  </a:cubicBezTo>
                  <a:lnTo>
                    <a:pt x="0" y="4020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</p:grpSp>
      <p:sp>
        <p:nvSpPr>
          <p:cNvPr id="75" name="フローチャート: 結合子 74">
            <a:extLst>
              <a:ext uri="{FF2B5EF4-FFF2-40B4-BE49-F238E27FC236}">
                <a16:creationId xmlns:a16="http://schemas.microsoft.com/office/drawing/2014/main" id="{C480A3D4-2FF4-4187-AE5E-EC3E4EF88FCD}"/>
              </a:ext>
            </a:extLst>
          </p:cNvPr>
          <p:cNvSpPr/>
          <p:nvPr/>
        </p:nvSpPr>
        <p:spPr>
          <a:xfrm>
            <a:off x="6440627" y="163497"/>
            <a:ext cx="1589651" cy="1589651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234" name="TextBox 71"/>
          <p:cNvSpPr txBox="1"/>
          <p:nvPr/>
        </p:nvSpPr>
        <p:spPr>
          <a:xfrm>
            <a:off x="-235274" y="3661329"/>
            <a:ext cx="3640848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2" algn="l">
              <a:defRPr sz="1600" b="1">
                <a:solidFill>
                  <a:srgbClr val="FEEDB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solidFill>
                  <a:schemeClr val="bg1"/>
                </a:solidFill>
                <a:latin typeface="+mn-ea"/>
                <a:ea typeface="+mn-ea"/>
              </a:rPr>
              <a:t>インフラエンジニア（未経験者可</a:t>
            </a:r>
            <a:r>
              <a:rPr dirty="0">
                <a:solidFill>
                  <a:schemeClr val="bg1"/>
                </a:solidFill>
                <a:latin typeface="+mn-ea"/>
                <a:ea typeface="+mn-ea"/>
              </a:rPr>
              <a:t>）</a:t>
            </a:r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07740F03-17E1-438F-8610-C9A332AD37AF}"/>
              </a:ext>
            </a:extLst>
          </p:cNvPr>
          <p:cNvGrpSpPr/>
          <p:nvPr/>
        </p:nvGrpSpPr>
        <p:grpSpPr>
          <a:xfrm rot="843892">
            <a:off x="-691163" y="-994216"/>
            <a:ext cx="1349096" cy="1479006"/>
            <a:chOff x="2183703" y="5217482"/>
            <a:chExt cx="2475286" cy="2932428"/>
          </a:xfrm>
          <a:solidFill>
            <a:schemeClr val="bg1"/>
          </a:solidFill>
        </p:grpSpPr>
        <p:sp>
          <p:nvSpPr>
            <p:cNvPr id="107" name="フリーフォーム: 図形 106">
              <a:extLst>
                <a:ext uri="{FF2B5EF4-FFF2-40B4-BE49-F238E27FC236}">
                  <a16:creationId xmlns:a16="http://schemas.microsoft.com/office/drawing/2014/main" id="{6BC2626C-4C4A-4BF8-B190-590A1BF99C8C}"/>
                </a:ext>
              </a:extLst>
            </p:cNvPr>
            <p:cNvSpPr/>
            <p:nvPr/>
          </p:nvSpPr>
          <p:spPr>
            <a:xfrm rot="900000">
              <a:off x="2773616" y="5217482"/>
              <a:ext cx="76201" cy="2763616"/>
            </a:xfrm>
            <a:custGeom>
              <a:avLst/>
              <a:gdLst>
                <a:gd name="connsiteX0" fmla="*/ 76201 w 76201"/>
                <a:gd name="connsiteY0" fmla="*/ 0 h 2763616"/>
                <a:gd name="connsiteX1" fmla="*/ 76201 w 76201"/>
                <a:gd name="connsiteY1" fmla="*/ 2763616 h 2763616"/>
                <a:gd name="connsiteX2" fmla="*/ 32049 w 76201"/>
                <a:gd name="connsiteY2" fmla="*/ 2750723 h 2763616"/>
                <a:gd name="connsiteX3" fmla="*/ 0 w 76201"/>
                <a:gd name="connsiteY3" fmla="*/ 2737911 h 2763616"/>
                <a:gd name="connsiteX4" fmla="*/ 0 w 76201"/>
                <a:gd name="connsiteY4" fmla="*/ 24598 h 2763616"/>
                <a:gd name="connsiteX5" fmla="*/ 76201 w 76201"/>
                <a:gd name="connsiteY5" fmla="*/ 0 h 276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763616">
                  <a:moveTo>
                    <a:pt x="76201" y="0"/>
                  </a:moveTo>
                  <a:lnTo>
                    <a:pt x="76201" y="2763616"/>
                  </a:lnTo>
                  <a:lnTo>
                    <a:pt x="32049" y="2750723"/>
                  </a:lnTo>
                  <a:lnTo>
                    <a:pt x="0" y="2737911"/>
                  </a:lnTo>
                  <a:lnTo>
                    <a:pt x="0" y="24598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3E333FA2-238E-4B5E-AE02-1DCD8308F5D6}"/>
                </a:ext>
              </a:extLst>
            </p:cNvPr>
            <p:cNvSpPr/>
            <p:nvPr/>
          </p:nvSpPr>
          <p:spPr>
            <a:xfrm rot="900000">
              <a:off x="3056675" y="5234732"/>
              <a:ext cx="76201" cy="2880406"/>
            </a:xfrm>
            <a:custGeom>
              <a:avLst/>
              <a:gdLst>
                <a:gd name="connsiteX0" fmla="*/ 0 w 76201"/>
                <a:gd name="connsiteY0" fmla="*/ 8443 h 2880406"/>
                <a:gd name="connsiteX1" fmla="*/ 76201 w 76201"/>
                <a:gd name="connsiteY1" fmla="*/ 0 h 2880406"/>
                <a:gd name="connsiteX2" fmla="*/ 76201 w 76201"/>
                <a:gd name="connsiteY2" fmla="*/ 2880406 h 2880406"/>
                <a:gd name="connsiteX3" fmla="*/ 11156 w 76201"/>
                <a:gd name="connsiteY3" fmla="*/ 2874597 h 2880406"/>
                <a:gd name="connsiteX4" fmla="*/ 0 w 76201"/>
                <a:gd name="connsiteY4" fmla="*/ 2872485 h 2880406"/>
                <a:gd name="connsiteX5" fmla="*/ 0 w 76201"/>
                <a:gd name="connsiteY5" fmla="*/ 8443 h 2880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880406">
                  <a:moveTo>
                    <a:pt x="0" y="8443"/>
                  </a:moveTo>
                  <a:lnTo>
                    <a:pt x="76201" y="0"/>
                  </a:lnTo>
                  <a:lnTo>
                    <a:pt x="76201" y="2880406"/>
                  </a:lnTo>
                  <a:lnTo>
                    <a:pt x="11156" y="2874597"/>
                  </a:lnTo>
                  <a:lnTo>
                    <a:pt x="0" y="2872485"/>
                  </a:lnTo>
                  <a:lnTo>
                    <a:pt x="0" y="844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09" name="フリーフォーム: 図形 108">
              <a:extLst>
                <a:ext uri="{FF2B5EF4-FFF2-40B4-BE49-F238E27FC236}">
                  <a16:creationId xmlns:a16="http://schemas.microsoft.com/office/drawing/2014/main" id="{CDCAA1A0-482C-4F05-BA14-2BA7D9D47A8D}"/>
                </a:ext>
              </a:extLst>
            </p:cNvPr>
            <p:cNvSpPr/>
            <p:nvPr/>
          </p:nvSpPr>
          <p:spPr>
            <a:xfrm rot="900000">
              <a:off x="2466891" y="5276296"/>
              <a:ext cx="76201" cy="2481074"/>
            </a:xfrm>
            <a:custGeom>
              <a:avLst/>
              <a:gdLst>
                <a:gd name="connsiteX0" fmla="*/ 76201 w 76201"/>
                <a:gd name="connsiteY0" fmla="*/ 0 h 2481074"/>
                <a:gd name="connsiteX1" fmla="*/ 76201 w 76201"/>
                <a:gd name="connsiteY1" fmla="*/ 2481074 h 2481074"/>
                <a:gd name="connsiteX2" fmla="*/ 0 w 76201"/>
                <a:gd name="connsiteY2" fmla="*/ 2432091 h 2481074"/>
                <a:gd name="connsiteX3" fmla="*/ 1 w 76201"/>
                <a:gd name="connsiteY3" fmla="*/ 49517 h 2481074"/>
                <a:gd name="connsiteX4" fmla="*/ 47106 w 76201"/>
                <a:gd name="connsiteY4" fmla="*/ 16407 h 2481074"/>
                <a:gd name="connsiteX5" fmla="*/ 76201 w 76201"/>
                <a:gd name="connsiteY5" fmla="*/ 0 h 2481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481074">
                  <a:moveTo>
                    <a:pt x="76201" y="0"/>
                  </a:moveTo>
                  <a:lnTo>
                    <a:pt x="76201" y="2481074"/>
                  </a:lnTo>
                  <a:lnTo>
                    <a:pt x="0" y="2432091"/>
                  </a:lnTo>
                  <a:lnTo>
                    <a:pt x="1" y="49517"/>
                  </a:lnTo>
                  <a:lnTo>
                    <a:pt x="47106" y="16407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0" name="フリーフォーム: 図形 109">
              <a:extLst>
                <a:ext uri="{FF2B5EF4-FFF2-40B4-BE49-F238E27FC236}">
                  <a16:creationId xmlns:a16="http://schemas.microsoft.com/office/drawing/2014/main" id="{0A4D7FB5-18EB-40FA-B2C7-4585DE0341FB}"/>
                </a:ext>
              </a:extLst>
            </p:cNvPr>
            <p:cNvSpPr/>
            <p:nvPr/>
          </p:nvSpPr>
          <p:spPr>
            <a:xfrm rot="900000">
              <a:off x="3345700" y="5306714"/>
              <a:ext cx="76202" cy="2843196"/>
            </a:xfrm>
            <a:custGeom>
              <a:avLst/>
              <a:gdLst>
                <a:gd name="connsiteX0" fmla="*/ 1 w 76202"/>
                <a:gd name="connsiteY0" fmla="*/ 0 h 2843196"/>
                <a:gd name="connsiteX1" fmla="*/ 76201 w 76202"/>
                <a:gd name="connsiteY1" fmla="*/ 6804 h 2843196"/>
                <a:gd name="connsiteX2" fmla="*/ 76202 w 76202"/>
                <a:gd name="connsiteY2" fmla="*/ 2843196 h 2843196"/>
                <a:gd name="connsiteX3" fmla="*/ 0 w 76202"/>
                <a:gd name="connsiteY3" fmla="*/ 2843196 h 2843196"/>
                <a:gd name="connsiteX4" fmla="*/ 1 w 76202"/>
                <a:gd name="connsiteY4" fmla="*/ 0 h 2843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2" h="2843196">
                  <a:moveTo>
                    <a:pt x="1" y="0"/>
                  </a:moveTo>
                  <a:lnTo>
                    <a:pt x="76201" y="6804"/>
                  </a:lnTo>
                  <a:lnTo>
                    <a:pt x="76202" y="2843196"/>
                  </a:lnTo>
                  <a:lnTo>
                    <a:pt x="0" y="284319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1" name="フリーフォーム: 図形 110">
              <a:extLst>
                <a:ext uri="{FF2B5EF4-FFF2-40B4-BE49-F238E27FC236}">
                  <a16:creationId xmlns:a16="http://schemas.microsoft.com/office/drawing/2014/main" id="{8323BC48-001F-4115-B546-63174C7521A3}"/>
                </a:ext>
              </a:extLst>
            </p:cNvPr>
            <p:cNvSpPr/>
            <p:nvPr/>
          </p:nvSpPr>
          <p:spPr>
            <a:xfrm rot="900000">
              <a:off x="2183703" y="5433389"/>
              <a:ext cx="76201" cy="2016558"/>
            </a:xfrm>
            <a:custGeom>
              <a:avLst/>
              <a:gdLst>
                <a:gd name="connsiteX0" fmla="*/ 76201 w 76201"/>
                <a:gd name="connsiteY0" fmla="*/ 0 h 2016558"/>
                <a:gd name="connsiteX1" fmla="*/ 76201 w 76201"/>
                <a:gd name="connsiteY1" fmla="*/ 2016558 h 2016558"/>
                <a:gd name="connsiteX2" fmla="*/ 62765 w 76201"/>
                <a:gd name="connsiteY2" fmla="*/ 2003709 h 2016558"/>
                <a:gd name="connsiteX3" fmla="*/ 0 w 76201"/>
                <a:gd name="connsiteY3" fmla="*/ 1930793 h 2016558"/>
                <a:gd name="connsiteX4" fmla="*/ 0 w 76201"/>
                <a:gd name="connsiteY4" fmla="*/ 84446 h 2016558"/>
                <a:gd name="connsiteX5" fmla="*/ 21212 w 76201"/>
                <a:gd name="connsiteY5" fmla="*/ 57501 h 2016558"/>
                <a:gd name="connsiteX6" fmla="*/ 76201 w 76201"/>
                <a:gd name="connsiteY6" fmla="*/ 0 h 201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1" h="2016558">
                  <a:moveTo>
                    <a:pt x="76201" y="0"/>
                  </a:moveTo>
                  <a:lnTo>
                    <a:pt x="76201" y="2016558"/>
                  </a:lnTo>
                  <a:lnTo>
                    <a:pt x="62765" y="2003709"/>
                  </a:lnTo>
                  <a:lnTo>
                    <a:pt x="0" y="1930793"/>
                  </a:lnTo>
                  <a:lnTo>
                    <a:pt x="0" y="84446"/>
                  </a:lnTo>
                  <a:lnTo>
                    <a:pt x="21212" y="57501"/>
                  </a:lnTo>
                  <a:lnTo>
                    <a:pt x="7620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2" name="フリーフォーム: 図形 111">
              <a:extLst>
                <a:ext uri="{FF2B5EF4-FFF2-40B4-BE49-F238E27FC236}">
                  <a16:creationId xmlns:a16="http://schemas.microsoft.com/office/drawing/2014/main" id="{DF45583E-F616-4585-A92B-E10FAA3366F9}"/>
                </a:ext>
              </a:extLst>
            </p:cNvPr>
            <p:cNvSpPr/>
            <p:nvPr/>
          </p:nvSpPr>
          <p:spPr>
            <a:xfrm rot="900000">
              <a:off x="3656390" y="5444430"/>
              <a:ext cx="76201" cy="2703094"/>
            </a:xfrm>
            <a:custGeom>
              <a:avLst/>
              <a:gdLst>
                <a:gd name="connsiteX0" fmla="*/ 1 w 76201"/>
                <a:gd name="connsiteY0" fmla="*/ 0 h 2703094"/>
                <a:gd name="connsiteX1" fmla="*/ 70797 w 76201"/>
                <a:gd name="connsiteY1" fmla="*/ 20675 h 2703094"/>
                <a:gd name="connsiteX2" fmla="*/ 76201 w 76201"/>
                <a:gd name="connsiteY2" fmla="*/ 22835 h 2703094"/>
                <a:gd name="connsiteX3" fmla="*/ 76201 w 76201"/>
                <a:gd name="connsiteY3" fmla="*/ 2703093 h 2703094"/>
                <a:gd name="connsiteX4" fmla="*/ 0 w 76201"/>
                <a:gd name="connsiteY4" fmla="*/ 2703094 h 2703094"/>
                <a:gd name="connsiteX5" fmla="*/ 1 w 76201"/>
                <a:gd name="connsiteY5" fmla="*/ 0 h 2703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1" h="2703094">
                  <a:moveTo>
                    <a:pt x="1" y="0"/>
                  </a:moveTo>
                  <a:lnTo>
                    <a:pt x="70797" y="20675"/>
                  </a:lnTo>
                  <a:lnTo>
                    <a:pt x="76201" y="22835"/>
                  </a:lnTo>
                  <a:lnTo>
                    <a:pt x="76201" y="2703093"/>
                  </a:lnTo>
                  <a:lnTo>
                    <a:pt x="0" y="2703094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3" name="フリーフォーム: 図形 112">
              <a:extLst>
                <a:ext uri="{FF2B5EF4-FFF2-40B4-BE49-F238E27FC236}">
                  <a16:creationId xmlns:a16="http://schemas.microsoft.com/office/drawing/2014/main" id="{09AAF947-576A-443B-94C6-8BDD4F34C9FB}"/>
                </a:ext>
              </a:extLst>
            </p:cNvPr>
            <p:cNvSpPr/>
            <p:nvPr/>
          </p:nvSpPr>
          <p:spPr>
            <a:xfrm rot="900000">
              <a:off x="3983170" y="5683470"/>
              <a:ext cx="76202" cy="2459910"/>
            </a:xfrm>
            <a:custGeom>
              <a:avLst/>
              <a:gdLst>
                <a:gd name="connsiteX0" fmla="*/ 0 w 76202"/>
                <a:gd name="connsiteY0" fmla="*/ 0 h 2459910"/>
                <a:gd name="connsiteX1" fmla="*/ 76201 w 76202"/>
                <a:gd name="connsiteY1" fmla="*/ 48983 h 2459910"/>
                <a:gd name="connsiteX2" fmla="*/ 76202 w 76202"/>
                <a:gd name="connsiteY2" fmla="*/ 2429155 h 2459910"/>
                <a:gd name="connsiteX3" fmla="*/ 32446 w 76202"/>
                <a:gd name="connsiteY3" fmla="*/ 2459910 h 2459910"/>
                <a:gd name="connsiteX4" fmla="*/ 0 w 76202"/>
                <a:gd name="connsiteY4" fmla="*/ 2459910 h 2459910"/>
                <a:gd name="connsiteX5" fmla="*/ 0 w 76202"/>
                <a:gd name="connsiteY5" fmla="*/ 0 h 245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2" h="2459910">
                  <a:moveTo>
                    <a:pt x="0" y="0"/>
                  </a:moveTo>
                  <a:lnTo>
                    <a:pt x="76201" y="48983"/>
                  </a:lnTo>
                  <a:lnTo>
                    <a:pt x="76202" y="2429155"/>
                  </a:lnTo>
                  <a:lnTo>
                    <a:pt x="32446" y="2459910"/>
                  </a:lnTo>
                  <a:lnTo>
                    <a:pt x="0" y="245991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4" name="フリーフォーム: 図形 113">
              <a:extLst>
                <a:ext uri="{FF2B5EF4-FFF2-40B4-BE49-F238E27FC236}">
                  <a16:creationId xmlns:a16="http://schemas.microsoft.com/office/drawing/2014/main" id="{A7C0F65A-E8F6-42FA-8C99-23C4337C2820}"/>
                </a:ext>
              </a:extLst>
            </p:cNvPr>
            <p:cNvSpPr/>
            <p:nvPr/>
          </p:nvSpPr>
          <p:spPr>
            <a:xfrm rot="900000">
              <a:off x="4263937" y="5991134"/>
              <a:ext cx="76202" cy="2012986"/>
            </a:xfrm>
            <a:custGeom>
              <a:avLst/>
              <a:gdLst>
                <a:gd name="connsiteX0" fmla="*/ 1 w 76202"/>
                <a:gd name="connsiteY0" fmla="*/ 0 h 2012986"/>
                <a:gd name="connsiteX1" fmla="*/ 11653 w 76202"/>
                <a:gd name="connsiteY1" fmla="*/ 11143 h 2012986"/>
                <a:gd name="connsiteX2" fmla="*/ 76201 w 76202"/>
                <a:gd name="connsiteY2" fmla="*/ 86131 h 2012986"/>
                <a:gd name="connsiteX3" fmla="*/ 76202 w 76202"/>
                <a:gd name="connsiteY3" fmla="*/ 1928139 h 2012986"/>
                <a:gd name="connsiteX4" fmla="*/ 53205 w 76202"/>
                <a:gd name="connsiteY4" fmla="*/ 1957351 h 2012986"/>
                <a:gd name="connsiteX5" fmla="*/ 0 w 76202"/>
                <a:gd name="connsiteY5" fmla="*/ 2012986 h 2012986"/>
                <a:gd name="connsiteX6" fmla="*/ 1 w 76202"/>
                <a:gd name="connsiteY6" fmla="*/ 0 h 201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2" h="2012986">
                  <a:moveTo>
                    <a:pt x="1" y="0"/>
                  </a:moveTo>
                  <a:lnTo>
                    <a:pt x="11653" y="11143"/>
                  </a:lnTo>
                  <a:lnTo>
                    <a:pt x="76201" y="86131"/>
                  </a:lnTo>
                  <a:lnTo>
                    <a:pt x="76202" y="1928139"/>
                  </a:lnTo>
                  <a:lnTo>
                    <a:pt x="53205" y="1957351"/>
                  </a:lnTo>
                  <a:lnTo>
                    <a:pt x="0" y="201298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5" name="フリーフォーム: 図形 114">
              <a:extLst>
                <a:ext uri="{FF2B5EF4-FFF2-40B4-BE49-F238E27FC236}">
                  <a16:creationId xmlns:a16="http://schemas.microsoft.com/office/drawing/2014/main" id="{86AD956F-5CA9-40DB-99FF-185AF83FFD60}"/>
                </a:ext>
              </a:extLst>
            </p:cNvPr>
            <p:cNvSpPr/>
            <p:nvPr/>
          </p:nvSpPr>
          <p:spPr>
            <a:xfrm rot="900000">
              <a:off x="4570750" y="6577487"/>
              <a:ext cx="76201" cy="1004550"/>
            </a:xfrm>
            <a:custGeom>
              <a:avLst/>
              <a:gdLst>
                <a:gd name="connsiteX0" fmla="*/ 0 w 76201"/>
                <a:gd name="connsiteY0" fmla="*/ 0 h 1004550"/>
                <a:gd name="connsiteX1" fmla="*/ 41437 w 76201"/>
                <a:gd name="connsiteY1" fmla="*/ 128363 h 1004550"/>
                <a:gd name="connsiteX2" fmla="*/ 72530 w 76201"/>
                <a:gd name="connsiteY2" fmla="*/ 273282 h 1004550"/>
                <a:gd name="connsiteX3" fmla="*/ 76201 w 76201"/>
                <a:gd name="connsiteY3" fmla="*/ 306417 h 1004550"/>
                <a:gd name="connsiteX4" fmla="*/ 76201 w 76201"/>
                <a:gd name="connsiteY4" fmla="*/ 708469 h 1004550"/>
                <a:gd name="connsiteX5" fmla="*/ 51263 w 76201"/>
                <a:gd name="connsiteY5" fmla="*/ 840182 h 1004550"/>
                <a:gd name="connsiteX6" fmla="*/ 12110 w 76201"/>
                <a:gd name="connsiteY6" fmla="*/ 974255 h 1004550"/>
                <a:gd name="connsiteX7" fmla="*/ 0 w 76201"/>
                <a:gd name="connsiteY7" fmla="*/ 1004550 h 1004550"/>
                <a:gd name="connsiteX8" fmla="*/ 0 w 76201"/>
                <a:gd name="connsiteY8" fmla="*/ 0 h 100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1" h="1004550">
                  <a:moveTo>
                    <a:pt x="0" y="0"/>
                  </a:moveTo>
                  <a:lnTo>
                    <a:pt x="41437" y="128363"/>
                  </a:lnTo>
                  <a:cubicBezTo>
                    <a:pt x="54372" y="176635"/>
                    <a:pt x="64708" y="224991"/>
                    <a:pt x="72530" y="273282"/>
                  </a:cubicBezTo>
                  <a:lnTo>
                    <a:pt x="76201" y="306417"/>
                  </a:lnTo>
                  <a:lnTo>
                    <a:pt x="76201" y="708469"/>
                  </a:lnTo>
                  <a:lnTo>
                    <a:pt x="51263" y="840182"/>
                  </a:lnTo>
                  <a:cubicBezTo>
                    <a:pt x="40353" y="885581"/>
                    <a:pt x="27274" y="930322"/>
                    <a:pt x="12110" y="974255"/>
                  </a:cubicBezTo>
                  <a:lnTo>
                    <a:pt x="0" y="100455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  <p:sp>
          <p:nvSpPr>
            <p:cNvPr id="116" name="フリーフォーム: 図形 115">
              <a:extLst>
                <a:ext uri="{FF2B5EF4-FFF2-40B4-BE49-F238E27FC236}">
                  <a16:creationId xmlns:a16="http://schemas.microsoft.com/office/drawing/2014/main" id="{B9FEDAA6-F944-476C-98C9-83FDCBF4449E}"/>
                </a:ext>
              </a:extLst>
            </p:cNvPr>
            <p:cNvSpPr/>
            <p:nvPr/>
          </p:nvSpPr>
          <p:spPr>
            <a:xfrm rot="900000">
              <a:off x="4644061" y="6895522"/>
              <a:ext cx="14928" cy="402052"/>
            </a:xfrm>
            <a:custGeom>
              <a:avLst/>
              <a:gdLst>
                <a:gd name="connsiteX0" fmla="*/ 0 w 14928"/>
                <a:gd name="connsiteY0" fmla="*/ 0 h 402052"/>
                <a:gd name="connsiteX1" fmla="*/ 12343 w 14928"/>
                <a:gd name="connsiteY1" fmla="*/ 111398 h 402052"/>
                <a:gd name="connsiteX2" fmla="*/ 1195 w 14928"/>
                <a:gd name="connsiteY2" fmla="*/ 395739 h 402052"/>
                <a:gd name="connsiteX3" fmla="*/ 0 w 14928"/>
                <a:gd name="connsiteY3" fmla="*/ 402052 h 402052"/>
                <a:gd name="connsiteX4" fmla="*/ 0 w 14928"/>
                <a:gd name="connsiteY4" fmla="*/ 0 h 402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8" h="402052">
                  <a:moveTo>
                    <a:pt x="0" y="0"/>
                  </a:moveTo>
                  <a:lnTo>
                    <a:pt x="12343" y="111398"/>
                  </a:lnTo>
                  <a:cubicBezTo>
                    <a:pt x="18108" y="207427"/>
                    <a:pt x="14163" y="302604"/>
                    <a:pt x="1195" y="395739"/>
                  </a:cubicBezTo>
                  <a:lnTo>
                    <a:pt x="0" y="40205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latin typeface="+mn-ea"/>
              </a:endParaRPr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4030B1D-4DD6-4AC4-A4C0-30DB4607F859}"/>
              </a:ext>
            </a:extLst>
          </p:cNvPr>
          <p:cNvSpPr txBox="1"/>
          <p:nvPr/>
        </p:nvSpPr>
        <p:spPr>
          <a:xfrm>
            <a:off x="-293651" y="3951679"/>
            <a:ext cx="6373817" cy="2932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仕事内容　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ネットワーク・サーバー業務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勤務地　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都内 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テレワーク 週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0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日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勤務時間　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9:00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～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18:00 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残業なし 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繁忙期は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3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時間程度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給与　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月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23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万円～ 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※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研修期間中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(6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ヶ月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は月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18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万円～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求めるスキル　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Excel (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データ入力、表計算、グラフ作成、　　　　　　</a:t>
            </a:r>
            <a:endParaRPr lang="en-US" altLang="ja-JP" sz="16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　　　　　　　　 基本的な関数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ja-JP" altLang="en-US" sz="1600" b="1" dirty="0">
                <a:solidFill>
                  <a:schemeClr val="bg1"/>
                </a:solidFill>
                <a:latin typeface="+mn-ea"/>
                <a:ea typeface="+mn-ea"/>
              </a:rPr>
              <a:t>雇用形態　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正社員 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研修期間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ja-JP" altLang="en-US" sz="1600" dirty="0">
                <a:solidFill>
                  <a:schemeClr val="bg1"/>
                </a:solidFill>
                <a:latin typeface="+mn-ea"/>
                <a:ea typeface="+mn-ea"/>
              </a:rPr>
              <a:t>ヶ月契約あり</a:t>
            </a:r>
            <a:r>
              <a:rPr lang="en-US" altLang="ja-JP" sz="16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</a:p>
          <a:p>
            <a:pPr marL="285750" indent="-285750">
              <a:lnSpc>
                <a:spcPts val="2800"/>
              </a:lnSpc>
              <a:buFont typeface="Arial" panose="020B0604020202020204" pitchFamily="34" charset="0"/>
              <a:buChar char="•"/>
            </a:pPr>
            <a:endParaRPr kumimoji="1" lang="ja-JP" altLang="en-US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19" name="フローチャート: 結合子 118">
            <a:extLst>
              <a:ext uri="{FF2B5EF4-FFF2-40B4-BE49-F238E27FC236}">
                <a16:creationId xmlns:a16="http://schemas.microsoft.com/office/drawing/2014/main" id="{BC05ABFA-9B5D-458F-A268-2E8BB078AB2F}"/>
              </a:ext>
            </a:extLst>
          </p:cNvPr>
          <p:cNvSpPr/>
          <p:nvPr/>
        </p:nvSpPr>
        <p:spPr>
          <a:xfrm>
            <a:off x="6076836" y="3573771"/>
            <a:ext cx="1589651" cy="1589651"/>
          </a:xfrm>
          <a:prstGeom prst="flowChartConnector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  <p:sp>
        <p:nvSpPr>
          <p:cNvPr id="120" name="フローチャート: 結合子 119">
            <a:extLst>
              <a:ext uri="{FF2B5EF4-FFF2-40B4-BE49-F238E27FC236}">
                <a16:creationId xmlns:a16="http://schemas.microsoft.com/office/drawing/2014/main" id="{C823D4F1-F19B-45E6-940F-F72E0ABC6E3C}"/>
              </a:ext>
            </a:extLst>
          </p:cNvPr>
          <p:cNvSpPr/>
          <p:nvPr/>
        </p:nvSpPr>
        <p:spPr>
          <a:xfrm>
            <a:off x="6532278" y="5400699"/>
            <a:ext cx="942284" cy="942284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14903</TotalTime>
  <Words>128</Words>
  <Application>Microsoft Office PowerPoint</Application>
  <PresentationFormat>A4 210 x 297 mm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Noto Sans JP Bold</vt:lpstr>
      <vt:lpstr>メイリオ</vt:lpstr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77</cp:revision>
  <dcterms:created xsi:type="dcterms:W3CDTF">2024-11-29T09:39:49Z</dcterms:created>
  <dcterms:modified xsi:type="dcterms:W3CDTF">2025-07-15T05:06:07Z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