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5" r:id="rId2"/>
  </p:sldIdLst>
  <p:sldSz cx="6858000" cy="9906000" type="A4"/>
  <p:notesSz cx="7772400" cy="10909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455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553"/>
    <a:srgbClr val="EDD8EC"/>
    <a:srgbClr val="FFFFFF"/>
    <a:srgbClr val="00B050"/>
    <a:srgbClr val="71539B"/>
    <a:srgbClr val="2F5597"/>
    <a:srgbClr val="FCEEC4"/>
    <a:srgbClr val="B32425"/>
    <a:srgbClr val="213249"/>
    <a:srgbClr val="A2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7" autoAdjust="0"/>
    <p:restoredTop sz="94656" autoAdjust="0"/>
  </p:normalViewPr>
  <p:slideViewPr>
    <p:cSldViewPr>
      <p:cViewPr>
        <p:scale>
          <a:sx n="66" d="100"/>
          <a:sy n="66" d="100"/>
        </p:scale>
        <p:origin x="804" y="162"/>
      </p:cViewPr>
      <p:guideLst>
        <p:guide orient="horz" pos="455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ECE0-0CC9-CF46-A8F9-8AEA39D01C8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11438" y="1363663"/>
            <a:ext cx="2549525" cy="3681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5249863"/>
            <a:ext cx="6216650" cy="4295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FF903-5898-2441-8295-21F198342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42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1pPr>
    <a:lvl2pPr marL="410246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2pPr>
    <a:lvl3pPr marL="820491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3pPr>
    <a:lvl4pPr marL="1230737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4pPr>
    <a:lvl5pPr marL="1640982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5pPr>
    <a:lvl6pPr marL="2051228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6pPr>
    <a:lvl7pPr marL="2461473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7pPr>
    <a:lvl8pPr marL="2871719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8pPr>
    <a:lvl9pPr marL="3281964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770" y="3070860"/>
            <a:ext cx="58340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9540" y="5547360"/>
            <a:ext cx="48045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3180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4755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180" y="39624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80" y="227838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3625" y="9212580"/>
            <a:ext cx="219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180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41794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図 23" descr="図 23"/>
          <p:cNvPicPr>
            <a:picLocks noChangeAspect="1"/>
          </p:cNvPicPr>
          <p:nvPr/>
        </p:nvPicPr>
        <p:blipFill rotWithShape="1">
          <a:blip r:embed="rId2"/>
          <a:srcRect l="8493" r="49149" b="11028"/>
          <a:stretch/>
        </p:blipFill>
        <p:spPr>
          <a:xfrm>
            <a:off x="-27587" y="-69856"/>
            <a:ext cx="6885587" cy="964973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直角三角形 3">
            <a:extLst>
              <a:ext uri="{FF2B5EF4-FFF2-40B4-BE49-F238E27FC236}">
                <a16:creationId xmlns:a16="http://schemas.microsoft.com/office/drawing/2014/main" id="{06FC21FB-EDDB-4703-B6E6-965AF94474DF}"/>
              </a:ext>
            </a:extLst>
          </p:cNvPr>
          <p:cNvSpPr/>
          <p:nvPr/>
        </p:nvSpPr>
        <p:spPr>
          <a:xfrm rot="5400000">
            <a:off x="2119973" y="-4160513"/>
            <a:ext cx="4372790" cy="12189403"/>
          </a:xfrm>
          <a:custGeom>
            <a:avLst/>
            <a:gdLst>
              <a:gd name="connsiteX0" fmla="*/ 0 w 18587"/>
              <a:gd name="connsiteY0" fmla="*/ 21600 h 21600"/>
              <a:gd name="connsiteX1" fmla="*/ 18587 w 18587"/>
              <a:gd name="connsiteY1" fmla="*/ 21600 h 21600"/>
              <a:gd name="connsiteX2" fmla="*/ 0 w 18587"/>
              <a:gd name="connsiteY2" fmla="*/ 0 h 21600"/>
              <a:gd name="connsiteX3" fmla="*/ 0 w 18587"/>
              <a:gd name="connsiteY3" fmla="*/ 21600 h 21600"/>
              <a:gd name="connsiteX0" fmla="*/ 0 w 18587"/>
              <a:gd name="connsiteY0" fmla="*/ 20660 h 20660"/>
              <a:gd name="connsiteX1" fmla="*/ 18587 w 18587"/>
              <a:gd name="connsiteY1" fmla="*/ 20660 h 20660"/>
              <a:gd name="connsiteX2" fmla="*/ 4204 w 18587"/>
              <a:gd name="connsiteY2" fmla="*/ 0 h 20660"/>
              <a:gd name="connsiteX3" fmla="*/ 0 w 18587"/>
              <a:gd name="connsiteY3" fmla="*/ 20660 h 20660"/>
              <a:gd name="connsiteX0" fmla="*/ 0 w 18587"/>
              <a:gd name="connsiteY0" fmla="*/ 18179 h 18179"/>
              <a:gd name="connsiteX1" fmla="*/ 18587 w 18587"/>
              <a:gd name="connsiteY1" fmla="*/ 18179 h 18179"/>
              <a:gd name="connsiteX2" fmla="*/ 58 w 18587"/>
              <a:gd name="connsiteY2" fmla="*/ 0 h 18179"/>
              <a:gd name="connsiteX3" fmla="*/ 0 w 18587"/>
              <a:gd name="connsiteY3" fmla="*/ 18179 h 18179"/>
              <a:gd name="connsiteX0" fmla="*/ 0 w 18587"/>
              <a:gd name="connsiteY0" fmla="*/ 19032 h 19032"/>
              <a:gd name="connsiteX1" fmla="*/ 18587 w 18587"/>
              <a:gd name="connsiteY1" fmla="*/ 18179 h 19032"/>
              <a:gd name="connsiteX2" fmla="*/ 58 w 18587"/>
              <a:gd name="connsiteY2" fmla="*/ 0 h 19032"/>
              <a:gd name="connsiteX3" fmla="*/ 0 w 18587"/>
              <a:gd name="connsiteY3" fmla="*/ 19032 h 19032"/>
              <a:gd name="connsiteX0" fmla="*/ 0 w 5872"/>
              <a:gd name="connsiteY0" fmla="*/ 19154 h 19154"/>
              <a:gd name="connsiteX1" fmla="*/ 5872 w 5872"/>
              <a:gd name="connsiteY1" fmla="*/ 0 h 19154"/>
              <a:gd name="connsiteX2" fmla="*/ 58 w 5872"/>
              <a:gd name="connsiteY2" fmla="*/ 122 h 19154"/>
              <a:gd name="connsiteX3" fmla="*/ 0 w 5872"/>
              <a:gd name="connsiteY3" fmla="*/ 19154 h 19154"/>
              <a:gd name="connsiteX0" fmla="*/ 0 w 10129"/>
              <a:gd name="connsiteY0" fmla="*/ 12368 h 12368"/>
              <a:gd name="connsiteX1" fmla="*/ 10129 w 10129"/>
              <a:gd name="connsiteY1" fmla="*/ 0 h 12368"/>
              <a:gd name="connsiteX2" fmla="*/ 228 w 10129"/>
              <a:gd name="connsiteY2" fmla="*/ 64 h 12368"/>
              <a:gd name="connsiteX3" fmla="*/ 0 w 10129"/>
              <a:gd name="connsiteY3" fmla="*/ 12368 h 12368"/>
              <a:gd name="connsiteX0" fmla="*/ 0 w 12970"/>
              <a:gd name="connsiteY0" fmla="*/ 12304 h 12304"/>
              <a:gd name="connsiteX1" fmla="*/ 12970 w 12970"/>
              <a:gd name="connsiteY1" fmla="*/ 1576 h 12304"/>
              <a:gd name="connsiteX2" fmla="*/ 228 w 12970"/>
              <a:gd name="connsiteY2" fmla="*/ 0 h 12304"/>
              <a:gd name="connsiteX3" fmla="*/ 0 w 12970"/>
              <a:gd name="connsiteY3" fmla="*/ 12304 h 12304"/>
              <a:gd name="connsiteX0" fmla="*/ 0 w 12970"/>
              <a:gd name="connsiteY0" fmla="*/ 17000 h 17000"/>
              <a:gd name="connsiteX1" fmla="*/ 12970 w 12970"/>
              <a:gd name="connsiteY1" fmla="*/ 6272 h 17000"/>
              <a:gd name="connsiteX2" fmla="*/ 228 w 12970"/>
              <a:gd name="connsiteY2" fmla="*/ 0 h 17000"/>
              <a:gd name="connsiteX3" fmla="*/ 0 w 12970"/>
              <a:gd name="connsiteY3" fmla="*/ 17000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0" h="17000" extrusionOk="0">
                <a:moveTo>
                  <a:pt x="0" y="17000"/>
                </a:moveTo>
                <a:lnTo>
                  <a:pt x="12970" y="6272"/>
                </a:lnTo>
                <a:lnTo>
                  <a:pt x="228" y="0"/>
                </a:lnTo>
                <a:cubicBezTo>
                  <a:pt x="195" y="3164"/>
                  <a:pt x="32" y="13836"/>
                  <a:pt x="0" y="170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 dirty="0">
              <a:latin typeface="+mn-lt"/>
            </a:endParaRPr>
          </a:p>
        </p:txBody>
      </p:sp>
      <p:sp>
        <p:nvSpPr>
          <p:cNvPr id="300" name="直角三角形 3"/>
          <p:cNvSpPr/>
          <p:nvPr/>
        </p:nvSpPr>
        <p:spPr>
          <a:xfrm rot="5400000">
            <a:off x="-1747797" y="1921514"/>
            <a:ext cx="11063746" cy="7872953"/>
          </a:xfrm>
          <a:custGeom>
            <a:avLst/>
            <a:gdLst>
              <a:gd name="connsiteX0" fmla="*/ 0 w 18587"/>
              <a:gd name="connsiteY0" fmla="*/ 21600 h 21600"/>
              <a:gd name="connsiteX1" fmla="*/ 18587 w 18587"/>
              <a:gd name="connsiteY1" fmla="*/ 21600 h 21600"/>
              <a:gd name="connsiteX2" fmla="*/ 0 w 18587"/>
              <a:gd name="connsiteY2" fmla="*/ 0 h 21600"/>
              <a:gd name="connsiteX3" fmla="*/ 0 w 18587"/>
              <a:gd name="connsiteY3" fmla="*/ 21600 h 21600"/>
              <a:gd name="connsiteX0" fmla="*/ 0 w 18587"/>
              <a:gd name="connsiteY0" fmla="*/ 20660 h 20660"/>
              <a:gd name="connsiteX1" fmla="*/ 18587 w 18587"/>
              <a:gd name="connsiteY1" fmla="*/ 20660 h 20660"/>
              <a:gd name="connsiteX2" fmla="*/ 4204 w 18587"/>
              <a:gd name="connsiteY2" fmla="*/ 0 h 20660"/>
              <a:gd name="connsiteX3" fmla="*/ 0 w 18587"/>
              <a:gd name="connsiteY3" fmla="*/ 20660 h 2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7" h="20660" extrusionOk="0">
                <a:moveTo>
                  <a:pt x="0" y="20660"/>
                </a:moveTo>
                <a:lnTo>
                  <a:pt x="18587" y="20660"/>
                </a:lnTo>
                <a:lnTo>
                  <a:pt x="4204" y="0"/>
                </a:lnTo>
                <a:lnTo>
                  <a:pt x="0" y="2066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>
              <a:latin typeface="+mn-lt"/>
            </a:endParaRPr>
          </a:p>
        </p:txBody>
      </p:sp>
      <p:sp>
        <p:nvSpPr>
          <p:cNvPr id="301" name="正方形/長方形 14"/>
          <p:cNvSpPr/>
          <p:nvPr/>
        </p:nvSpPr>
        <p:spPr>
          <a:xfrm>
            <a:off x="-351286" y="8971848"/>
            <a:ext cx="7734005" cy="1055486"/>
          </a:xfrm>
          <a:custGeom>
            <a:avLst/>
            <a:gdLst>
              <a:gd name="connsiteX0" fmla="*/ 0 w 7734005"/>
              <a:gd name="connsiteY0" fmla="*/ 0 h 764540"/>
              <a:gd name="connsiteX1" fmla="*/ 7734005 w 7734005"/>
              <a:gd name="connsiteY1" fmla="*/ 0 h 764540"/>
              <a:gd name="connsiteX2" fmla="*/ 7734005 w 7734005"/>
              <a:gd name="connsiteY2" fmla="*/ 764540 h 764540"/>
              <a:gd name="connsiteX3" fmla="*/ 0 w 7734005"/>
              <a:gd name="connsiteY3" fmla="*/ 764540 h 764540"/>
              <a:gd name="connsiteX4" fmla="*/ 0 w 7734005"/>
              <a:gd name="connsiteY4" fmla="*/ 0 h 764540"/>
              <a:gd name="connsiteX0" fmla="*/ 0 w 7734005"/>
              <a:gd name="connsiteY0" fmla="*/ 290946 h 1055486"/>
              <a:gd name="connsiteX1" fmla="*/ 7734005 w 7734005"/>
              <a:gd name="connsiteY1" fmla="*/ 0 h 1055486"/>
              <a:gd name="connsiteX2" fmla="*/ 7734005 w 7734005"/>
              <a:gd name="connsiteY2" fmla="*/ 1055486 h 1055486"/>
              <a:gd name="connsiteX3" fmla="*/ 0 w 7734005"/>
              <a:gd name="connsiteY3" fmla="*/ 1055486 h 1055486"/>
              <a:gd name="connsiteX4" fmla="*/ 0 w 7734005"/>
              <a:gd name="connsiteY4" fmla="*/ 290946 h 1055486"/>
              <a:gd name="connsiteX0" fmla="*/ 0 w 7734005"/>
              <a:gd name="connsiteY0" fmla="*/ 471056 h 1055486"/>
              <a:gd name="connsiteX1" fmla="*/ 7734005 w 7734005"/>
              <a:gd name="connsiteY1" fmla="*/ 0 h 1055486"/>
              <a:gd name="connsiteX2" fmla="*/ 7734005 w 7734005"/>
              <a:gd name="connsiteY2" fmla="*/ 1055486 h 1055486"/>
              <a:gd name="connsiteX3" fmla="*/ 0 w 7734005"/>
              <a:gd name="connsiteY3" fmla="*/ 1055486 h 1055486"/>
              <a:gd name="connsiteX4" fmla="*/ 0 w 7734005"/>
              <a:gd name="connsiteY4" fmla="*/ 471056 h 105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005" h="1055486">
                <a:moveTo>
                  <a:pt x="0" y="471056"/>
                </a:moveTo>
                <a:lnTo>
                  <a:pt x="7734005" y="0"/>
                </a:lnTo>
                <a:lnTo>
                  <a:pt x="7734005" y="1055486"/>
                </a:lnTo>
                <a:lnTo>
                  <a:pt x="0" y="1055486"/>
                </a:lnTo>
                <a:lnTo>
                  <a:pt x="0" y="47105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n-lt"/>
            </a:endParaRPr>
          </a:p>
        </p:txBody>
      </p:sp>
      <p:sp>
        <p:nvSpPr>
          <p:cNvPr id="302" name="テキスト ボックス 18"/>
          <p:cNvSpPr txBox="1"/>
          <p:nvPr/>
        </p:nvSpPr>
        <p:spPr>
          <a:xfrm>
            <a:off x="150951" y="5849190"/>
            <a:ext cx="4497249" cy="5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prstTxWarp prst="textPlain">
              <a:avLst/>
            </a:prstTxWarp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32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</a:rPr>
              <a:t>10/10</a:t>
            </a:r>
            <a:r>
              <a:rPr sz="20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</a:rPr>
              <a:t>（</a:t>
            </a:r>
            <a:r>
              <a:rPr lang="ja-JP" altLang="en-US" sz="20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</a:rPr>
              <a:t>金</a:t>
            </a:r>
            <a:r>
              <a:rPr sz="20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</a:rPr>
              <a:t>）</a:t>
            </a:r>
            <a:r>
              <a:rPr sz="32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</a:rPr>
              <a:t>16：10～</a:t>
            </a:r>
          </a:p>
        </p:txBody>
      </p:sp>
      <p:sp>
        <p:nvSpPr>
          <p:cNvPr id="303" name="テキスト ボックス 21"/>
          <p:cNvSpPr txBox="1"/>
          <p:nvPr/>
        </p:nvSpPr>
        <p:spPr>
          <a:xfrm>
            <a:off x="2360019" y="9440987"/>
            <a:ext cx="185701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27538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solidFill>
                  <a:schemeClr val="bg1"/>
                </a:solidFill>
                <a:latin typeface="+mn-lt"/>
              </a:rPr>
              <a:t>rico-web.net</a:t>
            </a:r>
          </a:p>
        </p:txBody>
      </p:sp>
      <p:sp>
        <p:nvSpPr>
          <p:cNvPr id="304" name="テキスト ボックス 25"/>
          <p:cNvSpPr txBox="1"/>
          <p:nvPr/>
        </p:nvSpPr>
        <p:spPr>
          <a:xfrm>
            <a:off x="-27587" y="9444487"/>
            <a:ext cx="241138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27538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 err="1">
                <a:solidFill>
                  <a:schemeClr val="bg1"/>
                </a:solidFill>
                <a:latin typeface="+mn-lt"/>
              </a:rPr>
              <a:t>キョウリツネット株式会社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5" name="テキスト ボックス 27"/>
          <p:cNvSpPr txBox="1"/>
          <p:nvPr/>
        </p:nvSpPr>
        <p:spPr>
          <a:xfrm>
            <a:off x="4430119" y="9203187"/>
            <a:ext cx="241138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275384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chemeClr val="bg1"/>
              </a:solidFill>
              <a:latin typeface="+mn-lt"/>
            </a:endParaRPr>
          </a:p>
          <a:p>
            <a:pPr>
              <a:defRPr sz="1000">
                <a:solidFill>
                  <a:srgbClr val="27538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bg1"/>
                </a:solidFill>
                <a:latin typeface="+mn-lt"/>
              </a:rPr>
              <a:t>〒164-8787 東京都中野区東中野4-2-3　</a:t>
            </a:r>
          </a:p>
          <a:p>
            <a:pPr>
              <a:defRPr sz="1000">
                <a:solidFill>
                  <a:srgbClr val="27538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bg1"/>
                </a:solidFill>
                <a:latin typeface="+mn-lt"/>
              </a:rPr>
              <a:t>test@rico-web.net（採用担当：新井）</a:t>
            </a:r>
          </a:p>
        </p:txBody>
      </p:sp>
      <p:sp>
        <p:nvSpPr>
          <p:cNvPr id="308" name="テキスト ボックス 19"/>
          <p:cNvSpPr txBox="1"/>
          <p:nvPr/>
        </p:nvSpPr>
        <p:spPr>
          <a:xfrm>
            <a:off x="22520" y="717959"/>
            <a:ext cx="6789761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600" b="1" spc="-285">
                <a:ln w="952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27538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</a:rPr>
              <a:t>インフラエンジニア</a:t>
            </a:r>
            <a:endParaRPr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bg1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lt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D0F2E65-61F7-42ED-855D-8ADE1FC1CCD8}"/>
              </a:ext>
            </a:extLst>
          </p:cNvPr>
          <p:cNvGrpSpPr/>
          <p:nvPr/>
        </p:nvGrpSpPr>
        <p:grpSpPr>
          <a:xfrm>
            <a:off x="411187" y="117114"/>
            <a:ext cx="6035626" cy="569387"/>
            <a:chOff x="411187" y="117114"/>
            <a:chExt cx="6035626" cy="569387"/>
          </a:xfrm>
        </p:grpSpPr>
        <p:sp>
          <p:nvSpPr>
            <p:cNvPr id="307" name="テキスト ボックス 15"/>
            <p:cNvSpPr txBox="1"/>
            <p:nvPr/>
          </p:nvSpPr>
          <p:spPr>
            <a:xfrm>
              <a:off x="411187" y="117114"/>
              <a:ext cx="6035626" cy="5693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3100" b="1">
                  <a:solidFill>
                    <a:srgbClr val="4B91C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rPr dirty="0" err="1">
                  <a:solidFill>
                    <a:schemeClr val="bg1"/>
                  </a:solidFill>
                  <a:latin typeface="+mn-lt"/>
                </a:rPr>
                <a:t>未経験者大歓迎</a:t>
              </a:r>
              <a:endParaRPr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311" name="グループ化 13"/>
            <p:cNvGrpSpPr/>
            <p:nvPr/>
          </p:nvGrpSpPr>
          <p:grpSpPr>
            <a:xfrm>
              <a:off x="1550396" y="170245"/>
              <a:ext cx="3794100" cy="476732"/>
              <a:chOff x="0" y="0"/>
              <a:chExt cx="3794098" cy="476731"/>
            </a:xfrm>
          </p:grpSpPr>
          <p:sp>
            <p:nvSpPr>
              <p:cNvPr id="309" name="直線コネクタ 24"/>
              <p:cNvSpPr/>
              <p:nvPr/>
            </p:nvSpPr>
            <p:spPr>
              <a:xfrm flipV="1">
                <a:off x="3620582" y="0"/>
                <a:ext cx="173517" cy="476732"/>
              </a:xfrm>
              <a:prstGeom prst="line">
                <a:avLst/>
              </a:prstGeom>
              <a:noFill/>
              <a:ln w="38100" cap="flat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n>
                    <a:solidFill>
                      <a:schemeClr val="tx2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10" name="直線コネクタ 24"/>
              <p:cNvSpPr/>
              <p:nvPr/>
            </p:nvSpPr>
            <p:spPr>
              <a:xfrm flipH="1" flipV="1">
                <a:off x="0" y="18686"/>
                <a:ext cx="253664" cy="439359"/>
              </a:xfrm>
              <a:prstGeom prst="line">
                <a:avLst/>
              </a:prstGeom>
              <a:noFill/>
              <a:ln w="38100" cap="flat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n>
                    <a:solidFill>
                      <a:schemeClr val="tx2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  <p:sp>
        <p:nvSpPr>
          <p:cNvPr id="312" name="正方形/長方形 14"/>
          <p:cNvSpPr/>
          <p:nvPr/>
        </p:nvSpPr>
        <p:spPr>
          <a:xfrm>
            <a:off x="-409371" y="4489170"/>
            <a:ext cx="7653544" cy="1023060"/>
          </a:xfrm>
          <a:custGeom>
            <a:avLst/>
            <a:gdLst>
              <a:gd name="connsiteX0" fmla="*/ 0 w 7625836"/>
              <a:gd name="connsiteY0" fmla="*/ 0 h 762415"/>
              <a:gd name="connsiteX1" fmla="*/ 7625836 w 7625836"/>
              <a:gd name="connsiteY1" fmla="*/ 0 h 762415"/>
              <a:gd name="connsiteX2" fmla="*/ 7625836 w 7625836"/>
              <a:gd name="connsiteY2" fmla="*/ 762415 h 762415"/>
              <a:gd name="connsiteX3" fmla="*/ 0 w 7625836"/>
              <a:gd name="connsiteY3" fmla="*/ 762415 h 762415"/>
              <a:gd name="connsiteX4" fmla="*/ 0 w 7625836"/>
              <a:gd name="connsiteY4" fmla="*/ 0 h 762415"/>
              <a:gd name="connsiteX0" fmla="*/ 0 w 7639690"/>
              <a:gd name="connsiteY0" fmla="*/ 0 h 762415"/>
              <a:gd name="connsiteX1" fmla="*/ 7639690 w 7639690"/>
              <a:gd name="connsiteY1" fmla="*/ 221673 h 762415"/>
              <a:gd name="connsiteX2" fmla="*/ 7625836 w 7639690"/>
              <a:gd name="connsiteY2" fmla="*/ 762415 h 762415"/>
              <a:gd name="connsiteX3" fmla="*/ 0 w 7639690"/>
              <a:gd name="connsiteY3" fmla="*/ 762415 h 762415"/>
              <a:gd name="connsiteX4" fmla="*/ 0 w 7639690"/>
              <a:gd name="connsiteY4" fmla="*/ 0 h 762415"/>
              <a:gd name="connsiteX0" fmla="*/ 0 w 7653544"/>
              <a:gd name="connsiteY0" fmla="*/ 0 h 956379"/>
              <a:gd name="connsiteX1" fmla="*/ 7653544 w 7653544"/>
              <a:gd name="connsiteY1" fmla="*/ 415637 h 956379"/>
              <a:gd name="connsiteX2" fmla="*/ 7639690 w 7653544"/>
              <a:gd name="connsiteY2" fmla="*/ 956379 h 956379"/>
              <a:gd name="connsiteX3" fmla="*/ 13854 w 7653544"/>
              <a:gd name="connsiteY3" fmla="*/ 956379 h 956379"/>
              <a:gd name="connsiteX4" fmla="*/ 0 w 7653544"/>
              <a:gd name="connsiteY4" fmla="*/ 0 h 95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3544" h="956379">
                <a:moveTo>
                  <a:pt x="0" y="0"/>
                </a:moveTo>
                <a:lnTo>
                  <a:pt x="7653544" y="415637"/>
                </a:lnTo>
                <a:lnTo>
                  <a:pt x="7639690" y="956379"/>
                </a:lnTo>
                <a:lnTo>
                  <a:pt x="13854" y="9563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+mn-lt"/>
            </a:endParaRPr>
          </a:p>
        </p:txBody>
      </p:sp>
      <p:sp>
        <p:nvSpPr>
          <p:cNvPr id="313" name="テキスト ボックス 34"/>
          <p:cNvSpPr txBox="1"/>
          <p:nvPr/>
        </p:nvSpPr>
        <p:spPr>
          <a:xfrm>
            <a:off x="150951" y="2159476"/>
            <a:ext cx="6295862" cy="200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1400" b="1" dirty="0">
                <a:latin typeface="+mn-lt"/>
              </a:rPr>
              <a:t>仕事内容</a:t>
            </a:r>
            <a:r>
              <a:rPr lang="en-US" altLang="ja-JP" sz="1400" b="1" dirty="0">
                <a:latin typeface="+mn-lt"/>
              </a:rPr>
              <a:t>:</a:t>
            </a:r>
            <a:r>
              <a:rPr lang="ja-JP" altLang="en-US" sz="1400" dirty="0">
                <a:latin typeface="+mn-lt"/>
              </a:rPr>
              <a:t> ネットワーク・サーバー業務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1400" b="1" dirty="0">
                <a:latin typeface="+mn-lt"/>
              </a:rPr>
              <a:t>勤務地</a:t>
            </a:r>
            <a:r>
              <a:rPr lang="en-US" altLang="ja-JP" sz="1400" b="1" dirty="0">
                <a:latin typeface="+mn-lt"/>
              </a:rPr>
              <a:t>:</a:t>
            </a:r>
            <a:r>
              <a:rPr lang="ja-JP" altLang="en-US" sz="1400" dirty="0">
                <a:latin typeface="+mn-lt"/>
              </a:rPr>
              <a:t> 都内 </a:t>
            </a:r>
            <a:r>
              <a:rPr lang="en-US" altLang="ja-JP" sz="1400" dirty="0">
                <a:latin typeface="+mn-lt"/>
              </a:rPr>
              <a:t>(</a:t>
            </a:r>
            <a:r>
              <a:rPr lang="ja-JP" altLang="en-US" sz="1400" dirty="0">
                <a:latin typeface="+mn-lt"/>
              </a:rPr>
              <a:t>テレワーク 週</a:t>
            </a:r>
            <a:r>
              <a:rPr lang="en-US" altLang="ja-JP" sz="1400" dirty="0">
                <a:latin typeface="+mn-lt"/>
              </a:rPr>
              <a:t>0</a:t>
            </a:r>
            <a:r>
              <a:rPr lang="ja-JP" altLang="en-US" sz="1400" dirty="0">
                <a:latin typeface="+mn-lt"/>
              </a:rPr>
              <a:t>日</a:t>
            </a:r>
            <a:r>
              <a:rPr lang="en-US" altLang="ja-JP" sz="1400" dirty="0">
                <a:latin typeface="+mn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1400" b="1" dirty="0">
                <a:latin typeface="+mn-lt"/>
              </a:rPr>
              <a:t>勤務時間</a:t>
            </a:r>
            <a:r>
              <a:rPr lang="en-US" altLang="ja-JP" sz="1400" b="1" dirty="0">
                <a:latin typeface="+mn-lt"/>
              </a:rPr>
              <a:t>:</a:t>
            </a:r>
            <a:r>
              <a:rPr lang="ja-JP" altLang="en-US" sz="1400" dirty="0">
                <a:latin typeface="+mn-lt"/>
              </a:rPr>
              <a:t> </a:t>
            </a:r>
            <a:r>
              <a:rPr lang="en-US" altLang="ja-JP" sz="1400" dirty="0">
                <a:latin typeface="+mn-lt"/>
              </a:rPr>
              <a:t>9:00</a:t>
            </a:r>
            <a:r>
              <a:rPr lang="ja-JP" altLang="en-US" sz="1400" dirty="0">
                <a:latin typeface="+mn-lt"/>
              </a:rPr>
              <a:t>～</a:t>
            </a:r>
            <a:r>
              <a:rPr lang="en-US" altLang="ja-JP" sz="1400" dirty="0">
                <a:latin typeface="+mn-lt"/>
              </a:rPr>
              <a:t>18:00 </a:t>
            </a:r>
            <a:r>
              <a:rPr lang="ja-JP" altLang="en-US" sz="1400" dirty="0">
                <a:latin typeface="+mn-lt"/>
              </a:rPr>
              <a:t>残業ほぼなし </a:t>
            </a:r>
            <a:r>
              <a:rPr lang="en-US" altLang="ja-JP" sz="1400" dirty="0">
                <a:latin typeface="+mn-lt"/>
              </a:rPr>
              <a:t>(</a:t>
            </a:r>
            <a:r>
              <a:rPr lang="ja-JP" altLang="en-US" sz="1400" dirty="0">
                <a:latin typeface="+mn-lt"/>
              </a:rPr>
              <a:t>繁忙期は</a:t>
            </a:r>
            <a:r>
              <a:rPr lang="en-US" altLang="ja-JP" sz="1400" dirty="0">
                <a:latin typeface="+mn-lt"/>
              </a:rPr>
              <a:t>3</a:t>
            </a:r>
            <a:r>
              <a:rPr lang="ja-JP" altLang="en-US" sz="1400" dirty="0">
                <a:latin typeface="+mn-lt"/>
              </a:rPr>
              <a:t>時間程度</a:t>
            </a:r>
            <a:r>
              <a:rPr lang="en-US" altLang="ja-JP" sz="1400" dirty="0">
                <a:latin typeface="+mn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1400" b="1" dirty="0">
                <a:latin typeface="+mn-lt"/>
              </a:rPr>
              <a:t>給与</a:t>
            </a:r>
            <a:r>
              <a:rPr lang="en-US" altLang="ja-JP" sz="1400" b="1" dirty="0">
                <a:latin typeface="+mn-lt"/>
              </a:rPr>
              <a:t>:</a:t>
            </a:r>
            <a:r>
              <a:rPr lang="ja-JP" altLang="en-US" sz="1400" dirty="0">
                <a:latin typeface="+mn-lt"/>
              </a:rPr>
              <a:t> 月</a:t>
            </a:r>
            <a:r>
              <a:rPr lang="en-US" altLang="ja-JP" sz="1400" dirty="0">
                <a:latin typeface="+mn-lt"/>
              </a:rPr>
              <a:t>23</a:t>
            </a:r>
            <a:r>
              <a:rPr lang="ja-JP" altLang="en-US" sz="1400" dirty="0">
                <a:latin typeface="+mn-lt"/>
              </a:rPr>
              <a:t>万円～ </a:t>
            </a:r>
            <a:r>
              <a:rPr lang="en-US" altLang="ja-JP" sz="1400" dirty="0">
                <a:latin typeface="+mn-lt"/>
              </a:rPr>
              <a:t>※</a:t>
            </a:r>
            <a:r>
              <a:rPr lang="ja-JP" altLang="en-US" sz="1400" dirty="0">
                <a:latin typeface="+mn-lt"/>
              </a:rPr>
              <a:t>研修期間中</a:t>
            </a:r>
            <a:r>
              <a:rPr lang="en-US" altLang="ja-JP" sz="1400" dirty="0">
                <a:latin typeface="+mn-lt"/>
              </a:rPr>
              <a:t>(6</a:t>
            </a:r>
            <a:r>
              <a:rPr lang="ja-JP" altLang="en-US" sz="1400" dirty="0">
                <a:latin typeface="+mn-lt"/>
              </a:rPr>
              <a:t>ヶ月</a:t>
            </a:r>
            <a:r>
              <a:rPr lang="en-US" altLang="ja-JP" sz="1400" dirty="0">
                <a:latin typeface="+mn-lt"/>
              </a:rPr>
              <a:t>)</a:t>
            </a:r>
            <a:r>
              <a:rPr lang="ja-JP" altLang="en-US" sz="1400" dirty="0">
                <a:latin typeface="+mn-lt"/>
              </a:rPr>
              <a:t>は月</a:t>
            </a:r>
            <a:r>
              <a:rPr lang="en-US" altLang="ja-JP" sz="1400" dirty="0">
                <a:latin typeface="+mn-lt"/>
              </a:rPr>
              <a:t>18</a:t>
            </a:r>
            <a:r>
              <a:rPr lang="ja-JP" altLang="en-US" sz="1400" dirty="0">
                <a:latin typeface="+mn-lt"/>
              </a:rPr>
              <a:t>万円～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1400" b="1" dirty="0">
                <a:latin typeface="+mn-lt"/>
              </a:rPr>
              <a:t>求めるスキル</a:t>
            </a:r>
            <a:r>
              <a:rPr lang="en-US" altLang="ja-JP" sz="1400" b="1" dirty="0">
                <a:latin typeface="+mn-lt"/>
              </a:rPr>
              <a:t>:</a:t>
            </a:r>
            <a:r>
              <a:rPr lang="ja-JP" altLang="en-US" sz="1400" dirty="0">
                <a:latin typeface="+mn-lt"/>
              </a:rPr>
              <a:t> </a:t>
            </a:r>
            <a:r>
              <a:rPr lang="en-US" altLang="ja-JP" sz="1400" dirty="0">
                <a:latin typeface="+mn-lt"/>
              </a:rPr>
              <a:t>Excel (</a:t>
            </a:r>
            <a:r>
              <a:rPr lang="ja-JP" altLang="en-US" sz="1400" dirty="0">
                <a:latin typeface="+mn-lt"/>
              </a:rPr>
              <a:t>データ入力、表計算、グラフ作成、基本的な関数</a:t>
            </a:r>
            <a:r>
              <a:rPr lang="en-US" altLang="ja-JP" sz="1400" dirty="0">
                <a:latin typeface="+mn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ja-JP" altLang="en-US" sz="1400" b="1" dirty="0">
                <a:latin typeface="+mn-lt"/>
              </a:rPr>
              <a:t>雇用形態</a:t>
            </a:r>
            <a:r>
              <a:rPr lang="en-US" altLang="ja-JP" sz="1400" b="1" dirty="0">
                <a:latin typeface="+mn-lt"/>
              </a:rPr>
              <a:t>:</a:t>
            </a:r>
            <a:r>
              <a:rPr lang="ja-JP" altLang="en-US" sz="1400" dirty="0">
                <a:latin typeface="+mn-lt"/>
              </a:rPr>
              <a:t> 正社員 </a:t>
            </a:r>
            <a:r>
              <a:rPr lang="en-US" altLang="ja-JP" sz="1400" dirty="0">
                <a:latin typeface="+mn-lt"/>
              </a:rPr>
              <a:t>(</a:t>
            </a:r>
            <a:r>
              <a:rPr lang="ja-JP" altLang="en-US" sz="1400" dirty="0">
                <a:latin typeface="+mn-lt"/>
              </a:rPr>
              <a:t>研修期間</a:t>
            </a:r>
            <a:r>
              <a:rPr lang="en-US" altLang="ja-JP" sz="1400" dirty="0">
                <a:latin typeface="+mn-lt"/>
              </a:rPr>
              <a:t>6</a:t>
            </a:r>
            <a:r>
              <a:rPr lang="ja-JP" altLang="en-US" sz="1400" dirty="0">
                <a:latin typeface="+mn-lt"/>
              </a:rPr>
              <a:t>ヶ月契約あり</a:t>
            </a:r>
            <a:r>
              <a:rPr lang="en-US" altLang="ja-JP" sz="1400" dirty="0">
                <a:latin typeface="+mn-lt"/>
              </a:rPr>
              <a:t>)</a:t>
            </a:r>
          </a:p>
        </p:txBody>
      </p:sp>
      <p:sp>
        <p:nvSpPr>
          <p:cNvPr id="314" name="テキスト ボックス 53"/>
          <p:cNvSpPr txBox="1"/>
          <p:nvPr/>
        </p:nvSpPr>
        <p:spPr>
          <a:xfrm>
            <a:off x="157192" y="4788684"/>
            <a:ext cx="4368703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dirty="0" err="1">
                <a:latin typeface="+mn-lt"/>
              </a:rPr>
              <a:t>放課後会社説明会</a:t>
            </a:r>
            <a:endParaRPr dirty="0">
              <a:latin typeface="+mn-lt"/>
            </a:endParaRPr>
          </a:p>
        </p:txBody>
      </p:sp>
      <p:sp>
        <p:nvSpPr>
          <p:cNvPr id="315" name="テキスト ボックス 20"/>
          <p:cNvSpPr txBox="1"/>
          <p:nvPr/>
        </p:nvSpPr>
        <p:spPr>
          <a:xfrm>
            <a:off x="150951" y="8045922"/>
            <a:ext cx="283527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7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お気軽にご参加ください</a:t>
            </a:r>
            <a:r>
              <a:rPr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　</a:t>
            </a:r>
          </a:p>
          <a:p>
            <a:pPr>
              <a:lnSpc>
                <a:spcPct val="150000"/>
              </a:lnSpc>
              <a:defRPr sz="17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4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個別相談もお受けします</a:t>
            </a:r>
            <a:endParaRPr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16" name="テキスト ボックス 32"/>
          <p:cNvSpPr txBox="1"/>
          <p:nvPr/>
        </p:nvSpPr>
        <p:spPr>
          <a:xfrm>
            <a:off x="150951" y="1448038"/>
            <a:ext cx="5739272" cy="673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300"/>
              </a:lnSpc>
              <a:defRPr sz="2000" b="1">
                <a:solidFill>
                  <a:srgbClr val="27538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b="0"/>
            </a:pPr>
            <a:r>
              <a:rPr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インフラエンジニア（未経験者可</a:t>
            </a:r>
            <a:r>
              <a:rPr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）</a:t>
            </a:r>
          </a:p>
        </p:txBody>
      </p:sp>
      <p:sp>
        <p:nvSpPr>
          <p:cNvPr id="318" name="Freeform 65"/>
          <p:cNvSpPr/>
          <p:nvPr/>
        </p:nvSpPr>
        <p:spPr>
          <a:xfrm>
            <a:off x="201107" y="6810815"/>
            <a:ext cx="1147087" cy="3497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 cap="sq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>
              <a:latin typeface="+mn-lt"/>
            </a:endParaRPr>
          </a:p>
        </p:txBody>
      </p:sp>
      <p:sp>
        <p:nvSpPr>
          <p:cNvPr id="319" name="TextBox 67"/>
          <p:cNvSpPr txBox="1"/>
          <p:nvPr/>
        </p:nvSpPr>
        <p:spPr>
          <a:xfrm>
            <a:off x="406200" y="6858863"/>
            <a:ext cx="736898" cy="242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ts val="2000"/>
              </a:lnSpc>
              <a:defRPr sz="1400" b="1" spc="755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latin typeface="+mn-lt"/>
              </a:rPr>
              <a:t>参加</a:t>
            </a:r>
          </a:p>
        </p:txBody>
      </p:sp>
      <p:sp>
        <p:nvSpPr>
          <p:cNvPr id="320" name="TextBox 67"/>
          <p:cNvSpPr txBox="1"/>
          <p:nvPr/>
        </p:nvSpPr>
        <p:spPr>
          <a:xfrm>
            <a:off x="1529271" y="6858863"/>
            <a:ext cx="1899728" cy="249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ts val="2000"/>
              </a:lnSpc>
              <a:defRPr sz="15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事前申し込み不要</a:t>
            </a:r>
            <a:r>
              <a:rPr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　</a:t>
            </a:r>
          </a:p>
        </p:txBody>
      </p:sp>
      <p:sp>
        <p:nvSpPr>
          <p:cNvPr id="322" name="Freeform 65"/>
          <p:cNvSpPr/>
          <p:nvPr/>
        </p:nvSpPr>
        <p:spPr>
          <a:xfrm>
            <a:off x="201107" y="7343768"/>
            <a:ext cx="1147087" cy="3497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 cap="sq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>
              <a:latin typeface="+mn-lt"/>
            </a:endParaRPr>
          </a:p>
        </p:txBody>
      </p:sp>
      <p:sp>
        <p:nvSpPr>
          <p:cNvPr id="323" name="TextBox 67"/>
          <p:cNvSpPr txBox="1"/>
          <p:nvPr/>
        </p:nvSpPr>
        <p:spPr>
          <a:xfrm>
            <a:off x="406200" y="7391816"/>
            <a:ext cx="736898" cy="2423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ts val="2000"/>
              </a:lnSpc>
              <a:defRPr sz="1400" b="1" spc="755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 err="1">
                <a:latin typeface="+mn-lt"/>
              </a:rPr>
              <a:t>会場</a:t>
            </a:r>
            <a:endParaRPr dirty="0">
              <a:latin typeface="+mn-lt"/>
            </a:endParaRPr>
          </a:p>
        </p:txBody>
      </p:sp>
      <p:sp>
        <p:nvSpPr>
          <p:cNvPr id="324" name="TextBox 67"/>
          <p:cNvSpPr txBox="1"/>
          <p:nvPr/>
        </p:nvSpPr>
        <p:spPr>
          <a:xfrm>
            <a:off x="1529271" y="7391816"/>
            <a:ext cx="1899728" cy="249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ts val="2000"/>
              </a:lnSpc>
              <a:defRPr sz="15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当日講師より案内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26" name="Line"/>
          <p:cNvSpPr/>
          <p:nvPr/>
        </p:nvSpPr>
        <p:spPr>
          <a:xfrm flipV="1">
            <a:off x="2463024" y="9368287"/>
            <a:ext cx="1" cy="396241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>
              <a:solidFill>
                <a:schemeClr val="bg1"/>
              </a:solidFill>
              <a:latin typeface="+mn-lt"/>
            </a:endParaRPr>
          </a:p>
        </p:txBody>
      </p:sp>
      <p:sp>
        <p:nvSpPr>
          <p:cNvPr id="327" name="Line"/>
          <p:cNvSpPr/>
          <p:nvPr/>
        </p:nvSpPr>
        <p:spPr>
          <a:xfrm flipV="1">
            <a:off x="4107829" y="9374792"/>
            <a:ext cx="1" cy="396241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468CE93-FC4D-4585-9F9A-0CC99032EDB7}"/>
              </a:ext>
            </a:extLst>
          </p:cNvPr>
          <p:cNvSpPr/>
          <p:nvPr/>
        </p:nvSpPr>
        <p:spPr>
          <a:xfrm>
            <a:off x="-152401" y="2134751"/>
            <a:ext cx="4800601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オレンジがかった赤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14849</TotalTime>
  <Words>121</Words>
  <Application>Microsoft Office PowerPoint</Application>
  <PresentationFormat>A4 210 x 297 mm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Wingdings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Basic_008_水濡れ注意</dc:title>
  <dc:creator>anco</dc:creator>
  <cp:lastModifiedBy>ica2505</cp:lastModifiedBy>
  <cp:revision>76</cp:revision>
  <dcterms:created xsi:type="dcterms:W3CDTF">2024-11-29T09:39:49Z</dcterms:created>
  <dcterms:modified xsi:type="dcterms:W3CDTF">2025-07-15T02:58:33Z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Adobe Illustrator 28.6 (Macintosh)</vt:lpwstr>
  </property>
  <property fmtid="{D5CDD505-2E9C-101B-9397-08002B2CF9AE}" pid="4" name="LastSaved">
    <vt:filetime>2024-11-29T00:00:00Z</vt:filetime>
  </property>
  <property fmtid="{D5CDD505-2E9C-101B-9397-08002B2CF9AE}" pid="5" name="Producer">
    <vt:lpwstr>Adobe PDF library 17.00</vt:lpwstr>
  </property>
</Properties>
</file>