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7" r:id="rId2"/>
  </p:sldIdLst>
  <p:sldSz cx="6858000" cy="9906000" type="A4"/>
  <p:notesSz cx="7772400" cy="109093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455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BD3"/>
    <a:srgbClr val="F9D5E9"/>
    <a:srgbClr val="EDD8EC"/>
    <a:srgbClr val="FFFFFF"/>
    <a:srgbClr val="00B050"/>
    <a:srgbClr val="71539B"/>
    <a:srgbClr val="2F5597"/>
    <a:srgbClr val="FCEEC4"/>
    <a:srgbClr val="B32425"/>
    <a:srgbClr val="213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7" autoAdjust="0"/>
    <p:restoredTop sz="94656" autoAdjust="0"/>
  </p:normalViewPr>
  <p:slideViewPr>
    <p:cSldViewPr>
      <p:cViewPr varScale="1">
        <p:scale>
          <a:sx n="68" d="100"/>
          <a:sy n="68" d="100"/>
        </p:scale>
        <p:origin x="924" y="72"/>
      </p:cViewPr>
      <p:guideLst>
        <p:guide orient="horz" pos="455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ECE0-0CC9-CF46-A8F9-8AEA39D01C8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611438" y="1363663"/>
            <a:ext cx="2549525" cy="3681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77875" y="5249863"/>
            <a:ext cx="6216650" cy="4295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1036320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402138" y="1036320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FF903-5898-2441-8295-21F198342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42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1pPr>
    <a:lvl2pPr marL="410246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2pPr>
    <a:lvl3pPr marL="820491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3pPr>
    <a:lvl4pPr marL="1230737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4pPr>
    <a:lvl5pPr marL="1640982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5pPr>
    <a:lvl6pPr marL="2051228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6pPr>
    <a:lvl7pPr marL="2461473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7pPr>
    <a:lvl8pPr marL="2871719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8pPr>
    <a:lvl9pPr marL="3281964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770" y="3070860"/>
            <a:ext cx="58340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9540" y="5547360"/>
            <a:ext cx="480452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3180" y="2278380"/>
            <a:ext cx="29856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4755" y="2278380"/>
            <a:ext cx="29856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180" y="396240"/>
            <a:ext cx="61772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180" y="2278380"/>
            <a:ext cx="61772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3625" y="9212580"/>
            <a:ext cx="2196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3180" y="9212580"/>
            <a:ext cx="1578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41794" y="9212580"/>
            <a:ext cx="1578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"/>
          <p:cNvSpPr/>
          <p:nvPr/>
        </p:nvSpPr>
        <p:spPr>
          <a:xfrm>
            <a:off x="0" y="-1"/>
            <a:ext cx="6857999" cy="9906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>
              <a:latin typeface="+mn-lt"/>
            </a:endParaRPr>
          </a:p>
        </p:txBody>
      </p:sp>
      <p:sp>
        <p:nvSpPr>
          <p:cNvPr id="332" name="Freeform 6"/>
          <p:cNvSpPr/>
          <p:nvPr/>
        </p:nvSpPr>
        <p:spPr>
          <a:xfrm>
            <a:off x="319595" y="431726"/>
            <a:ext cx="6221960" cy="9041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endParaRPr>
              <a:latin typeface="+mn-lt"/>
            </a:endParaRPr>
          </a:p>
        </p:txBody>
      </p:sp>
      <p:sp>
        <p:nvSpPr>
          <p:cNvPr id="59" name="タイトル 1">
            <a:extLst>
              <a:ext uri="{FF2B5EF4-FFF2-40B4-BE49-F238E27FC236}">
                <a16:creationId xmlns:a16="http://schemas.microsoft.com/office/drawing/2014/main" id="{66640F90-C07A-42E6-AF3E-6503102E10A1}"/>
              </a:ext>
            </a:extLst>
          </p:cNvPr>
          <p:cNvSpPr txBox="1">
            <a:spLocks/>
          </p:cNvSpPr>
          <p:nvPr/>
        </p:nvSpPr>
        <p:spPr>
          <a:xfrm>
            <a:off x="4506380" y="-801103"/>
            <a:ext cx="5322093" cy="3847984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ja-JP" altLang="en-US" sz="2400" dirty="0">
                <a:solidFill>
                  <a:schemeClr val="accent2"/>
                </a:solidFill>
                <a:latin typeface="+mn-lt"/>
              </a:rPr>
              <a:t>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</a:t>
            </a:r>
            <a:endParaRPr kumimoji="1" lang="en-US" altLang="ja-JP" sz="2400" dirty="0">
              <a:solidFill>
                <a:schemeClr val="accent2"/>
              </a:solidFill>
              <a:latin typeface="+mn-lt"/>
            </a:endParaRPr>
          </a:p>
          <a:p>
            <a:pPr algn="r"/>
            <a:r>
              <a:rPr kumimoji="1" lang="ja-JP" altLang="en-US" sz="2400" dirty="0">
                <a:solidFill>
                  <a:schemeClr val="accent2"/>
                </a:solidFill>
                <a:latin typeface="+mn-lt"/>
              </a:rPr>
              <a:t>・・・・・・・・・・・・・・・・・・・・・・・・・・・・・</a:t>
            </a:r>
          </a:p>
        </p:txBody>
      </p:sp>
      <p:sp>
        <p:nvSpPr>
          <p:cNvPr id="60" name="タイトル 1">
            <a:extLst>
              <a:ext uri="{FF2B5EF4-FFF2-40B4-BE49-F238E27FC236}">
                <a16:creationId xmlns:a16="http://schemas.microsoft.com/office/drawing/2014/main" id="{77868B2A-5047-4861-BCF0-1FD3B26BC45E}"/>
              </a:ext>
            </a:extLst>
          </p:cNvPr>
          <p:cNvSpPr txBox="1">
            <a:spLocks/>
          </p:cNvSpPr>
          <p:nvPr/>
        </p:nvSpPr>
        <p:spPr>
          <a:xfrm>
            <a:off x="-3619170" y="-321882"/>
            <a:ext cx="5322093" cy="4208082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ja-JP" altLang="en-US" sz="2400" dirty="0">
                <a:solidFill>
                  <a:schemeClr val="accent2"/>
                </a:solidFill>
                <a:latin typeface="+mn-lt"/>
              </a:rPr>
              <a:t>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・</a:t>
            </a:r>
            <a:endParaRPr kumimoji="1" lang="en-US" altLang="ja-JP" sz="2400" dirty="0">
              <a:solidFill>
                <a:schemeClr val="accent2"/>
              </a:solidFill>
              <a:latin typeface="+mn-lt"/>
            </a:endParaRPr>
          </a:p>
          <a:p>
            <a:pPr algn="l"/>
            <a:r>
              <a:rPr kumimoji="1" lang="ja-JP" altLang="en-US" sz="2400" dirty="0">
                <a:solidFill>
                  <a:schemeClr val="accent2"/>
                </a:solidFill>
                <a:latin typeface="+mn-lt"/>
              </a:rPr>
              <a:t>・・・・・・・・・・・・・・・・・・・・・・・・・・・・・・・・・・・・・・・・・・・・・・・</a:t>
            </a:r>
            <a:endParaRPr kumimoji="1" lang="en-US" altLang="ja-JP" sz="2400" dirty="0">
              <a:solidFill>
                <a:schemeClr val="accent2"/>
              </a:solidFill>
              <a:latin typeface="+mn-lt"/>
            </a:endParaRPr>
          </a:p>
          <a:p>
            <a:pPr algn="l"/>
            <a:r>
              <a:rPr kumimoji="1" lang="ja-JP" altLang="en-US" sz="2400" dirty="0">
                <a:solidFill>
                  <a:schemeClr val="accent2"/>
                </a:solidFill>
                <a:latin typeface="+mn-lt"/>
              </a:rPr>
              <a:t>・・・・・・・・・・・・・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DB0B707-DDB1-4CF4-B8E7-67FD8A059AE0}"/>
              </a:ext>
            </a:extLst>
          </p:cNvPr>
          <p:cNvGrpSpPr/>
          <p:nvPr/>
        </p:nvGrpSpPr>
        <p:grpSpPr>
          <a:xfrm>
            <a:off x="588582" y="3658781"/>
            <a:ext cx="5685795" cy="2316382"/>
            <a:chOff x="588582" y="3658781"/>
            <a:chExt cx="5685796" cy="2316382"/>
          </a:xfrm>
          <a:pattFill prst="pct9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sp>
          <p:nvSpPr>
            <p:cNvPr id="336" name="TextBox 20"/>
            <p:cNvSpPr/>
            <p:nvPr/>
          </p:nvSpPr>
          <p:spPr>
            <a:xfrm>
              <a:off x="588582" y="3660972"/>
              <a:ext cx="2754515" cy="36615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19" rIns="45719" anchor="ctr"/>
            <a:lstStyle/>
            <a:p>
              <a:pPr algn="ctr">
                <a:lnSpc>
                  <a:spcPts val="12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38" name="TextBox 23"/>
            <p:cNvSpPr/>
            <p:nvPr/>
          </p:nvSpPr>
          <p:spPr>
            <a:xfrm>
              <a:off x="588582" y="4311703"/>
              <a:ext cx="2754515" cy="36615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19" rIns="45719" anchor="ctr"/>
            <a:lstStyle/>
            <a:p>
              <a:pPr algn="ctr">
                <a:lnSpc>
                  <a:spcPts val="12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0" name="TextBox 26"/>
            <p:cNvSpPr/>
            <p:nvPr/>
          </p:nvSpPr>
          <p:spPr>
            <a:xfrm>
              <a:off x="3519864" y="3658781"/>
              <a:ext cx="2754514" cy="36615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19" rIns="45719" anchor="ctr"/>
            <a:lstStyle/>
            <a:p>
              <a:pPr algn="ctr">
                <a:lnSpc>
                  <a:spcPts val="12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42" name="TextBox 29"/>
            <p:cNvSpPr/>
            <p:nvPr/>
          </p:nvSpPr>
          <p:spPr>
            <a:xfrm>
              <a:off x="3519864" y="4305457"/>
              <a:ext cx="2754514" cy="36615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19" rIns="45719" anchor="ctr"/>
            <a:lstStyle/>
            <a:p>
              <a:pPr algn="ctr">
                <a:lnSpc>
                  <a:spcPts val="12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58" name="TextBox 20"/>
            <p:cNvSpPr/>
            <p:nvPr/>
          </p:nvSpPr>
          <p:spPr>
            <a:xfrm>
              <a:off x="588582" y="4958273"/>
              <a:ext cx="2754515" cy="36615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19" rIns="45719" anchor="ctr"/>
            <a:lstStyle/>
            <a:p>
              <a:pPr algn="ctr">
                <a:lnSpc>
                  <a:spcPts val="12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0" name="TextBox 23"/>
            <p:cNvSpPr/>
            <p:nvPr/>
          </p:nvSpPr>
          <p:spPr>
            <a:xfrm>
              <a:off x="588582" y="5609004"/>
              <a:ext cx="2754515" cy="36615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19" rIns="45719" anchor="ctr"/>
            <a:lstStyle/>
            <a:p>
              <a:pPr algn="ctr">
                <a:lnSpc>
                  <a:spcPts val="12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2" name="TextBox 26"/>
            <p:cNvSpPr/>
            <p:nvPr/>
          </p:nvSpPr>
          <p:spPr>
            <a:xfrm>
              <a:off x="3519864" y="4956083"/>
              <a:ext cx="2754514" cy="36615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19" rIns="45719" anchor="ctr"/>
            <a:lstStyle/>
            <a:p>
              <a:pPr algn="ctr">
                <a:lnSpc>
                  <a:spcPts val="12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364" name="TextBox 29"/>
            <p:cNvSpPr/>
            <p:nvPr/>
          </p:nvSpPr>
          <p:spPr>
            <a:xfrm>
              <a:off x="3519864" y="5602758"/>
              <a:ext cx="2754514" cy="36615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45719" rIns="45719" anchor="ctr"/>
            <a:lstStyle/>
            <a:p>
              <a:pPr algn="ctr">
                <a:lnSpc>
                  <a:spcPts val="12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333" name="Freeform 9"/>
          <p:cNvSpPr/>
          <p:nvPr/>
        </p:nvSpPr>
        <p:spPr>
          <a:xfrm>
            <a:off x="316444" y="8575382"/>
            <a:ext cx="6225111" cy="88323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/>
          <a:lstStyle/>
          <a:p>
            <a:endParaRPr>
              <a:latin typeface="+mn-lt"/>
            </a:endParaRPr>
          </a:p>
        </p:txBody>
      </p:sp>
      <p:sp>
        <p:nvSpPr>
          <p:cNvPr id="334" name="Group 15"/>
          <p:cNvSpPr/>
          <p:nvPr/>
        </p:nvSpPr>
        <p:spPr>
          <a:xfrm rot="21300002">
            <a:off x="104666" y="661138"/>
            <a:ext cx="4382012" cy="7666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911" y="10800"/>
                </a:lnTo>
                <a:lnTo>
                  <a:pt x="0" y="21600"/>
                </a:lnTo>
                <a:lnTo>
                  <a:pt x="21600" y="21600"/>
                </a:lnTo>
                <a:lnTo>
                  <a:pt x="20689" y="108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45719" rIns="45719"/>
          <a:lstStyle/>
          <a:p>
            <a:endParaRPr/>
          </a:p>
        </p:txBody>
      </p:sp>
      <p:sp>
        <p:nvSpPr>
          <p:cNvPr id="351" name="AutoShape 53"/>
          <p:cNvSpPr/>
          <p:nvPr/>
        </p:nvSpPr>
        <p:spPr>
          <a:xfrm>
            <a:off x="4581396" y="3431771"/>
            <a:ext cx="1690167" cy="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45719" rIns="45719"/>
          <a:lstStyle/>
          <a:p>
            <a:endParaRPr/>
          </a:p>
        </p:txBody>
      </p:sp>
      <p:sp>
        <p:nvSpPr>
          <p:cNvPr id="352" name="TextBox 61"/>
          <p:cNvSpPr txBox="1"/>
          <p:nvPr/>
        </p:nvSpPr>
        <p:spPr>
          <a:xfrm>
            <a:off x="559706" y="9112137"/>
            <a:ext cx="810121" cy="1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500"/>
              </a:lnSpc>
              <a:defRPr sz="1500" spc="-2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latin typeface="+mn-lt"/>
              </a:rPr>
              <a:t>WEB  ：</a:t>
            </a:r>
          </a:p>
        </p:txBody>
      </p:sp>
      <p:sp>
        <p:nvSpPr>
          <p:cNvPr id="353" name="TextBox 62"/>
          <p:cNvSpPr txBox="1"/>
          <p:nvPr/>
        </p:nvSpPr>
        <p:spPr>
          <a:xfrm>
            <a:off x="1325201" y="9101045"/>
            <a:ext cx="1542754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500"/>
              </a:lnSpc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>
                <a:latin typeface="+mn-lt"/>
              </a:rPr>
              <a:t>rico-web.net</a:t>
            </a:r>
          </a:p>
        </p:txBody>
      </p:sp>
      <p:sp>
        <p:nvSpPr>
          <p:cNvPr id="354" name="TextBox 70"/>
          <p:cNvSpPr txBox="1"/>
          <p:nvPr/>
        </p:nvSpPr>
        <p:spPr>
          <a:xfrm>
            <a:off x="316445" y="1470736"/>
            <a:ext cx="6228264" cy="85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365760">
              <a:defRPr sz="5280" b="1" spc="-54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5400" spc="0" dirty="0" err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</a:rPr>
              <a:t>インフラエンジニア</a:t>
            </a:r>
            <a:endParaRPr sz="5400" spc="0" dirty="0">
              <a:ln w="6600">
                <a:solidFill>
                  <a:schemeClr val="accent2"/>
                </a:solidFill>
                <a:prstDash val="solid"/>
              </a:ln>
              <a:effectLst>
                <a:outerShdw dist="38100" dir="2700000" algn="tl" rotWithShape="0">
                  <a:schemeClr val="accent2"/>
                </a:outerShdw>
              </a:effectLst>
              <a:latin typeface="+mn-lt"/>
            </a:endParaRPr>
          </a:p>
        </p:txBody>
      </p:sp>
      <p:sp>
        <p:nvSpPr>
          <p:cNvPr id="355" name="TextBox 71"/>
          <p:cNvSpPr txBox="1"/>
          <p:nvPr/>
        </p:nvSpPr>
        <p:spPr>
          <a:xfrm>
            <a:off x="563862" y="2980285"/>
            <a:ext cx="4939974" cy="586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300"/>
              </a:lnSpc>
              <a:defRPr sz="2000" b="1">
                <a:solidFill>
                  <a:srgbClr val="71539B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b="0" dirty="0" err="1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+mn-lt"/>
                <a:ea typeface="メイリオ"/>
                <a:cs typeface="メイリオ"/>
                <a:sym typeface="メイリオ"/>
              </a:rPr>
              <a:t>インフラエンジニア（未経験者可</a:t>
            </a:r>
            <a:r>
              <a:rPr b="0" dirty="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1"/>
                </a:solidFill>
                <a:latin typeface="+mn-lt"/>
                <a:ea typeface="メイリオ"/>
                <a:cs typeface="メイリオ"/>
                <a:sym typeface="メイリオ"/>
              </a:rPr>
              <a:t>）</a:t>
            </a:r>
          </a:p>
        </p:txBody>
      </p:sp>
      <p:sp>
        <p:nvSpPr>
          <p:cNvPr id="356" name="TextBox 66"/>
          <p:cNvSpPr txBox="1"/>
          <p:nvPr/>
        </p:nvSpPr>
        <p:spPr>
          <a:xfrm rot="21300002">
            <a:off x="179241" y="847698"/>
            <a:ext cx="415881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3500" b="1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solidFill>
                  <a:schemeClr val="accent5"/>
                </a:solidFill>
                <a:latin typeface="+mn-lt"/>
                <a:ea typeface="メイリオ"/>
                <a:cs typeface="メイリオ"/>
                <a:sym typeface="メイリオ"/>
              </a:rPr>
              <a:t>未経験者大歓迎</a:t>
            </a:r>
            <a:endParaRPr dirty="0">
              <a:solidFill>
                <a:schemeClr val="accent5"/>
              </a:solidFill>
              <a:latin typeface="+mn-lt"/>
              <a:ea typeface="メイリオ"/>
              <a:cs typeface="メイリオ"/>
              <a:sym typeface="メイリオ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B2E878B-91EB-4A19-AE81-865353D70671}"/>
              </a:ext>
            </a:extLst>
          </p:cNvPr>
          <p:cNvGrpSpPr/>
          <p:nvPr/>
        </p:nvGrpSpPr>
        <p:grpSpPr>
          <a:xfrm>
            <a:off x="658614" y="3733800"/>
            <a:ext cx="5354499" cy="2148354"/>
            <a:chOff x="658614" y="3781370"/>
            <a:chExt cx="5354499" cy="2148354"/>
          </a:xfrm>
        </p:grpSpPr>
        <p:sp>
          <p:nvSpPr>
            <p:cNvPr id="343" name="TextBox 30"/>
            <p:cNvSpPr txBox="1"/>
            <p:nvPr/>
          </p:nvSpPr>
          <p:spPr>
            <a:xfrm>
              <a:off x="658614" y="3783561"/>
              <a:ext cx="2423217" cy="1981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ts val="1500"/>
                </a:lnSpc>
                <a:defRPr sz="1400" b="1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  <a:sym typeface="メイリオ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err="1">
                  <a:solidFill>
                    <a:schemeClr val="tx2"/>
                  </a:solidFill>
                  <a:latin typeface="+mn-lt"/>
                  <a:ea typeface="メイリオ"/>
                  <a:cs typeface="メイリオ"/>
                  <a:sym typeface="メイリオ"/>
                </a:rPr>
                <a:t>雇用形態</a:t>
              </a:r>
              <a:endParaRPr dirty="0">
                <a:solidFill>
                  <a:schemeClr val="tx2"/>
                </a:solidFill>
                <a:latin typeface="+mn-lt"/>
                <a:ea typeface="メイリオ"/>
                <a:cs typeface="メイリオ"/>
                <a:sym typeface="メイリオ"/>
              </a:endParaRPr>
            </a:p>
          </p:txBody>
        </p:sp>
        <p:sp>
          <p:nvSpPr>
            <p:cNvPr id="345" name="TextBox 32"/>
            <p:cNvSpPr txBox="1"/>
            <p:nvPr/>
          </p:nvSpPr>
          <p:spPr>
            <a:xfrm>
              <a:off x="658614" y="4434293"/>
              <a:ext cx="2423217" cy="1981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ts val="1500"/>
                </a:lnSpc>
                <a:defRPr sz="1400" b="1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  <a:sym typeface="メイリオ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solidFill>
                    <a:schemeClr val="tx2"/>
                  </a:solidFill>
                  <a:latin typeface="+mn-lt"/>
                  <a:ea typeface="メイリオ"/>
                  <a:cs typeface="メイリオ"/>
                  <a:sym typeface="メイリオ"/>
                </a:rPr>
                <a:t>勤務地</a:t>
              </a:r>
            </a:p>
          </p:txBody>
        </p:sp>
        <p:sp>
          <p:nvSpPr>
            <p:cNvPr id="347" name="TextBox 34"/>
            <p:cNvSpPr txBox="1"/>
            <p:nvPr/>
          </p:nvSpPr>
          <p:spPr>
            <a:xfrm>
              <a:off x="3589895" y="3781370"/>
              <a:ext cx="2423218" cy="1981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ts val="1500"/>
                </a:lnSpc>
                <a:defRPr sz="1400" b="1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  <a:sym typeface="メイリオ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dirty="0" err="1">
                  <a:solidFill>
                    <a:schemeClr val="tx2"/>
                  </a:solidFill>
                  <a:latin typeface="+mn-lt"/>
                  <a:ea typeface="メイリオ"/>
                  <a:cs typeface="メイリオ"/>
                  <a:sym typeface="メイリオ"/>
                </a:rPr>
                <a:t>お仕事</a:t>
              </a:r>
              <a:endParaRPr dirty="0">
                <a:solidFill>
                  <a:schemeClr val="tx2"/>
                </a:solidFill>
                <a:latin typeface="+mn-lt"/>
                <a:ea typeface="メイリオ"/>
                <a:cs typeface="メイリオ"/>
                <a:sym typeface="メイリオ"/>
              </a:endParaRPr>
            </a:p>
          </p:txBody>
        </p:sp>
        <p:sp>
          <p:nvSpPr>
            <p:cNvPr id="349" name="TextBox 36"/>
            <p:cNvSpPr txBox="1"/>
            <p:nvPr/>
          </p:nvSpPr>
          <p:spPr>
            <a:xfrm>
              <a:off x="3589895" y="4428045"/>
              <a:ext cx="2423218" cy="1981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ts val="1500"/>
                </a:lnSpc>
                <a:defRPr sz="1400" b="1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  <a:sym typeface="メイリオ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solidFill>
                    <a:schemeClr val="tx2"/>
                  </a:solidFill>
                  <a:latin typeface="+mn-lt"/>
                  <a:ea typeface="メイリオ"/>
                  <a:cs typeface="メイリオ"/>
                  <a:sym typeface="メイリオ"/>
                </a:rPr>
                <a:t>テレワーク</a:t>
              </a:r>
            </a:p>
          </p:txBody>
        </p:sp>
        <p:sp>
          <p:nvSpPr>
            <p:cNvPr id="365" name="TextBox 30"/>
            <p:cNvSpPr txBox="1"/>
            <p:nvPr/>
          </p:nvSpPr>
          <p:spPr>
            <a:xfrm>
              <a:off x="658614" y="5080862"/>
              <a:ext cx="2423217" cy="1981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ts val="1500"/>
                </a:lnSpc>
                <a:defRPr sz="1400" b="1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  <a:sym typeface="メイリオ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solidFill>
                    <a:schemeClr val="tx2"/>
                  </a:solidFill>
                  <a:latin typeface="+mn-lt"/>
                  <a:ea typeface="メイリオ"/>
                  <a:cs typeface="メイリオ"/>
                  <a:sym typeface="メイリオ"/>
                </a:rPr>
                <a:t>時　間</a:t>
              </a:r>
            </a:p>
          </p:txBody>
        </p:sp>
        <p:sp>
          <p:nvSpPr>
            <p:cNvPr id="367" name="TextBox 32"/>
            <p:cNvSpPr txBox="1"/>
            <p:nvPr/>
          </p:nvSpPr>
          <p:spPr>
            <a:xfrm>
              <a:off x="658614" y="5731593"/>
              <a:ext cx="2423217" cy="1981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ts val="1500"/>
                </a:lnSpc>
                <a:defRPr sz="1400" b="1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  <a:sym typeface="メイリオ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solidFill>
                    <a:schemeClr val="tx2"/>
                  </a:solidFill>
                  <a:latin typeface="+mn-lt"/>
                  <a:ea typeface="メイリオ"/>
                  <a:cs typeface="メイリオ"/>
                  <a:sym typeface="メイリオ"/>
                </a:rPr>
                <a:t>給　与</a:t>
              </a:r>
            </a:p>
          </p:txBody>
        </p:sp>
        <p:sp>
          <p:nvSpPr>
            <p:cNvPr id="369" name="TextBox 34"/>
            <p:cNvSpPr txBox="1"/>
            <p:nvPr/>
          </p:nvSpPr>
          <p:spPr>
            <a:xfrm>
              <a:off x="3589895" y="5078671"/>
              <a:ext cx="2423218" cy="1981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ts val="1500"/>
                </a:lnSpc>
                <a:defRPr sz="1400" b="1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  <a:sym typeface="メイリオ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solidFill>
                    <a:schemeClr val="tx2"/>
                  </a:solidFill>
                  <a:latin typeface="+mn-lt"/>
                  <a:ea typeface="メイリオ"/>
                  <a:cs typeface="メイリオ"/>
                  <a:sym typeface="メイリオ"/>
                </a:rPr>
                <a:t>残　業</a:t>
              </a:r>
            </a:p>
          </p:txBody>
        </p:sp>
        <p:sp>
          <p:nvSpPr>
            <p:cNvPr id="371" name="TextBox 36"/>
            <p:cNvSpPr txBox="1"/>
            <p:nvPr/>
          </p:nvSpPr>
          <p:spPr>
            <a:xfrm>
              <a:off x="3589895" y="5725346"/>
              <a:ext cx="2423218" cy="1981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ts val="1500"/>
                </a:lnSpc>
                <a:defRPr sz="1400" b="1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  <a:sym typeface="メイリオ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>
                  <a:solidFill>
                    <a:schemeClr val="tx2"/>
                  </a:solidFill>
                  <a:latin typeface="+mn-lt"/>
                  <a:ea typeface="メイリオ"/>
                  <a:cs typeface="メイリオ"/>
                  <a:sym typeface="メイリオ"/>
                </a:rPr>
                <a:t>求めるスキル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D6C6F49-1AAE-423B-AD51-4989A92C508D}"/>
              </a:ext>
            </a:extLst>
          </p:cNvPr>
          <p:cNvGrpSpPr/>
          <p:nvPr/>
        </p:nvGrpSpPr>
        <p:grpSpPr>
          <a:xfrm>
            <a:off x="594091" y="4073631"/>
            <a:ext cx="5798631" cy="2161819"/>
            <a:chOff x="594091" y="4073631"/>
            <a:chExt cx="5798631" cy="2161819"/>
          </a:xfrm>
        </p:grpSpPr>
        <p:sp>
          <p:nvSpPr>
            <p:cNvPr id="344" name="TextBox 31"/>
            <p:cNvSpPr txBox="1"/>
            <p:nvPr/>
          </p:nvSpPr>
          <p:spPr>
            <a:xfrm>
              <a:off x="594091" y="4075821"/>
              <a:ext cx="2744046" cy="3497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ts val="1400"/>
                </a:lnSpc>
                <a:defRPr sz="9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000" dirty="0">
                  <a:ln w="3175">
                    <a:noFill/>
                  </a:ln>
                  <a:solidFill>
                    <a:schemeClr val="accent5"/>
                  </a:solidFill>
                  <a:latin typeface="+mn-lt"/>
                  <a:ea typeface="メイリオ"/>
                  <a:cs typeface="メイリオ"/>
                  <a:sym typeface="メイリオ"/>
                </a:rPr>
                <a:t>正社員（研修期間</a:t>
              </a:r>
              <a:r>
                <a:rPr sz="1000" dirty="0">
                  <a:ln w="3175">
                    <a:noFill/>
                  </a:ln>
                  <a:solidFill>
                    <a:schemeClr val="accent5"/>
                  </a:solidFill>
                  <a:latin typeface="+mn-lt"/>
                </a:rPr>
                <a:t>6</a:t>
              </a:r>
              <a:r>
                <a:rPr sz="1000" dirty="0">
                  <a:ln w="3175">
                    <a:noFill/>
                  </a:ln>
                  <a:solidFill>
                    <a:schemeClr val="accent5"/>
                  </a:solidFill>
                  <a:latin typeface="+mn-lt"/>
                  <a:ea typeface="メイリオ"/>
                  <a:cs typeface="メイリオ"/>
                  <a:sym typeface="メイリオ"/>
                </a:rPr>
                <a:t>か月契約あり）</a:t>
              </a:r>
              <a:br>
                <a:rPr sz="1000" dirty="0">
                  <a:ln w="3175">
                    <a:noFill/>
                  </a:ln>
                  <a:solidFill>
                    <a:schemeClr val="accent5"/>
                  </a:solidFill>
                  <a:latin typeface="+mn-lt"/>
                  <a:ea typeface="メイリオ"/>
                  <a:cs typeface="メイリオ"/>
                  <a:sym typeface="メイリオ"/>
                </a:rPr>
              </a:br>
              <a:endParaRPr sz="1000" dirty="0">
                <a:ln w="3175">
                  <a:noFill/>
                </a:ln>
                <a:solidFill>
                  <a:schemeClr val="accent5"/>
                </a:solidFill>
                <a:latin typeface="+mn-lt"/>
                <a:ea typeface="メイリオ"/>
                <a:cs typeface="メイリオ"/>
                <a:sym typeface="メイリオ"/>
              </a:endParaRPr>
            </a:p>
          </p:txBody>
        </p:sp>
        <p:sp>
          <p:nvSpPr>
            <p:cNvPr id="346" name="TextBox 33"/>
            <p:cNvSpPr txBox="1"/>
            <p:nvPr/>
          </p:nvSpPr>
          <p:spPr>
            <a:xfrm>
              <a:off x="594092" y="4726553"/>
              <a:ext cx="2882574" cy="1731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ts val="1400"/>
                </a:lnSpc>
                <a:defRPr sz="900" b="1">
                  <a:solidFill>
                    <a:srgbClr val="FFFFFF"/>
                  </a:solidFill>
                  <a:latin typeface="メイリオ"/>
                  <a:ea typeface="メイリオ"/>
                  <a:cs typeface="メイリオ"/>
                  <a:sym typeface="メイリオ"/>
                </a:defRPr>
              </a:lvl1pPr>
            </a:lstStyle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rPr sz="1000" b="0">
                  <a:ln w="3175">
                    <a:noFill/>
                  </a:ln>
                  <a:solidFill>
                    <a:schemeClr val="accent5"/>
                  </a:solidFill>
                  <a:latin typeface="+mn-lt"/>
                  <a:ea typeface="メイリオ"/>
                  <a:cs typeface="メイリオ"/>
                  <a:sym typeface="メイリオ"/>
                </a:rPr>
                <a:t>都内</a:t>
              </a:r>
            </a:p>
          </p:txBody>
        </p:sp>
        <p:sp>
          <p:nvSpPr>
            <p:cNvPr id="348" name="TextBox 35"/>
            <p:cNvSpPr txBox="1"/>
            <p:nvPr/>
          </p:nvSpPr>
          <p:spPr>
            <a:xfrm>
              <a:off x="3525373" y="4073631"/>
              <a:ext cx="2744046" cy="3497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ts val="1400"/>
                </a:lnSpc>
                <a:defRPr sz="9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000">
                  <a:ln w="3175">
                    <a:noFill/>
                  </a:ln>
                  <a:solidFill>
                    <a:schemeClr val="accent5"/>
                  </a:solidFill>
                  <a:latin typeface="+mn-lt"/>
                  <a:ea typeface="メイリオ"/>
                  <a:cs typeface="メイリオ"/>
                  <a:sym typeface="メイリオ"/>
                </a:rPr>
                <a:t>インフラエンジニア（ネットワーク・サーバ）</a:t>
              </a:r>
              <a:br>
                <a:rPr sz="1000">
                  <a:ln w="3175">
                    <a:noFill/>
                  </a:ln>
                  <a:solidFill>
                    <a:schemeClr val="accent5"/>
                  </a:solidFill>
                  <a:latin typeface="+mn-lt"/>
                  <a:ea typeface="メイリオ"/>
                  <a:cs typeface="メイリオ"/>
                  <a:sym typeface="メイリオ"/>
                </a:rPr>
              </a:br>
              <a:endParaRPr sz="1000">
                <a:ln w="3175">
                  <a:noFill/>
                </a:ln>
                <a:solidFill>
                  <a:schemeClr val="accent5"/>
                </a:solidFill>
                <a:latin typeface="+mn-lt"/>
                <a:ea typeface="メイリオ"/>
                <a:cs typeface="メイリオ"/>
                <a:sym typeface="メイリオ"/>
              </a:endParaRPr>
            </a:p>
          </p:txBody>
        </p:sp>
        <p:sp>
          <p:nvSpPr>
            <p:cNvPr id="350" name="TextBox 37"/>
            <p:cNvSpPr txBox="1"/>
            <p:nvPr/>
          </p:nvSpPr>
          <p:spPr>
            <a:xfrm>
              <a:off x="3525375" y="4720305"/>
              <a:ext cx="2867347" cy="1672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ts val="1400"/>
                </a:lnSpc>
                <a:defRPr sz="900" b="1" spc="94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000">
                  <a:ln w="3175">
                    <a:noFill/>
                  </a:ln>
                  <a:solidFill>
                    <a:schemeClr val="accent5"/>
                  </a:solidFill>
                  <a:latin typeface="+mn-lt"/>
                  <a:ea typeface="さわらびゴシック"/>
                  <a:cs typeface="さわらびゴシック"/>
                  <a:sym typeface="さわらびゴシック"/>
                </a:rPr>
                <a:t>週</a:t>
              </a:r>
              <a:r>
                <a:rPr sz="1000">
                  <a:ln w="3175">
                    <a:noFill/>
                  </a:ln>
                  <a:solidFill>
                    <a:schemeClr val="accent5"/>
                  </a:solidFill>
                  <a:latin typeface="+mn-lt"/>
                </a:rPr>
                <a:t>0</a:t>
              </a:r>
              <a:r>
                <a:rPr sz="1000">
                  <a:ln w="3175">
                    <a:noFill/>
                  </a:ln>
                  <a:solidFill>
                    <a:schemeClr val="accent5"/>
                  </a:solidFill>
                  <a:latin typeface="+mn-lt"/>
                  <a:ea typeface="さわらびゴシック"/>
                  <a:cs typeface="さわらびゴシック"/>
                  <a:sym typeface="さわらびゴシック"/>
                </a:rPr>
                <a:t>日</a:t>
              </a:r>
            </a:p>
          </p:txBody>
        </p:sp>
        <p:sp>
          <p:nvSpPr>
            <p:cNvPr id="366" name="TextBox 31"/>
            <p:cNvSpPr txBox="1"/>
            <p:nvPr/>
          </p:nvSpPr>
          <p:spPr>
            <a:xfrm>
              <a:off x="594091" y="5373121"/>
              <a:ext cx="2744046" cy="1731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ts val="1400"/>
                </a:lnSpc>
                <a:defRPr sz="9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000">
                  <a:ln w="3175">
                    <a:noFill/>
                  </a:ln>
                  <a:solidFill>
                    <a:schemeClr val="accent5"/>
                  </a:solidFill>
                  <a:latin typeface="+mn-lt"/>
                </a:rPr>
                <a:t>9:00</a:t>
              </a:r>
              <a:r>
                <a:rPr sz="1000">
                  <a:ln w="3175">
                    <a:noFill/>
                  </a:ln>
                  <a:solidFill>
                    <a:schemeClr val="accent5"/>
                  </a:solidFill>
                  <a:latin typeface="+mn-lt"/>
                  <a:ea typeface="メイリオ"/>
                  <a:cs typeface="メイリオ"/>
                  <a:sym typeface="メイリオ"/>
                </a:rPr>
                <a:t>～</a:t>
              </a:r>
              <a:r>
                <a:rPr sz="1000">
                  <a:ln w="3175">
                    <a:noFill/>
                  </a:ln>
                  <a:solidFill>
                    <a:schemeClr val="accent5"/>
                  </a:solidFill>
                  <a:latin typeface="+mn-lt"/>
                </a:rPr>
                <a:t>18:00</a:t>
              </a:r>
            </a:p>
          </p:txBody>
        </p:sp>
        <p:sp>
          <p:nvSpPr>
            <p:cNvPr id="368" name="TextBox 33"/>
            <p:cNvSpPr txBox="1"/>
            <p:nvPr/>
          </p:nvSpPr>
          <p:spPr>
            <a:xfrm>
              <a:off x="594092" y="6023854"/>
              <a:ext cx="2882574" cy="2115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50000"/>
                </a:lnSpc>
                <a:defRPr sz="9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000">
                  <a:ln w="3175">
                    <a:noFill/>
                  </a:ln>
                  <a:solidFill>
                    <a:schemeClr val="accent5"/>
                  </a:solidFill>
                  <a:latin typeface="+mn-lt"/>
                </a:rPr>
                <a:t>23</a:t>
              </a:r>
              <a:r>
                <a:rPr sz="1000">
                  <a:ln w="3175">
                    <a:noFill/>
                  </a:ln>
                  <a:solidFill>
                    <a:schemeClr val="accent5"/>
                  </a:solidFill>
                  <a:latin typeface="+mn-lt"/>
                  <a:ea typeface="メイリオ"/>
                  <a:cs typeface="メイリオ"/>
                  <a:sym typeface="メイリオ"/>
                </a:rPr>
                <a:t>万円～／月　</a:t>
              </a:r>
              <a:r>
                <a:rPr sz="1000">
                  <a:ln w="3175">
                    <a:noFill/>
                  </a:ln>
                  <a:solidFill>
                    <a:schemeClr val="accent5"/>
                  </a:solidFill>
                  <a:latin typeface="+mn-lt"/>
                </a:rPr>
                <a:t>※</a:t>
              </a:r>
              <a:r>
                <a:rPr sz="1000">
                  <a:ln w="3175">
                    <a:noFill/>
                  </a:ln>
                  <a:solidFill>
                    <a:schemeClr val="accent5"/>
                  </a:solidFill>
                  <a:latin typeface="+mn-lt"/>
                  <a:ea typeface="メイリオ"/>
                  <a:cs typeface="メイリオ"/>
                  <a:sym typeface="メイリオ"/>
                </a:rPr>
                <a:t>研修期間内は</a:t>
              </a:r>
              <a:r>
                <a:rPr sz="1000">
                  <a:ln w="3175">
                    <a:noFill/>
                  </a:ln>
                  <a:solidFill>
                    <a:schemeClr val="accent5"/>
                  </a:solidFill>
                  <a:latin typeface="+mn-lt"/>
                </a:rPr>
                <a:t>18</a:t>
              </a:r>
              <a:r>
                <a:rPr sz="1000">
                  <a:ln w="3175">
                    <a:noFill/>
                  </a:ln>
                  <a:solidFill>
                    <a:schemeClr val="accent5"/>
                  </a:solidFill>
                  <a:latin typeface="+mn-lt"/>
                  <a:ea typeface="メイリオ"/>
                  <a:cs typeface="メイリオ"/>
                  <a:sym typeface="メイリオ"/>
                </a:rPr>
                <a:t>万円～／月　</a:t>
              </a:r>
            </a:p>
          </p:txBody>
        </p:sp>
        <p:sp>
          <p:nvSpPr>
            <p:cNvPr id="370" name="TextBox 35"/>
            <p:cNvSpPr txBox="1"/>
            <p:nvPr/>
          </p:nvSpPr>
          <p:spPr>
            <a:xfrm>
              <a:off x="3525373" y="5370932"/>
              <a:ext cx="2744046" cy="1731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ts val="1400"/>
                </a:lnSpc>
                <a:defRPr sz="9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000">
                  <a:ln w="3175">
                    <a:noFill/>
                  </a:ln>
                  <a:solidFill>
                    <a:schemeClr val="accent5"/>
                  </a:solidFill>
                  <a:latin typeface="+mn-lt"/>
                  <a:ea typeface="メイリオ"/>
                  <a:cs typeface="メイリオ"/>
                  <a:sym typeface="メイリオ"/>
                </a:rPr>
                <a:t>通常期</a:t>
              </a:r>
              <a:r>
                <a:rPr sz="1000">
                  <a:ln w="3175">
                    <a:noFill/>
                  </a:ln>
                  <a:solidFill>
                    <a:schemeClr val="accent5"/>
                  </a:solidFill>
                  <a:latin typeface="+mn-lt"/>
                </a:rPr>
                <a:t>0</a:t>
              </a:r>
              <a:r>
                <a:rPr sz="1000">
                  <a:ln w="3175">
                    <a:noFill/>
                  </a:ln>
                  <a:solidFill>
                    <a:schemeClr val="accent5"/>
                  </a:solidFill>
                  <a:latin typeface="+mn-lt"/>
                  <a:ea typeface="メイリオ"/>
                  <a:cs typeface="メイリオ"/>
                  <a:sym typeface="メイリオ"/>
                </a:rPr>
                <a:t>時間</a:t>
              </a:r>
              <a:r>
                <a:rPr sz="1000">
                  <a:ln w="3175">
                    <a:noFill/>
                  </a:ln>
                  <a:solidFill>
                    <a:schemeClr val="accent5"/>
                  </a:solidFill>
                  <a:latin typeface="+mn-lt"/>
                </a:rPr>
                <a:t>※</a:t>
              </a:r>
              <a:r>
                <a:rPr sz="1000">
                  <a:ln w="3175">
                    <a:noFill/>
                  </a:ln>
                  <a:solidFill>
                    <a:schemeClr val="accent5"/>
                  </a:solidFill>
                  <a:latin typeface="+mn-lt"/>
                  <a:ea typeface="メイリオ"/>
                  <a:cs typeface="メイリオ"/>
                  <a:sym typeface="メイリオ"/>
                </a:rPr>
                <a:t>但し繁忙期</a:t>
              </a:r>
              <a:r>
                <a:rPr sz="1000">
                  <a:ln w="3175">
                    <a:noFill/>
                  </a:ln>
                  <a:solidFill>
                    <a:schemeClr val="accent5"/>
                  </a:solidFill>
                  <a:latin typeface="+mn-lt"/>
                </a:rPr>
                <a:t>3</a:t>
              </a:r>
              <a:r>
                <a:rPr sz="1000">
                  <a:ln w="3175">
                    <a:noFill/>
                  </a:ln>
                  <a:solidFill>
                    <a:schemeClr val="accent5"/>
                  </a:solidFill>
                  <a:latin typeface="+mn-lt"/>
                  <a:ea typeface="メイリオ"/>
                  <a:cs typeface="メイリオ"/>
                  <a:sym typeface="メイリオ"/>
                </a:rPr>
                <a:t>時間程度</a:t>
              </a:r>
            </a:p>
          </p:txBody>
        </p:sp>
        <p:sp>
          <p:nvSpPr>
            <p:cNvPr id="372" name="TextBox 37"/>
            <p:cNvSpPr txBox="1"/>
            <p:nvPr/>
          </p:nvSpPr>
          <p:spPr>
            <a:xfrm>
              <a:off x="3525375" y="6051182"/>
              <a:ext cx="2867347" cy="1731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>
              <a:spAutoFit/>
            </a:bodyPr>
            <a:lstStyle/>
            <a:p>
              <a:pPr>
                <a:lnSpc>
                  <a:spcPts val="1400"/>
                </a:lnSpc>
                <a:defRPr sz="900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sz="1000">
                  <a:ln w="3175">
                    <a:noFill/>
                  </a:ln>
                  <a:solidFill>
                    <a:schemeClr val="accent5"/>
                  </a:solidFill>
                  <a:latin typeface="+mn-lt"/>
                </a:rPr>
                <a:t>Excel</a:t>
              </a:r>
              <a:r>
                <a:rPr sz="900">
                  <a:ln w="3175">
                    <a:noFill/>
                  </a:ln>
                  <a:solidFill>
                    <a:schemeClr val="accent5"/>
                  </a:solidFill>
                  <a:latin typeface="+mn-lt"/>
                </a:rPr>
                <a:t>(</a:t>
              </a:r>
              <a:r>
                <a:rPr sz="900">
                  <a:ln w="3175">
                    <a:noFill/>
                  </a:ln>
                  <a:solidFill>
                    <a:schemeClr val="accent5"/>
                  </a:solidFill>
                  <a:latin typeface="+mn-lt"/>
                  <a:ea typeface="メイリオ"/>
                  <a:cs typeface="メイリオ"/>
                  <a:sym typeface="メイリオ"/>
                </a:rPr>
                <a:t>データ入力</a:t>
              </a:r>
              <a:r>
                <a:rPr sz="900">
                  <a:ln w="3175">
                    <a:noFill/>
                  </a:ln>
                  <a:solidFill>
                    <a:schemeClr val="accent5"/>
                  </a:solidFill>
                  <a:latin typeface="+mn-lt"/>
                </a:rPr>
                <a:t>/</a:t>
              </a:r>
              <a:r>
                <a:rPr sz="900">
                  <a:ln w="3175">
                    <a:noFill/>
                  </a:ln>
                  <a:solidFill>
                    <a:schemeClr val="accent5"/>
                  </a:solidFill>
                  <a:latin typeface="+mn-lt"/>
                  <a:ea typeface="メイリオ"/>
                  <a:cs typeface="メイリオ"/>
                  <a:sym typeface="メイリオ"/>
                </a:rPr>
                <a:t>表計算</a:t>
              </a:r>
              <a:r>
                <a:rPr sz="900">
                  <a:ln w="3175">
                    <a:noFill/>
                  </a:ln>
                  <a:solidFill>
                    <a:schemeClr val="accent5"/>
                  </a:solidFill>
                  <a:latin typeface="+mn-lt"/>
                </a:rPr>
                <a:t>/</a:t>
              </a:r>
              <a:r>
                <a:rPr sz="900">
                  <a:ln w="3175">
                    <a:noFill/>
                  </a:ln>
                  <a:solidFill>
                    <a:schemeClr val="accent5"/>
                  </a:solidFill>
                  <a:latin typeface="+mn-lt"/>
                  <a:ea typeface="メイリオ"/>
                  <a:cs typeface="メイリオ"/>
                  <a:sym typeface="メイリオ"/>
                </a:rPr>
                <a:t>グラフ作成</a:t>
              </a:r>
              <a:r>
                <a:rPr sz="900">
                  <a:ln w="3175">
                    <a:noFill/>
                  </a:ln>
                  <a:solidFill>
                    <a:schemeClr val="accent5"/>
                  </a:solidFill>
                  <a:latin typeface="+mn-lt"/>
                </a:rPr>
                <a:t>/</a:t>
              </a:r>
              <a:r>
                <a:rPr sz="900">
                  <a:ln w="3175">
                    <a:noFill/>
                  </a:ln>
                  <a:solidFill>
                    <a:schemeClr val="accent5"/>
                  </a:solidFill>
                  <a:latin typeface="+mn-lt"/>
                  <a:ea typeface="メイリオ"/>
                  <a:cs typeface="メイリオ"/>
                  <a:sym typeface="メイリオ"/>
                </a:rPr>
                <a:t>基本的な関数</a:t>
              </a:r>
              <a:r>
                <a:rPr sz="900">
                  <a:ln w="3175">
                    <a:noFill/>
                  </a:ln>
                  <a:solidFill>
                    <a:schemeClr val="accent5"/>
                  </a:solidFill>
                  <a:latin typeface="+mn-lt"/>
                </a:rPr>
                <a:t>)</a:t>
              </a:r>
            </a:p>
          </p:txBody>
        </p:sp>
      </p:grpSp>
      <p:sp>
        <p:nvSpPr>
          <p:cNvPr id="376" name="TextBox 70"/>
          <p:cNvSpPr txBox="1"/>
          <p:nvPr/>
        </p:nvSpPr>
        <p:spPr>
          <a:xfrm>
            <a:off x="587679" y="2275647"/>
            <a:ext cx="5685795" cy="85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365760">
              <a:defRPr sz="5280" spc="-546">
                <a:solidFill>
                  <a:srgbClr val="EDD8E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ja-JP" altLang="en-US" b="1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</a:rPr>
              <a:t>！</a:t>
            </a:r>
            <a:r>
              <a:rPr b="1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</a:rPr>
              <a:t>大　募　集</a:t>
            </a:r>
            <a:r>
              <a:rPr lang="ja-JP" altLang="en-US" b="1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</a:rPr>
              <a:t>！</a:t>
            </a:r>
            <a:r>
              <a:rPr b="1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</a:rPr>
              <a:t>　</a:t>
            </a:r>
          </a:p>
        </p:txBody>
      </p:sp>
      <p:sp>
        <p:nvSpPr>
          <p:cNvPr id="385" name="テキスト ボックス 11"/>
          <p:cNvSpPr txBox="1"/>
          <p:nvPr/>
        </p:nvSpPr>
        <p:spPr>
          <a:xfrm>
            <a:off x="373185" y="8764615"/>
            <a:ext cx="258765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500" b="1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 dirty="0" err="1">
                <a:latin typeface="+mn-lt"/>
              </a:rPr>
              <a:t>キョウリツネット株式会社</a:t>
            </a:r>
            <a:endParaRPr dirty="0">
              <a:latin typeface="+mn-lt"/>
            </a:endParaRPr>
          </a:p>
        </p:txBody>
      </p:sp>
      <p:sp>
        <p:nvSpPr>
          <p:cNvPr id="386" name="テキスト ボックス 12"/>
          <p:cNvSpPr txBox="1"/>
          <p:nvPr/>
        </p:nvSpPr>
        <p:spPr>
          <a:xfrm>
            <a:off x="3318834" y="8661965"/>
            <a:ext cx="3386766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メイリオ"/>
              </a:defRPr>
            </a:pPr>
            <a:endParaRPr dirty="0">
              <a:latin typeface="+mn-lt"/>
            </a:endParaRPr>
          </a:p>
          <a:p>
            <a:pPr>
              <a:defRPr sz="1000">
                <a:solidFill>
                  <a:srgbClr val="FFFFFF"/>
                </a:solidFill>
              </a:defRPr>
            </a:pPr>
            <a:r>
              <a:rPr dirty="0">
                <a:latin typeface="+mn-lt"/>
              </a:rPr>
              <a:t>〒164-8787 東京都中野区東中野4-2-3　</a:t>
            </a:r>
          </a:p>
          <a:p>
            <a:pPr>
              <a:defRPr sz="1000">
                <a:solidFill>
                  <a:srgbClr val="FFFFFF"/>
                </a:solidFill>
              </a:defRPr>
            </a:pPr>
            <a:r>
              <a:rPr dirty="0" err="1">
                <a:latin typeface="+mn-lt"/>
                <a:ea typeface="メイリオ"/>
                <a:cs typeface="メイリオ"/>
                <a:sym typeface="メイリオ"/>
              </a:rPr>
              <a:t>お問い合わせ：test@rico-web.net（採用担当：新井</a:t>
            </a:r>
            <a:r>
              <a:rPr dirty="0">
                <a:latin typeface="+mn-lt"/>
                <a:ea typeface="メイリオ"/>
                <a:cs typeface="メイリオ"/>
                <a:sym typeface="メイリオ"/>
              </a:rPr>
              <a:t>）</a:t>
            </a:r>
          </a:p>
        </p:txBody>
      </p:sp>
      <p:sp>
        <p:nvSpPr>
          <p:cNvPr id="387" name="AutoShape 53"/>
          <p:cNvSpPr/>
          <p:nvPr/>
        </p:nvSpPr>
        <p:spPr>
          <a:xfrm>
            <a:off x="3065785" y="8746454"/>
            <a:ext cx="0" cy="553997"/>
          </a:xfrm>
          <a:prstGeom prst="line">
            <a:avLst/>
          </a:prstGeom>
          <a:ln w="38100">
            <a:solidFill>
              <a:srgbClr val="EDD8EC"/>
            </a:solidFill>
          </a:ln>
        </p:spPr>
        <p:txBody>
          <a:bodyPr lIns="45719" rIns="45719"/>
          <a:lstStyle/>
          <a:p>
            <a:endParaRPr>
              <a:latin typeface="+mn-lt"/>
            </a:endParaRPr>
          </a:p>
        </p:txBody>
      </p:sp>
      <p:sp>
        <p:nvSpPr>
          <p:cNvPr id="61" name="TextBox 71">
            <a:extLst>
              <a:ext uri="{FF2B5EF4-FFF2-40B4-BE49-F238E27FC236}">
                <a16:creationId xmlns:a16="http://schemas.microsoft.com/office/drawing/2014/main" id="{A01AEAFB-5CAB-40F8-A756-6E5F66C4C831}"/>
              </a:ext>
            </a:extLst>
          </p:cNvPr>
          <p:cNvSpPr txBox="1"/>
          <p:nvPr/>
        </p:nvSpPr>
        <p:spPr>
          <a:xfrm>
            <a:off x="1111363" y="6500858"/>
            <a:ext cx="463527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2" algn="ctr">
              <a:defRPr sz="3000" b="1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dirty="0" err="1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j-ea"/>
              </a:rPr>
              <a:t>放課後会社説明会</a:t>
            </a:r>
            <a:endParaRPr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chemeClr val="bg1"/>
              </a:solidFill>
              <a:latin typeface="+mn-lt"/>
              <a:ea typeface="+mj-ea"/>
            </a:endParaRPr>
          </a:p>
        </p:txBody>
      </p:sp>
      <p:sp>
        <p:nvSpPr>
          <p:cNvPr id="63" name="Freeform 65">
            <a:extLst>
              <a:ext uri="{FF2B5EF4-FFF2-40B4-BE49-F238E27FC236}">
                <a16:creationId xmlns:a16="http://schemas.microsoft.com/office/drawing/2014/main" id="{EB7AB343-1C8F-4FF6-9FD9-9D97A39A2FD8}"/>
              </a:ext>
            </a:extLst>
          </p:cNvPr>
          <p:cNvSpPr/>
          <p:nvPr/>
        </p:nvSpPr>
        <p:spPr>
          <a:xfrm>
            <a:off x="3519864" y="7319604"/>
            <a:ext cx="894192" cy="349720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>
              <a:solidFill>
                <a:schemeClr val="accent2">
                  <a:lumMod val="75000"/>
                </a:schemeClr>
              </a:solidFill>
              <a:latin typeface="+mn-lt"/>
              <a:ea typeface="+mj-ea"/>
            </a:endParaRPr>
          </a:p>
        </p:txBody>
      </p:sp>
      <p:sp>
        <p:nvSpPr>
          <p:cNvPr id="64" name="TextBox 67">
            <a:extLst>
              <a:ext uri="{FF2B5EF4-FFF2-40B4-BE49-F238E27FC236}">
                <a16:creationId xmlns:a16="http://schemas.microsoft.com/office/drawing/2014/main" id="{B15AE463-0294-4C36-89CB-6C0CC69EC792}"/>
              </a:ext>
            </a:extLst>
          </p:cNvPr>
          <p:cNvSpPr/>
          <p:nvPr/>
        </p:nvSpPr>
        <p:spPr>
          <a:xfrm>
            <a:off x="3597711" y="7367652"/>
            <a:ext cx="800479" cy="240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lnSpc>
                <a:spcPts val="2000"/>
              </a:lnSpc>
              <a:defRPr sz="1400" b="1" spc="755">
                <a:solidFill>
                  <a:srgbClr val="6A5037"/>
                </a:solidFill>
                <a:latin typeface="Noto Sans JP Bold"/>
                <a:ea typeface="Noto Sans JP Bold"/>
                <a:cs typeface="Noto Sans JP Bold"/>
                <a:sym typeface="Noto Sans JP Bold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+mj-ea"/>
                <a:cs typeface="Noto Sans JP Bold"/>
                <a:sym typeface="Noto Sans JP Bold"/>
              </a:rPr>
              <a:t>会場</a:t>
            </a:r>
            <a:endParaRPr dirty="0">
              <a:solidFill>
                <a:schemeClr val="accent2">
                  <a:lumMod val="75000"/>
                </a:schemeClr>
              </a:solidFill>
              <a:latin typeface="+mn-lt"/>
              <a:ea typeface="+mj-ea"/>
              <a:cs typeface="Noto Sans JP Bold"/>
              <a:sym typeface="Noto Sans JP Bold"/>
            </a:endParaRPr>
          </a:p>
        </p:txBody>
      </p:sp>
      <p:sp>
        <p:nvSpPr>
          <p:cNvPr id="65" name="TextBox 67">
            <a:extLst>
              <a:ext uri="{FF2B5EF4-FFF2-40B4-BE49-F238E27FC236}">
                <a16:creationId xmlns:a16="http://schemas.microsoft.com/office/drawing/2014/main" id="{87DCED01-075E-4127-89BD-0A0E45113D75}"/>
              </a:ext>
            </a:extLst>
          </p:cNvPr>
          <p:cNvSpPr/>
          <p:nvPr/>
        </p:nvSpPr>
        <p:spPr>
          <a:xfrm>
            <a:off x="4643755" y="7367652"/>
            <a:ext cx="1899728" cy="256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ts val="2000"/>
              </a:lnSpc>
              <a:defRPr sz="1500" b="1">
                <a:solidFill>
                  <a:srgbClr val="6A5037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+mj-ea"/>
              </a:rPr>
              <a:t>当日講師より案内</a:t>
            </a:r>
            <a:endParaRPr dirty="0">
              <a:solidFill>
                <a:schemeClr val="accent2">
                  <a:lumMod val="75000"/>
                </a:schemeClr>
              </a:solidFill>
              <a:latin typeface="+mn-lt"/>
              <a:ea typeface="+mj-ea"/>
            </a:endParaRPr>
          </a:p>
        </p:txBody>
      </p:sp>
      <p:sp>
        <p:nvSpPr>
          <p:cNvPr id="67" name="Freeform 65">
            <a:extLst>
              <a:ext uri="{FF2B5EF4-FFF2-40B4-BE49-F238E27FC236}">
                <a16:creationId xmlns:a16="http://schemas.microsoft.com/office/drawing/2014/main" id="{05C60373-3310-4CF8-8322-C9C208C7BB6C}"/>
              </a:ext>
            </a:extLst>
          </p:cNvPr>
          <p:cNvSpPr/>
          <p:nvPr/>
        </p:nvSpPr>
        <p:spPr>
          <a:xfrm>
            <a:off x="3519864" y="7906244"/>
            <a:ext cx="894192" cy="349720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>
              <a:solidFill>
                <a:schemeClr val="accent2">
                  <a:lumMod val="75000"/>
                </a:schemeClr>
              </a:solidFill>
              <a:latin typeface="+mn-lt"/>
              <a:ea typeface="+mj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5F6638-A772-48E6-A849-65E51EA05EC6}"/>
              </a:ext>
            </a:extLst>
          </p:cNvPr>
          <p:cNvSpPr/>
          <p:nvPr/>
        </p:nvSpPr>
        <p:spPr>
          <a:xfrm>
            <a:off x="3597711" y="7954292"/>
            <a:ext cx="800479" cy="2406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spAutoFit/>
          </a:bodyPr>
          <a:lstStyle>
            <a:lvl1pPr algn="ctr">
              <a:lnSpc>
                <a:spcPts val="2000"/>
              </a:lnSpc>
              <a:defRPr sz="1400" b="1" spc="755">
                <a:solidFill>
                  <a:srgbClr val="6A5037"/>
                </a:solidFill>
                <a:latin typeface="Noto Sans JP Bold"/>
                <a:ea typeface="Noto Sans JP Bold"/>
                <a:cs typeface="Noto Sans JP Bold"/>
                <a:sym typeface="Noto Sans JP Bold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+mj-ea"/>
                <a:cs typeface="Noto Sans JP Bold"/>
                <a:sym typeface="Noto Sans JP Bold"/>
              </a:rPr>
              <a:t>参加</a:t>
            </a:r>
            <a:endParaRPr dirty="0">
              <a:solidFill>
                <a:schemeClr val="accent2">
                  <a:lumMod val="75000"/>
                </a:schemeClr>
              </a:solidFill>
              <a:latin typeface="+mn-lt"/>
              <a:ea typeface="+mj-ea"/>
              <a:cs typeface="Noto Sans JP Bold"/>
              <a:sym typeface="Noto Sans JP Bold"/>
            </a:endParaRPr>
          </a:p>
        </p:txBody>
      </p:sp>
      <p:sp>
        <p:nvSpPr>
          <p:cNvPr id="69" name="TextBox 67">
            <a:extLst>
              <a:ext uri="{FF2B5EF4-FFF2-40B4-BE49-F238E27FC236}">
                <a16:creationId xmlns:a16="http://schemas.microsoft.com/office/drawing/2014/main" id="{A26203BF-94DC-42B2-A3E6-62D1272A651B}"/>
              </a:ext>
            </a:extLst>
          </p:cNvPr>
          <p:cNvSpPr/>
          <p:nvPr/>
        </p:nvSpPr>
        <p:spPr>
          <a:xfrm>
            <a:off x="4643755" y="7954292"/>
            <a:ext cx="1899728" cy="256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ts val="2000"/>
              </a:lnSpc>
              <a:defRPr sz="1500" b="1">
                <a:solidFill>
                  <a:srgbClr val="6A5037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 dirty="0" err="1">
                <a:solidFill>
                  <a:schemeClr val="accent2">
                    <a:lumMod val="75000"/>
                  </a:schemeClr>
                </a:solidFill>
                <a:latin typeface="+mn-lt"/>
                <a:ea typeface="+mj-ea"/>
              </a:rPr>
              <a:t>事前申し込み不要</a:t>
            </a:r>
            <a:r>
              <a:rPr dirty="0">
                <a:solidFill>
                  <a:schemeClr val="accent2">
                    <a:lumMod val="75000"/>
                  </a:schemeClr>
                </a:solidFill>
                <a:latin typeface="+mn-lt"/>
                <a:ea typeface="+mj-ea"/>
              </a:rPr>
              <a:t>　</a:t>
            </a:r>
          </a:p>
        </p:txBody>
      </p:sp>
      <p:sp>
        <p:nvSpPr>
          <p:cNvPr id="70" name="テキスト ボックス 8">
            <a:extLst>
              <a:ext uri="{FF2B5EF4-FFF2-40B4-BE49-F238E27FC236}">
                <a16:creationId xmlns:a16="http://schemas.microsoft.com/office/drawing/2014/main" id="{6F4817E2-9648-451D-8FF6-B7EA75D2A32E}"/>
              </a:ext>
            </a:extLst>
          </p:cNvPr>
          <p:cNvSpPr txBox="1"/>
          <p:nvPr/>
        </p:nvSpPr>
        <p:spPr>
          <a:xfrm>
            <a:off x="425039" y="7278056"/>
            <a:ext cx="1898694" cy="559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50000"/>
              </a:lnSpc>
              <a:defRPr sz="5000" b="1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lang="en-US" altLang="ja-JP" sz="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</a:rPr>
              <a:t>10/10</a:t>
            </a:r>
            <a:endParaRPr sz="5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1" name="Circle">
            <a:extLst>
              <a:ext uri="{FF2B5EF4-FFF2-40B4-BE49-F238E27FC236}">
                <a16:creationId xmlns:a16="http://schemas.microsoft.com/office/drawing/2014/main" id="{2777A00C-A480-44A9-8EF2-A3577B2FD8E5}"/>
              </a:ext>
            </a:extLst>
          </p:cNvPr>
          <p:cNvSpPr/>
          <p:nvPr/>
        </p:nvSpPr>
        <p:spPr>
          <a:xfrm>
            <a:off x="2383618" y="7123080"/>
            <a:ext cx="600419" cy="60041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 dirty="0">
              <a:latin typeface="+mn-lt"/>
              <a:ea typeface="+mj-ea"/>
            </a:endParaRPr>
          </a:p>
        </p:txBody>
      </p:sp>
      <p:sp>
        <p:nvSpPr>
          <p:cNvPr id="72" name="テキスト ボックス 8">
            <a:extLst>
              <a:ext uri="{FF2B5EF4-FFF2-40B4-BE49-F238E27FC236}">
                <a16:creationId xmlns:a16="http://schemas.microsoft.com/office/drawing/2014/main" id="{A1D3A348-1238-4E9B-9DE3-232316D10B25}"/>
              </a:ext>
            </a:extLst>
          </p:cNvPr>
          <p:cNvSpPr txBox="1"/>
          <p:nvPr/>
        </p:nvSpPr>
        <p:spPr>
          <a:xfrm>
            <a:off x="2231160" y="7367570"/>
            <a:ext cx="905333" cy="380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50000"/>
              </a:lnSpc>
              <a:defRPr sz="3000" b="1">
                <a:solidFill>
                  <a:srgbClr val="FFEEBF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+mn-lt"/>
                <a:ea typeface="+mj-ea"/>
              </a:rPr>
              <a:t>金</a:t>
            </a:r>
          </a:p>
        </p:txBody>
      </p:sp>
      <p:sp>
        <p:nvSpPr>
          <p:cNvPr id="73" name="AutoShape 53">
            <a:extLst>
              <a:ext uri="{FF2B5EF4-FFF2-40B4-BE49-F238E27FC236}">
                <a16:creationId xmlns:a16="http://schemas.microsoft.com/office/drawing/2014/main" id="{BF9CAD81-EE4D-4C3A-989B-51478CDD1E6D}"/>
              </a:ext>
            </a:extLst>
          </p:cNvPr>
          <p:cNvSpPr/>
          <p:nvPr/>
        </p:nvSpPr>
        <p:spPr>
          <a:xfrm>
            <a:off x="5111485" y="6698469"/>
            <a:ext cx="1420793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45719" rIns="45719"/>
          <a:lstStyle/>
          <a:p>
            <a:endParaRPr>
              <a:latin typeface="+mn-lt"/>
              <a:ea typeface="+mj-ea"/>
            </a:endParaRPr>
          </a:p>
        </p:txBody>
      </p:sp>
      <p:sp>
        <p:nvSpPr>
          <p:cNvPr id="74" name="AutoShape 53">
            <a:extLst>
              <a:ext uri="{FF2B5EF4-FFF2-40B4-BE49-F238E27FC236}">
                <a16:creationId xmlns:a16="http://schemas.microsoft.com/office/drawing/2014/main" id="{A80DD406-3DB8-42B6-849D-612694720FB8}"/>
              </a:ext>
            </a:extLst>
          </p:cNvPr>
          <p:cNvSpPr/>
          <p:nvPr/>
        </p:nvSpPr>
        <p:spPr>
          <a:xfrm>
            <a:off x="316444" y="6698469"/>
            <a:ext cx="1420793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txBody>
          <a:bodyPr lIns="45719" rIns="45719"/>
          <a:lstStyle/>
          <a:p>
            <a:endParaRPr>
              <a:latin typeface="+mn-lt"/>
              <a:ea typeface="+mj-ea"/>
            </a:endParaRPr>
          </a:p>
        </p:txBody>
      </p:sp>
      <p:sp>
        <p:nvSpPr>
          <p:cNvPr id="76" name="テキスト ボックス 8">
            <a:extLst>
              <a:ext uri="{FF2B5EF4-FFF2-40B4-BE49-F238E27FC236}">
                <a16:creationId xmlns:a16="http://schemas.microsoft.com/office/drawing/2014/main" id="{95183BEA-824A-408F-8CEA-2E5EA27E4D40}"/>
              </a:ext>
            </a:extLst>
          </p:cNvPr>
          <p:cNvSpPr txBox="1"/>
          <p:nvPr/>
        </p:nvSpPr>
        <p:spPr>
          <a:xfrm>
            <a:off x="425039" y="7964334"/>
            <a:ext cx="3164856" cy="559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>
              <a:lnSpc>
                <a:spcPct val="50000"/>
              </a:lnSpc>
              <a:defRPr sz="5000" b="1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lang="en-US" altLang="ja-JP" sz="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</a:rPr>
              <a:t>16</a:t>
            </a:r>
            <a:r>
              <a:rPr lang="ja-JP" altLang="en-US" sz="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</a:rPr>
              <a:t>：</a:t>
            </a:r>
            <a:r>
              <a:rPr lang="en-US" altLang="ja-JP" sz="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</a:rPr>
              <a:t>10</a:t>
            </a:r>
            <a:r>
              <a:rPr lang="ja-JP" altLang="en-US" sz="5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  <a:ea typeface="+mn-ea"/>
              </a:rPr>
              <a:t>～</a:t>
            </a:r>
            <a:endParaRPr sz="5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14850</TotalTime>
  <Words>417</Words>
  <Application>Microsoft Office PowerPoint</Application>
  <PresentationFormat>A4 210 x 297 mm</PresentationFormat>
  <Paragraphs>39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Basic_008_水濡れ注意</dc:title>
  <dc:creator>anco</dc:creator>
  <cp:lastModifiedBy>ica2505</cp:lastModifiedBy>
  <cp:revision>78</cp:revision>
  <dcterms:created xsi:type="dcterms:W3CDTF">2024-11-29T09:39:49Z</dcterms:created>
  <dcterms:modified xsi:type="dcterms:W3CDTF">2025-07-15T03:12:37Z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2024-11-29T00:00:00Z</vt:filetime>
  </property>
  <property fmtid="{D5CDD505-2E9C-101B-9397-08002B2CF9AE}" pid="3" name="Creator">
    <vt:lpwstr>Adobe Illustrator 28.6 (Macintosh)</vt:lpwstr>
  </property>
  <property fmtid="{D5CDD505-2E9C-101B-9397-08002B2CF9AE}" pid="4" name="LastSaved">
    <vt:filetime>2024-11-29T00:00:00Z</vt:filetime>
  </property>
  <property fmtid="{D5CDD505-2E9C-101B-9397-08002B2CF9AE}" pid="5" name="Producer">
    <vt:lpwstr>Adobe PDF library 17.00</vt:lpwstr>
  </property>
</Properties>
</file>