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2014/7/30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2cto.com/k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怎么正确的倒车入库</a:t>
            </a:r>
            <a:endParaRPr lang="zh-CN" altLang="en-US" dirty="0"/>
          </a:p>
        </p:txBody>
      </p:sp>
      <p:sp>
        <p:nvSpPr>
          <p:cNvPr id="3" name="副标题 2"/>
          <p:cNvSpPr>
            <a:spLocks noGrp="1"/>
          </p:cNvSpPr>
          <p:nvPr>
            <p:ph type="subTitle" idx="1"/>
          </p:nvPr>
        </p:nvSpPr>
        <p:spPr/>
        <p:txBody>
          <a:bodyPr>
            <a:normAutofit/>
          </a:bodyPr>
          <a:lstStyle/>
          <a:p>
            <a:endParaRPr lang="zh-CN" altLang="en-US" dirty="0"/>
          </a:p>
        </p:txBody>
      </p:sp>
    </p:spTree>
    <p:extLst>
      <p:ext uri="{BB962C8B-B14F-4D97-AF65-F5344CB8AC3E}">
        <p14:creationId xmlns:p14="http://schemas.microsoft.com/office/powerpoint/2010/main" val="2137887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77500" lnSpcReduction="20000"/>
          </a:bodyPr>
          <a:lstStyle/>
          <a:p>
            <a:r>
              <a:rPr lang="zh-CN" altLang="en-US" b="1" dirty="0"/>
              <a:t>滑动</a:t>
            </a:r>
            <a:r>
              <a:rPr lang="zh-CN" altLang="en-US" b="1" dirty="0" smtClean="0"/>
              <a:t>窗口</a:t>
            </a:r>
            <a:endParaRPr lang="en-US" altLang="zh-CN" b="1" dirty="0" smtClean="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sz="2800" b="1" dirty="0" smtClean="0"/>
          </a:p>
          <a:p>
            <a:r>
              <a:rPr lang="zh-CN" altLang="en-US" sz="2800" b="1" dirty="0"/>
              <a:t>特点</a:t>
            </a:r>
            <a:r>
              <a:rPr lang="en-US" altLang="zh-CN" sz="2800" b="1" dirty="0"/>
              <a:t>:</a:t>
            </a:r>
            <a:endParaRPr lang="zh-CN" altLang="en-US" sz="2800" dirty="0"/>
          </a:p>
          <a:p>
            <a:r>
              <a:rPr lang="zh-CN" altLang="en-US" sz="2800" dirty="0"/>
              <a:t>以字节为单位的滑动窗口</a:t>
            </a:r>
          </a:p>
          <a:p>
            <a:r>
              <a:rPr lang="en-US" altLang="zh-CN" sz="2800" dirty="0"/>
              <a:t>A </a:t>
            </a:r>
            <a:r>
              <a:rPr lang="zh-CN" altLang="en-US" sz="2800" dirty="0"/>
              <a:t>的发送窗口并不总是和 </a:t>
            </a:r>
            <a:r>
              <a:rPr lang="en-US" altLang="zh-CN" sz="2800" dirty="0"/>
              <a:t>B </a:t>
            </a:r>
            <a:r>
              <a:rPr lang="zh-CN" altLang="en-US" sz="2800" dirty="0"/>
              <a:t>的接收窗口一样大（因为有一定的时间滞后）</a:t>
            </a:r>
          </a:p>
          <a:p>
            <a:r>
              <a:rPr lang="zh-CN" altLang="en-US" sz="2800" b="1" dirty="0"/>
              <a:t>要求</a:t>
            </a:r>
            <a:r>
              <a:rPr lang="en-US" altLang="zh-CN" sz="2800" b="1" dirty="0"/>
              <a:t>:</a:t>
            </a:r>
            <a:endParaRPr lang="zh-CN" altLang="en-US" sz="2800" dirty="0"/>
          </a:p>
          <a:p>
            <a:r>
              <a:rPr lang="en-US" altLang="zh-CN" sz="2800" dirty="0"/>
              <a:t>TCP </a:t>
            </a:r>
            <a:r>
              <a:rPr lang="zh-CN" altLang="en-US" sz="2800" dirty="0"/>
              <a:t>标准没有规定对不按序到达的数据应如何处理</a:t>
            </a:r>
            <a:r>
              <a:rPr lang="en-US" altLang="zh-CN" sz="2800" dirty="0"/>
              <a:t>.</a:t>
            </a:r>
            <a:r>
              <a:rPr lang="zh-CN" altLang="en-US" sz="2800" dirty="0"/>
              <a:t>通常是先临时存放在接收窗口中</a:t>
            </a:r>
            <a:r>
              <a:rPr lang="en-US" altLang="zh-CN" sz="2800" dirty="0"/>
              <a:t>,</a:t>
            </a:r>
            <a:r>
              <a:rPr lang="zh-CN" altLang="en-US" sz="2800" dirty="0"/>
              <a:t>等到字节流中所缺少的字节收到后</a:t>
            </a:r>
            <a:r>
              <a:rPr lang="en-US" altLang="zh-CN" sz="2800" dirty="0"/>
              <a:t>,</a:t>
            </a:r>
            <a:r>
              <a:rPr lang="zh-CN" altLang="en-US" sz="2800" dirty="0"/>
              <a:t>再按序交付上层的应用进程</a:t>
            </a:r>
          </a:p>
          <a:p>
            <a:r>
              <a:rPr lang="en-US" altLang="zh-CN" sz="2800" dirty="0"/>
              <a:t>TCP </a:t>
            </a:r>
            <a:r>
              <a:rPr lang="zh-CN" altLang="en-US" sz="2800" dirty="0"/>
              <a:t>要求接收方必须有累积确认的功能</a:t>
            </a:r>
            <a:r>
              <a:rPr lang="en-US" altLang="zh-CN" sz="2800" dirty="0"/>
              <a:t>,</a:t>
            </a:r>
            <a:r>
              <a:rPr lang="zh-CN" altLang="en-US" sz="2800" dirty="0"/>
              <a:t>这样可以减小传输开销</a:t>
            </a:r>
          </a:p>
          <a:p>
            <a:endParaRPr lang="zh-CN" altLang="en-US" b="1" dirty="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00" y="764704"/>
            <a:ext cx="8251463" cy="2232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7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774219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65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740118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49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83" y="548680"/>
            <a:ext cx="7830257"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35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76672"/>
            <a:ext cx="7488831" cy="384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35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9635"/>
            <a:ext cx="7776864" cy="468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35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70000" lnSpcReduction="20000"/>
          </a:bodyPr>
          <a:lstStyle/>
          <a:p>
            <a:r>
              <a:rPr lang="zh-CN" altLang="en-US" b="1" dirty="0"/>
              <a:t>超时重传时间选择</a:t>
            </a:r>
          </a:p>
          <a:p>
            <a:r>
              <a:rPr lang="zh-CN" altLang="en-US" b="1" dirty="0"/>
              <a:t>具体实现</a:t>
            </a:r>
            <a:r>
              <a:rPr lang="en-US" altLang="zh-CN" b="1" dirty="0"/>
              <a:t>:</a:t>
            </a:r>
            <a:endParaRPr lang="zh-CN" altLang="en-US" dirty="0"/>
          </a:p>
          <a:p>
            <a:r>
              <a:rPr lang="en-US" altLang="zh-CN" dirty="0"/>
              <a:t>TCP </a:t>
            </a:r>
            <a:r>
              <a:rPr lang="zh-CN" altLang="en-US" dirty="0"/>
              <a:t>每发送一个报文段</a:t>
            </a:r>
            <a:r>
              <a:rPr lang="en-US" altLang="zh-CN" dirty="0"/>
              <a:t>,</a:t>
            </a:r>
            <a:r>
              <a:rPr lang="zh-CN" altLang="en-US" dirty="0"/>
              <a:t>就对这个报文段设置一次计时器</a:t>
            </a:r>
            <a:r>
              <a:rPr lang="en-US" altLang="zh-CN" dirty="0"/>
              <a:t>.</a:t>
            </a:r>
            <a:r>
              <a:rPr lang="zh-CN" altLang="en-US" dirty="0"/>
              <a:t>只要计时器设置的重传时间到但还没有收到确认</a:t>
            </a:r>
            <a:r>
              <a:rPr lang="en-US" altLang="zh-CN" dirty="0"/>
              <a:t>,</a:t>
            </a:r>
            <a:r>
              <a:rPr lang="zh-CN" altLang="en-US" dirty="0"/>
              <a:t>就要重传这一报文段</a:t>
            </a:r>
          </a:p>
          <a:p>
            <a:r>
              <a:rPr lang="zh-CN" altLang="en-US" b="1" dirty="0"/>
              <a:t>加权平均往返时间</a:t>
            </a:r>
            <a:r>
              <a:rPr lang="en-US" altLang="zh-CN" b="1" dirty="0"/>
              <a:t>:</a:t>
            </a:r>
            <a:endParaRPr lang="zh-CN" altLang="en-US" dirty="0"/>
          </a:p>
          <a:p>
            <a:r>
              <a:rPr lang="zh-CN" altLang="en-US" b="1" dirty="0"/>
              <a:t>做法</a:t>
            </a:r>
            <a:r>
              <a:rPr lang="en-US" altLang="zh-CN" b="1" dirty="0"/>
              <a:t>:</a:t>
            </a:r>
            <a:endParaRPr lang="zh-CN" altLang="en-US" dirty="0"/>
          </a:p>
          <a:p>
            <a:r>
              <a:rPr lang="en-US" altLang="zh-CN" dirty="0"/>
              <a:t>TCP </a:t>
            </a:r>
            <a:r>
              <a:rPr lang="zh-CN" altLang="en-US" dirty="0"/>
              <a:t>保留了 </a:t>
            </a:r>
            <a:r>
              <a:rPr lang="en-US" altLang="zh-CN" dirty="0"/>
              <a:t>RTT </a:t>
            </a:r>
            <a:r>
              <a:rPr lang="zh-CN" altLang="en-US" dirty="0"/>
              <a:t>的一个加权平均往返时间 </a:t>
            </a:r>
            <a:r>
              <a:rPr lang="en-US" altLang="zh-CN" dirty="0"/>
              <a:t>RTTS</a:t>
            </a:r>
            <a:r>
              <a:rPr lang="zh-CN" altLang="en-US" dirty="0"/>
              <a:t>（这又称为平滑的往返时间）</a:t>
            </a:r>
            <a:r>
              <a:rPr lang="en-US" altLang="zh-CN" dirty="0"/>
              <a:t>,</a:t>
            </a:r>
            <a:r>
              <a:rPr lang="zh-CN" altLang="en-US" dirty="0"/>
              <a:t>第一次测量到 </a:t>
            </a:r>
            <a:r>
              <a:rPr lang="en-US" altLang="zh-CN" dirty="0"/>
              <a:t>RTT </a:t>
            </a:r>
            <a:r>
              <a:rPr lang="zh-CN" altLang="en-US" dirty="0"/>
              <a:t>样本时</a:t>
            </a:r>
            <a:r>
              <a:rPr lang="en-US" altLang="zh-CN" dirty="0"/>
              <a:t>,RTTS </a:t>
            </a:r>
            <a:r>
              <a:rPr lang="zh-CN" altLang="en-US" dirty="0"/>
              <a:t>值就取为所测量到的 </a:t>
            </a:r>
            <a:r>
              <a:rPr lang="en-US" altLang="zh-CN" dirty="0"/>
              <a:t>RTT </a:t>
            </a:r>
            <a:r>
              <a:rPr lang="zh-CN" altLang="en-US" dirty="0"/>
              <a:t>样本值</a:t>
            </a:r>
            <a:r>
              <a:rPr lang="en-US" altLang="zh-CN" dirty="0"/>
              <a:t>.</a:t>
            </a:r>
            <a:r>
              <a:rPr lang="zh-CN" altLang="en-US" dirty="0"/>
              <a:t>以后每测量到一个新的 </a:t>
            </a:r>
            <a:r>
              <a:rPr lang="en-US" altLang="zh-CN" dirty="0"/>
              <a:t>RTT </a:t>
            </a:r>
            <a:r>
              <a:rPr lang="zh-CN" altLang="en-US" dirty="0"/>
              <a:t>样本</a:t>
            </a:r>
            <a:r>
              <a:rPr lang="en-US" altLang="zh-CN" dirty="0"/>
              <a:t>,</a:t>
            </a:r>
            <a:r>
              <a:rPr lang="zh-CN" altLang="en-US" dirty="0"/>
              <a:t>就按下式重新计算一次 </a:t>
            </a:r>
            <a:r>
              <a:rPr lang="en-US" altLang="zh-CN" dirty="0"/>
              <a:t>RTTS</a:t>
            </a:r>
            <a:r>
              <a:rPr lang="zh-CN" altLang="en-US" dirty="0"/>
              <a:t>：</a:t>
            </a:r>
          </a:p>
          <a:p>
            <a:r>
              <a:rPr lang="zh-CN" altLang="en-US" b="1" dirty="0"/>
              <a:t>公式</a:t>
            </a:r>
            <a:r>
              <a:rPr lang="en-US" altLang="zh-CN" b="1" dirty="0"/>
              <a:t>:</a:t>
            </a:r>
            <a:endParaRPr lang="zh-CN" altLang="en-US" dirty="0"/>
          </a:p>
          <a:p>
            <a:r>
              <a:rPr lang="zh-CN" altLang="en-US" b="1" dirty="0"/>
              <a:t>新的 </a:t>
            </a:r>
            <a:r>
              <a:rPr lang="en-US" altLang="zh-CN" b="1" dirty="0"/>
              <a:t>RTTS = ( 1 - α)×(</a:t>
            </a:r>
            <a:r>
              <a:rPr lang="zh-CN" altLang="en-US" b="1" dirty="0"/>
              <a:t>旧的 </a:t>
            </a:r>
            <a:r>
              <a:rPr lang="en-US" altLang="zh-CN" b="1" dirty="0"/>
              <a:t>RTTS)</a:t>
            </a:r>
            <a:r>
              <a:rPr lang="zh-CN" altLang="en-US" b="1" dirty="0"/>
              <a:t>＋</a:t>
            </a:r>
            <a:r>
              <a:rPr lang="en-US" altLang="zh-CN" b="1" dirty="0"/>
              <a:t>α(</a:t>
            </a:r>
            <a:r>
              <a:rPr lang="zh-CN" altLang="en-US" b="1" dirty="0"/>
              <a:t>新的 </a:t>
            </a:r>
            <a:r>
              <a:rPr lang="en-US" altLang="zh-CN" b="1" dirty="0"/>
              <a:t>RTT </a:t>
            </a:r>
            <a:r>
              <a:rPr lang="zh-CN" altLang="en-US" b="1" dirty="0"/>
              <a:t>样本</a:t>
            </a:r>
            <a:r>
              <a:rPr lang="en-US" altLang="zh-CN" b="1" dirty="0"/>
              <a:t>)</a:t>
            </a:r>
            <a:endParaRPr lang="zh-CN" altLang="en-US" b="1" dirty="0"/>
          </a:p>
          <a:p>
            <a:r>
              <a:rPr lang="zh-CN" altLang="en-US" b="1" dirty="0"/>
              <a:t>说明</a:t>
            </a:r>
            <a:r>
              <a:rPr lang="en-US" altLang="zh-CN" b="1" dirty="0"/>
              <a:t>:</a:t>
            </a:r>
            <a:endParaRPr lang="zh-CN" altLang="en-US" dirty="0"/>
          </a:p>
          <a:p>
            <a:r>
              <a:rPr lang="zh-CN" altLang="en-US" dirty="0"/>
              <a:t>式中</a:t>
            </a:r>
            <a:r>
              <a:rPr lang="en-US" altLang="zh-CN" dirty="0"/>
              <a:t>,0 ≤ α</a:t>
            </a:r>
            <a:r>
              <a:rPr lang="zh-CN" altLang="en-US" dirty="0"/>
              <a:t>＜ </a:t>
            </a:r>
            <a:r>
              <a:rPr lang="en-US" altLang="zh-CN" dirty="0"/>
              <a:t>1.</a:t>
            </a:r>
            <a:r>
              <a:rPr lang="zh-CN" altLang="en-US" dirty="0"/>
              <a:t>若</a:t>
            </a:r>
            <a:r>
              <a:rPr lang="en-US" altLang="zh-CN" dirty="0"/>
              <a:t>α</a:t>
            </a:r>
            <a:r>
              <a:rPr lang="zh-CN" altLang="en-US" dirty="0"/>
              <a:t>很接近于零</a:t>
            </a:r>
            <a:r>
              <a:rPr lang="en-US" altLang="zh-CN" dirty="0"/>
              <a:t>,</a:t>
            </a:r>
            <a:r>
              <a:rPr lang="zh-CN" altLang="en-US" dirty="0"/>
              <a:t>表示 </a:t>
            </a:r>
            <a:r>
              <a:rPr lang="en-US" altLang="zh-CN" dirty="0"/>
              <a:t>RTT </a:t>
            </a:r>
            <a:r>
              <a:rPr lang="zh-CN" altLang="en-US" dirty="0"/>
              <a:t>值更新较慢若选择 </a:t>
            </a:r>
            <a:r>
              <a:rPr lang="en-US" altLang="zh-CN" dirty="0"/>
              <a:t>α </a:t>
            </a:r>
            <a:r>
              <a:rPr lang="zh-CN" altLang="en-US" dirty="0"/>
              <a:t>接近于</a:t>
            </a:r>
            <a:r>
              <a:rPr lang="en-US" altLang="zh-CN" dirty="0"/>
              <a:t>1,</a:t>
            </a:r>
            <a:r>
              <a:rPr lang="zh-CN" altLang="en-US" dirty="0"/>
              <a:t>则表示 </a:t>
            </a:r>
            <a:r>
              <a:rPr lang="en-US" altLang="zh-CN" dirty="0"/>
              <a:t>RTT </a:t>
            </a:r>
            <a:r>
              <a:rPr lang="zh-CN" altLang="en-US" dirty="0"/>
              <a:t>值更新较快</a:t>
            </a:r>
            <a:br>
              <a:rPr lang="zh-CN" altLang="en-US" dirty="0"/>
            </a:br>
            <a:r>
              <a:rPr lang="en-US" altLang="zh-CN" dirty="0"/>
              <a:t>RFC 2988 </a:t>
            </a:r>
            <a:r>
              <a:rPr lang="zh-CN" altLang="en-US" dirty="0"/>
              <a:t>推荐的 </a:t>
            </a:r>
            <a:r>
              <a:rPr lang="en-US" altLang="zh-CN" dirty="0"/>
              <a:t>α </a:t>
            </a:r>
            <a:r>
              <a:rPr lang="zh-CN" altLang="en-US" dirty="0"/>
              <a:t>值为 </a:t>
            </a:r>
            <a:r>
              <a:rPr lang="en-US" altLang="zh-CN" dirty="0"/>
              <a:t>1/8,</a:t>
            </a:r>
            <a:r>
              <a:rPr lang="zh-CN" altLang="en-US" dirty="0"/>
              <a:t>即 </a:t>
            </a:r>
            <a:r>
              <a:rPr lang="en-US" altLang="zh-CN" dirty="0"/>
              <a:t>0.125</a:t>
            </a:r>
          </a:p>
          <a:p>
            <a:endParaRPr lang="zh-CN" altLang="en-US" dirty="0"/>
          </a:p>
        </p:txBody>
      </p:sp>
    </p:spTree>
    <p:extLst>
      <p:ext uri="{BB962C8B-B14F-4D97-AF65-F5344CB8AC3E}">
        <p14:creationId xmlns:p14="http://schemas.microsoft.com/office/powerpoint/2010/main" val="125135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70000" lnSpcReduction="20000"/>
          </a:bodyPr>
          <a:lstStyle/>
          <a:p>
            <a:r>
              <a:rPr lang="zh-CN" altLang="en-US" b="1" dirty="0"/>
              <a:t>超时重传时间</a:t>
            </a:r>
            <a:r>
              <a:rPr lang="en-US" altLang="zh-CN" b="1" dirty="0"/>
              <a:t>RTO:</a:t>
            </a:r>
            <a:endParaRPr lang="zh-CN" altLang="en-US" dirty="0"/>
          </a:p>
          <a:p>
            <a:r>
              <a:rPr lang="en-US" altLang="zh-CN" dirty="0"/>
              <a:t>RTO </a:t>
            </a:r>
            <a:r>
              <a:rPr lang="zh-CN" altLang="en-US" dirty="0"/>
              <a:t>应略大于上面得出的加权平均往返时间 </a:t>
            </a:r>
            <a:r>
              <a:rPr lang="en-US" altLang="zh-CN" dirty="0"/>
              <a:t>RTTS.</a:t>
            </a:r>
            <a:br>
              <a:rPr lang="en-US" altLang="zh-CN" dirty="0"/>
            </a:br>
            <a:r>
              <a:rPr lang="en-US" altLang="zh-CN" dirty="0"/>
              <a:t>RFC 2988 </a:t>
            </a:r>
            <a:r>
              <a:rPr lang="zh-CN" altLang="en-US" dirty="0"/>
              <a:t>建议使用下式计算 </a:t>
            </a:r>
            <a:r>
              <a:rPr lang="en-US" altLang="zh-CN" dirty="0"/>
              <a:t>RTO</a:t>
            </a:r>
            <a:r>
              <a:rPr lang="zh-CN" altLang="en-US" dirty="0"/>
              <a:t>：</a:t>
            </a:r>
          </a:p>
          <a:p>
            <a:r>
              <a:rPr lang="en-US" altLang="zh-CN" b="1" dirty="0"/>
              <a:t>RTO=RTTS + 4×RTTD</a:t>
            </a:r>
            <a:endParaRPr lang="zh-CN" altLang="en-US" b="1" dirty="0"/>
          </a:p>
          <a:p>
            <a:r>
              <a:rPr lang="en-US" altLang="zh-CN" dirty="0"/>
              <a:t>RTTD </a:t>
            </a:r>
            <a:r>
              <a:rPr lang="zh-CN" altLang="en-US" dirty="0"/>
              <a:t>是 </a:t>
            </a:r>
            <a:r>
              <a:rPr lang="en-US" altLang="zh-CN" dirty="0"/>
              <a:t>RTT </a:t>
            </a:r>
            <a:r>
              <a:rPr lang="zh-CN" altLang="en-US" dirty="0"/>
              <a:t>的偏差的加权平均值</a:t>
            </a:r>
            <a:br>
              <a:rPr lang="zh-CN" altLang="en-US" dirty="0"/>
            </a:br>
            <a:r>
              <a:rPr lang="en-US" altLang="zh-CN" dirty="0"/>
              <a:t>RFC 2988 </a:t>
            </a:r>
            <a:r>
              <a:rPr lang="zh-CN" altLang="en-US" dirty="0"/>
              <a:t>建议这样计算 </a:t>
            </a:r>
            <a:r>
              <a:rPr lang="en-US" altLang="zh-CN" dirty="0"/>
              <a:t>RTTD.</a:t>
            </a:r>
            <a:r>
              <a:rPr lang="zh-CN" altLang="en-US" dirty="0"/>
              <a:t>第一次测量时</a:t>
            </a:r>
            <a:r>
              <a:rPr lang="en-US" altLang="zh-CN" dirty="0"/>
              <a:t>,RTTD </a:t>
            </a:r>
            <a:r>
              <a:rPr lang="zh-CN" altLang="en-US" dirty="0"/>
              <a:t>值取为测量到的 </a:t>
            </a:r>
            <a:r>
              <a:rPr lang="en-US" altLang="zh-CN" dirty="0"/>
              <a:t>RTT </a:t>
            </a:r>
            <a:r>
              <a:rPr lang="zh-CN" altLang="en-US" dirty="0"/>
              <a:t>样本值的一半</a:t>
            </a:r>
            <a:r>
              <a:rPr lang="en-US" altLang="zh-CN" dirty="0"/>
              <a:t>.</a:t>
            </a:r>
            <a:r>
              <a:rPr lang="zh-CN" altLang="en-US" dirty="0"/>
              <a:t>在以后的测量中</a:t>
            </a:r>
            <a:r>
              <a:rPr lang="en-US" altLang="zh-CN" dirty="0"/>
              <a:t>,</a:t>
            </a:r>
            <a:r>
              <a:rPr lang="zh-CN" altLang="en-US" dirty="0"/>
              <a:t>则使用下式计算加权平均的 </a:t>
            </a:r>
            <a:r>
              <a:rPr lang="en-US" altLang="zh-CN" dirty="0"/>
              <a:t>RTTD</a:t>
            </a:r>
            <a:r>
              <a:rPr lang="zh-CN" altLang="en-US" dirty="0"/>
              <a:t>：</a:t>
            </a:r>
          </a:p>
          <a:p>
            <a:r>
              <a:rPr lang="zh-CN" altLang="en-US" b="1" dirty="0"/>
              <a:t>新的 </a:t>
            </a:r>
            <a:r>
              <a:rPr lang="en-US" altLang="zh-CN" b="1" dirty="0"/>
              <a:t>RTTD = (1-β)×(</a:t>
            </a:r>
            <a:r>
              <a:rPr lang="zh-CN" altLang="en-US" b="1" dirty="0"/>
              <a:t>旧的</a:t>
            </a:r>
            <a:r>
              <a:rPr lang="en-US" altLang="zh-CN" b="1" dirty="0"/>
              <a:t>RTTD)+β×|RTTS﹣</a:t>
            </a:r>
            <a:r>
              <a:rPr lang="zh-CN" altLang="en-US" b="1" dirty="0"/>
              <a:t>新的 </a:t>
            </a:r>
            <a:r>
              <a:rPr lang="en-US" altLang="zh-CN" b="1" dirty="0"/>
              <a:t>RTT </a:t>
            </a:r>
            <a:r>
              <a:rPr lang="zh-CN" altLang="en-US" b="1" dirty="0"/>
              <a:t>样本</a:t>
            </a:r>
            <a:r>
              <a:rPr lang="en-US" altLang="zh-CN" b="1" dirty="0"/>
              <a:t>|</a:t>
            </a:r>
            <a:endParaRPr lang="zh-CN" altLang="en-US" b="1" dirty="0"/>
          </a:p>
          <a:p>
            <a:r>
              <a:rPr lang="en-US" altLang="zh-CN" dirty="0"/>
              <a:t>β</a:t>
            </a:r>
            <a:r>
              <a:rPr lang="zh-CN" altLang="en-US" dirty="0"/>
              <a:t>是个小于 </a:t>
            </a:r>
            <a:r>
              <a:rPr lang="en-US" altLang="zh-CN" dirty="0"/>
              <a:t>1 </a:t>
            </a:r>
            <a:r>
              <a:rPr lang="zh-CN" altLang="en-US" dirty="0"/>
              <a:t>的系数</a:t>
            </a:r>
            <a:r>
              <a:rPr lang="en-US" altLang="zh-CN" dirty="0"/>
              <a:t>,</a:t>
            </a:r>
            <a:r>
              <a:rPr lang="zh-CN" altLang="en-US" dirty="0"/>
              <a:t>其推荐值是 </a:t>
            </a:r>
            <a:r>
              <a:rPr lang="en-US" altLang="zh-CN" dirty="0"/>
              <a:t>1/4,</a:t>
            </a:r>
            <a:r>
              <a:rPr lang="zh-CN" altLang="en-US" dirty="0"/>
              <a:t>即 </a:t>
            </a:r>
            <a:r>
              <a:rPr lang="en-US" altLang="zh-CN" dirty="0"/>
              <a:t>0.25</a:t>
            </a:r>
            <a:br>
              <a:rPr lang="en-US" altLang="zh-CN" dirty="0"/>
            </a:br>
            <a:r>
              <a:rPr lang="zh-CN" altLang="en-US" dirty="0"/>
              <a:t>在计算平均往返时间 </a:t>
            </a:r>
            <a:r>
              <a:rPr lang="en-US" altLang="zh-CN" dirty="0"/>
              <a:t>RTT </a:t>
            </a:r>
            <a:r>
              <a:rPr lang="zh-CN" altLang="en-US" dirty="0"/>
              <a:t>时</a:t>
            </a:r>
            <a:r>
              <a:rPr lang="en-US" altLang="zh-CN" dirty="0"/>
              <a:t>,</a:t>
            </a:r>
            <a:r>
              <a:rPr lang="zh-CN" altLang="en-US" dirty="0"/>
              <a:t>只要报文段重传了</a:t>
            </a:r>
            <a:r>
              <a:rPr lang="en-US" altLang="zh-CN" dirty="0"/>
              <a:t>,</a:t>
            </a:r>
            <a:r>
              <a:rPr lang="zh-CN" altLang="en-US" dirty="0"/>
              <a:t>就不采用其往返时间样本</a:t>
            </a:r>
          </a:p>
          <a:p>
            <a:r>
              <a:rPr lang="zh-CN" altLang="en-US" b="1" dirty="0"/>
              <a:t>修正的</a:t>
            </a:r>
            <a:r>
              <a:rPr lang="en-US" altLang="zh-CN" b="1" dirty="0" err="1"/>
              <a:t>Karn</a:t>
            </a:r>
            <a:r>
              <a:rPr lang="zh-CN" altLang="en-US" b="1" dirty="0"/>
              <a:t>算法</a:t>
            </a:r>
            <a:r>
              <a:rPr lang="en-US" altLang="zh-CN" b="1" dirty="0"/>
              <a:t>:</a:t>
            </a:r>
            <a:endParaRPr lang="zh-CN" altLang="en-US" dirty="0"/>
          </a:p>
          <a:p>
            <a:r>
              <a:rPr lang="zh-CN" altLang="en-US" dirty="0"/>
              <a:t>报文段每重传一次</a:t>
            </a:r>
            <a:r>
              <a:rPr lang="en-US" altLang="zh-CN" dirty="0"/>
              <a:t>,</a:t>
            </a:r>
            <a:r>
              <a:rPr lang="zh-CN" altLang="en-US" dirty="0"/>
              <a:t>就把 </a:t>
            </a:r>
            <a:r>
              <a:rPr lang="en-US" altLang="zh-CN" dirty="0"/>
              <a:t>RTO </a:t>
            </a:r>
            <a:r>
              <a:rPr lang="zh-CN" altLang="en-US" dirty="0"/>
              <a:t>增大一些：</a:t>
            </a:r>
          </a:p>
          <a:p>
            <a:r>
              <a:rPr lang="zh-CN" altLang="en-US" b="1" dirty="0"/>
              <a:t>新的 </a:t>
            </a:r>
            <a:r>
              <a:rPr lang="en-US" altLang="zh-CN" b="1" dirty="0"/>
              <a:t>RTO= γ×(</a:t>
            </a:r>
            <a:r>
              <a:rPr lang="zh-CN" altLang="en-US" b="1" dirty="0"/>
              <a:t>旧的 </a:t>
            </a:r>
            <a:r>
              <a:rPr lang="en-US" altLang="zh-CN" b="1" dirty="0"/>
              <a:t>RTO)</a:t>
            </a:r>
            <a:endParaRPr lang="zh-CN" altLang="en-US" b="1" dirty="0"/>
          </a:p>
          <a:p>
            <a:r>
              <a:rPr lang="zh-CN" altLang="en-US" dirty="0"/>
              <a:t>系数</a:t>
            </a:r>
            <a:r>
              <a:rPr lang="en-US" altLang="zh-CN" dirty="0"/>
              <a:t>γ </a:t>
            </a:r>
            <a:r>
              <a:rPr lang="zh-CN" altLang="en-US" dirty="0"/>
              <a:t>的典型值是 </a:t>
            </a:r>
            <a:r>
              <a:rPr lang="en-US" altLang="zh-CN" dirty="0"/>
              <a:t>2</a:t>
            </a:r>
            <a:br>
              <a:rPr lang="en-US" altLang="zh-CN" dirty="0"/>
            </a:br>
            <a:r>
              <a:rPr lang="zh-CN" altLang="en-US" dirty="0"/>
              <a:t>当不再发生报文段的重传时</a:t>
            </a:r>
            <a:r>
              <a:rPr lang="en-US" altLang="zh-CN" dirty="0"/>
              <a:t>,</a:t>
            </a:r>
            <a:r>
              <a:rPr lang="zh-CN" altLang="en-US" dirty="0"/>
              <a:t>才根据报文段的往返时延更新平均往返时延 </a:t>
            </a:r>
            <a:r>
              <a:rPr lang="en-US" altLang="zh-CN" dirty="0"/>
              <a:t>RTT </a:t>
            </a:r>
            <a:r>
              <a:rPr lang="zh-CN" altLang="en-US" dirty="0"/>
              <a:t>和超时重传时间 </a:t>
            </a:r>
            <a:r>
              <a:rPr lang="en-US" altLang="zh-CN" dirty="0"/>
              <a:t>RTO </a:t>
            </a:r>
            <a:r>
              <a:rPr lang="zh-CN" altLang="en-US" dirty="0"/>
              <a:t>的数值</a:t>
            </a:r>
          </a:p>
        </p:txBody>
      </p:sp>
    </p:spTree>
    <p:extLst>
      <p:ext uri="{BB962C8B-B14F-4D97-AF65-F5344CB8AC3E}">
        <p14:creationId xmlns:p14="http://schemas.microsoft.com/office/powerpoint/2010/main" val="125135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70000" lnSpcReduction="20000"/>
          </a:bodyPr>
          <a:lstStyle/>
          <a:p>
            <a:r>
              <a:rPr lang="zh-CN" altLang="en-US" b="1" dirty="0"/>
              <a:t>持续计时器</a:t>
            </a:r>
            <a:endParaRPr lang="zh-CN" altLang="en-US" dirty="0"/>
          </a:p>
          <a:p>
            <a:r>
              <a:rPr lang="en-US" altLang="zh-CN" dirty="0"/>
              <a:t>TCP </a:t>
            </a:r>
            <a:r>
              <a:rPr lang="zh-CN" altLang="en-US" dirty="0"/>
              <a:t>为每一个连接设有一个持续计时器</a:t>
            </a:r>
          </a:p>
          <a:p>
            <a:r>
              <a:rPr lang="zh-CN" altLang="en-US" dirty="0"/>
              <a:t>只要 </a:t>
            </a:r>
            <a:r>
              <a:rPr lang="en-US" altLang="zh-CN" dirty="0"/>
              <a:t>TCP </a:t>
            </a:r>
            <a:r>
              <a:rPr lang="zh-CN" altLang="en-US" dirty="0"/>
              <a:t>连接的一方收到对方的零窗口通知</a:t>
            </a:r>
            <a:r>
              <a:rPr lang="en-US" altLang="zh-CN" dirty="0"/>
              <a:t>,</a:t>
            </a:r>
            <a:r>
              <a:rPr lang="zh-CN" altLang="en-US" dirty="0"/>
              <a:t>就启动持续计时器</a:t>
            </a:r>
          </a:p>
          <a:p>
            <a:r>
              <a:rPr lang="zh-CN" altLang="en-US" dirty="0"/>
              <a:t>若持续计时器设置的时间到期</a:t>
            </a:r>
            <a:r>
              <a:rPr lang="en-US" altLang="zh-CN" dirty="0"/>
              <a:t>,</a:t>
            </a:r>
            <a:r>
              <a:rPr lang="zh-CN" altLang="en-US" dirty="0"/>
              <a:t>就发送一个零窗口探测报文段</a:t>
            </a:r>
            <a:r>
              <a:rPr lang="en-US" altLang="zh-CN" dirty="0"/>
              <a:t>(</a:t>
            </a:r>
            <a:r>
              <a:rPr lang="zh-CN" altLang="en-US" dirty="0"/>
              <a:t>仅携带 </a:t>
            </a:r>
            <a:r>
              <a:rPr lang="en-US" altLang="zh-CN" dirty="0"/>
              <a:t>1 </a:t>
            </a:r>
            <a:r>
              <a:rPr lang="zh-CN" altLang="en-US" dirty="0"/>
              <a:t>字节的数据</a:t>
            </a:r>
            <a:r>
              <a:rPr lang="en-US" altLang="zh-CN" dirty="0"/>
              <a:t>),</a:t>
            </a:r>
            <a:r>
              <a:rPr lang="zh-CN" altLang="en-US" dirty="0"/>
              <a:t>而对方就在确认这个探测报文段时给出了现在的窗口值</a:t>
            </a:r>
          </a:p>
          <a:p>
            <a:r>
              <a:rPr lang="zh-CN" altLang="en-US" dirty="0"/>
              <a:t>若窗口仍然是零</a:t>
            </a:r>
            <a:r>
              <a:rPr lang="en-US" altLang="zh-CN" dirty="0"/>
              <a:t>,</a:t>
            </a:r>
            <a:r>
              <a:rPr lang="zh-CN" altLang="en-US" dirty="0"/>
              <a:t>则收到这个报文段的一方就重新设置持续计时器</a:t>
            </a:r>
          </a:p>
          <a:p>
            <a:r>
              <a:rPr lang="zh-CN" altLang="en-US" dirty="0"/>
              <a:t>若窗口不是零</a:t>
            </a:r>
            <a:r>
              <a:rPr lang="en-US" altLang="zh-CN" dirty="0"/>
              <a:t>,</a:t>
            </a:r>
            <a:r>
              <a:rPr lang="zh-CN" altLang="en-US" dirty="0"/>
              <a:t>则死锁的僵局就可以打破了</a:t>
            </a:r>
          </a:p>
          <a:p>
            <a:r>
              <a:rPr lang="zh-CN" altLang="en-US" dirty="0"/>
              <a:t> </a:t>
            </a:r>
          </a:p>
          <a:p>
            <a:r>
              <a:rPr lang="zh-CN" altLang="en-US" b="1" dirty="0"/>
              <a:t>报文段的发送时机</a:t>
            </a:r>
          </a:p>
          <a:p>
            <a:r>
              <a:rPr lang="en-US" altLang="zh-CN" dirty="0"/>
              <a:t>TCP </a:t>
            </a:r>
            <a:r>
              <a:rPr lang="zh-CN" altLang="en-US" dirty="0"/>
              <a:t>维持一个变量</a:t>
            </a:r>
            <a:r>
              <a:rPr lang="en-US" altLang="zh-CN" dirty="0"/>
              <a:t>,</a:t>
            </a:r>
            <a:r>
              <a:rPr lang="zh-CN" altLang="en-US" dirty="0"/>
              <a:t>它等于最大报文段长度 </a:t>
            </a:r>
            <a:r>
              <a:rPr lang="en-US" altLang="zh-CN" dirty="0"/>
              <a:t>MSS.</a:t>
            </a:r>
            <a:r>
              <a:rPr lang="zh-CN" altLang="en-US" dirty="0"/>
              <a:t>只要缓存中存放的数据达到 </a:t>
            </a:r>
            <a:r>
              <a:rPr lang="en-US" altLang="zh-CN" dirty="0"/>
              <a:t>MSS </a:t>
            </a:r>
            <a:r>
              <a:rPr lang="zh-CN" altLang="en-US" dirty="0"/>
              <a:t>字节时</a:t>
            </a:r>
            <a:r>
              <a:rPr lang="en-US" altLang="zh-CN" dirty="0"/>
              <a:t>,</a:t>
            </a:r>
            <a:r>
              <a:rPr lang="zh-CN" altLang="en-US" dirty="0"/>
              <a:t>就组装成一个 </a:t>
            </a:r>
            <a:r>
              <a:rPr lang="en-US" altLang="zh-CN" dirty="0"/>
              <a:t>TCP </a:t>
            </a:r>
            <a:r>
              <a:rPr lang="zh-CN" altLang="en-US" dirty="0"/>
              <a:t>报文段发送出去</a:t>
            </a:r>
            <a:br>
              <a:rPr lang="zh-CN" altLang="en-US" dirty="0"/>
            </a:br>
            <a:r>
              <a:rPr lang="zh-CN" altLang="en-US" dirty="0"/>
              <a:t>由发送方的应用进程指明要求发送报文段</a:t>
            </a:r>
            <a:r>
              <a:rPr lang="en-US" altLang="zh-CN" dirty="0"/>
              <a:t>,</a:t>
            </a:r>
            <a:r>
              <a:rPr lang="zh-CN" altLang="en-US" dirty="0"/>
              <a:t>即 </a:t>
            </a:r>
            <a:r>
              <a:rPr lang="en-US" altLang="zh-CN" dirty="0"/>
              <a:t>TCP </a:t>
            </a:r>
            <a:r>
              <a:rPr lang="zh-CN" altLang="en-US" dirty="0"/>
              <a:t>支持的推送</a:t>
            </a:r>
            <a:r>
              <a:rPr lang="en-US" altLang="zh-CN" dirty="0"/>
              <a:t>(push)</a:t>
            </a:r>
            <a:r>
              <a:rPr lang="zh-CN" altLang="en-US" dirty="0"/>
              <a:t>操作</a:t>
            </a:r>
            <a:br>
              <a:rPr lang="zh-CN" altLang="en-US" dirty="0"/>
            </a:br>
            <a:r>
              <a:rPr lang="zh-CN" altLang="en-US" dirty="0"/>
              <a:t>发送方的一个计时器期限到了</a:t>
            </a:r>
            <a:r>
              <a:rPr lang="en-US" altLang="zh-CN" dirty="0"/>
              <a:t>,</a:t>
            </a:r>
            <a:r>
              <a:rPr lang="zh-CN" altLang="en-US" dirty="0"/>
              <a:t>这时就把当前已有的缓存数据装入报文段（但长度不能超过 </a:t>
            </a:r>
            <a:r>
              <a:rPr lang="en-US" altLang="zh-CN" dirty="0"/>
              <a:t>MSS</a:t>
            </a:r>
            <a:r>
              <a:rPr lang="zh-CN" altLang="en-US" dirty="0"/>
              <a:t>）发送出去</a:t>
            </a:r>
          </a:p>
          <a:p>
            <a:endParaRPr lang="zh-CN" altLang="en-US" dirty="0"/>
          </a:p>
        </p:txBody>
      </p:sp>
    </p:spTree>
    <p:extLst>
      <p:ext uri="{BB962C8B-B14F-4D97-AF65-F5344CB8AC3E}">
        <p14:creationId xmlns:p14="http://schemas.microsoft.com/office/powerpoint/2010/main" val="125135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47500" lnSpcReduction="20000"/>
          </a:bodyPr>
          <a:lstStyle/>
          <a:p>
            <a:r>
              <a:rPr lang="zh-CN" altLang="en-US" b="1" dirty="0"/>
              <a:t>拥塞处理相关概念</a:t>
            </a:r>
          </a:p>
          <a:p>
            <a:r>
              <a:rPr lang="zh-CN" altLang="en-US" b="1" dirty="0"/>
              <a:t>拥塞窗口</a:t>
            </a:r>
            <a:r>
              <a:rPr lang="en-US" altLang="zh-CN" b="1" dirty="0"/>
              <a:t>:</a:t>
            </a:r>
            <a:endParaRPr lang="zh-CN" altLang="en-US" dirty="0"/>
          </a:p>
          <a:p>
            <a:r>
              <a:rPr lang="zh-CN" altLang="en-US" b="1" dirty="0"/>
              <a:t>含义</a:t>
            </a:r>
            <a:r>
              <a:rPr lang="en-US" altLang="zh-CN" b="1" dirty="0"/>
              <a:t>:</a:t>
            </a:r>
            <a:endParaRPr lang="zh-CN" altLang="en-US" dirty="0"/>
          </a:p>
          <a:p>
            <a:r>
              <a:rPr lang="zh-CN" altLang="en-US" dirty="0"/>
              <a:t>拥塞窗口的大小取决于网络的拥塞程度</a:t>
            </a:r>
            <a:r>
              <a:rPr lang="en-US" altLang="zh-CN" dirty="0"/>
              <a:t>,</a:t>
            </a:r>
            <a:r>
              <a:rPr lang="zh-CN" altLang="en-US" dirty="0"/>
              <a:t>并且动态地在变化</a:t>
            </a:r>
            <a:r>
              <a:rPr lang="en-US" altLang="zh-CN" dirty="0"/>
              <a:t>.</a:t>
            </a:r>
            <a:r>
              <a:rPr lang="zh-CN" altLang="en-US" dirty="0"/>
              <a:t>发送方让自己的发送窗口等于拥塞窗口</a:t>
            </a:r>
            <a:r>
              <a:rPr lang="en-US" altLang="zh-CN" dirty="0"/>
              <a:t>.</a:t>
            </a:r>
            <a:r>
              <a:rPr lang="zh-CN" altLang="en-US" dirty="0"/>
              <a:t>如再考虑到接收方的接收能力</a:t>
            </a:r>
            <a:r>
              <a:rPr lang="en-US" altLang="zh-CN" dirty="0"/>
              <a:t>,</a:t>
            </a:r>
            <a:r>
              <a:rPr lang="zh-CN" altLang="en-US" dirty="0"/>
              <a:t>则发送窗口还可能小于拥塞窗口</a:t>
            </a:r>
            <a:br>
              <a:rPr lang="zh-CN" altLang="en-US" dirty="0"/>
            </a:br>
            <a:endParaRPr lang="zh-CN" altLang="en-US" dirty="0"/>
          </a:p>
          <a:p>
            <a:r>
              <a:rPr lang="zh-CN" altLang="en-US" b="1" dirty="0"/>
              <a:t>发送方控制拥塞窗口的原则</a:t>
            </a:r>
            <a:r>
              <a:rPr lang="en-US" altLang="zh-CN" b="1" dirty="0"/>
              <a:t>:</a:t>
            </a:r>
            <a:endParaRPr lang="zh-CN" altLang="en-US" dirty="0"/>
          </a:p>
          <a:p>
            <a:r>
              <a:rPr lang="zh-CN" altLang="en-US" dirty="0"/>
              <a:t>只要网络没有出现拥塞</a:t>
            </a:r>
            <a:r>
              <a:rPr lang="en-US" altLang="zh-CN" dirty="0"/>
              <a:t>,</a:t>
            </a:r>
            <a:r>
              <a:rPr lang="zh-CN" altLang="en-US" dirty="0"/>
              <a:t>拥塞窗口就再增大一些</a:t>
            </a:r>
            <a:r>
              <a:rPr lang="en-US" altLang="zh-CN" dirty="0"/>
              <a:t>,</a:t>
            </a:r>
            <a:r>
              <a:rPr lang="zh-CN" altLang="en-US" dirty="0"/>
              <a:t>以便把更多的分组发送出去</a:t>
            </a:r>
            <a:r>
              <a:rPr lang="en-US" altLang="zh-CN" dirty="0"/>
              <a:t>.</a:t>
            </a:r>
            <a:r>
              <a:rPr lang="zh-CN" altLang="en-US" dirty="0"/>
              <a:t>但只要网络出现拥塞</a:t>
            </a:r>
            <a:r>
              <a:rPr lang="en-US" altLang="zh-CN" dirty="0"/>
              <a:t>,</a:t>
            </a:r>
            <a:r>
              <a:rPr lang="zh-CN" altLang="en-US" dirty="0"/>
              <a:t>拥塞窗口就减小一些</a:t>
            </a:r>
            <a:r>
              <a:rPr lang="en-US" altLang="zh-CN" dirty="0"/>
              <a:t>,</a:t>
            </a:r>
            <a:r>
              <a:rPr lang="zh-CN" altLang="en-US" dirty="0"/>
              <a:t>以减少注入到网络中的分组数</a:t>
            </a:r>
            <a:br>
              <a:rPr lang="zh-CN" altLang="en-US" dirty="0"/>
            </a:br>
            <a:endParaRPr lang="zh-CN" altLang="en-US" dirty="0"/>
          </a:p>
          <a:p>
            <a:r>
              <a:rPr lang="zh-CN" altLang="en-US" b="1" dirty="0"/>
              <a:t>乘法减小</a:t>
            </a:r>
            <a:r>
              <a:rPr lang="en-US" altLang="zh-CN" b="1" dirty="0"/>
              <a:t>:</a:t>
            </a:r>
            <a:endParaRPr lang="zh-CN" altLang="en-US" dirty="0"/>
          </a:p>
          <a:p>
            <a:r>
              <a:rPr lang="zh-CN" altLang="en-US" dirty="0"/>
              <a:t>是指不论在慢开始阶段还是拥塞避免阶段</a:t>
            </a:r>
            <a:r>
              <a:rPr lang="en-US" altLang="zh-CN" dirty="0"/>
              <a:t>,</a:t>
            </a:r>
            <a:r>
              <a:rPr lang="zh-CN" altLang="en-US" dirty="0"/>
              <a:t>只要出现一次超时</a:t>
            </a:r>
            <a:r>
              <a:rPr lang="en-US" altLang="zh-CN" dirty="0"/>
              <a:t>(</a:t>
            </a:r>
            <a:r>
              <a:rPr lang="zh-CN" altLang="en-US" dirty="0"/>
              <a:t>即出现一次网络拥塞</a:t>
            </a:r>
            <a:r>
              <a:rPr lang="en-US" altLang="zh-CN" dirty="0"/>
              <a:t>),</a:t>
            </a:r>
            <a:r>
              <a:rPr lang="zh-CN" altLang="en-US" dirty="0"/>
              <a:t>就把慢开始门限值 </a:t>
            </a:r>
            <a:r>
              <a:rPr lang="en-US" altLang="zh-CN" dirty="0" err="1"/>
              <a:t>ssthresh</a:t>
            </a:r>
            <a:r>
              <a:rPr lang="en-US" altLang="zh-CN" dirty="0"/>
              <a:t> </a:t>
            </a:r>
            <a:r>
              <a:rPr lang="zh-CN" altLang="en-US" dirty="0"/>
              <a:t>设置为当前的拥塞窗口值乘以 </a:t>
            </a:r>
            <a:r>
              <a:rPr lang="en-US" altLang="zh-CN" dirty="0"/>
              <a:t>0.5</a:t>
            </a:r>
            <a:br>
              <a:rPr lang="en-US" altLang="zh-CN" dirty="0"/>
            </a:br>
            <a:endParaRPr lang="en-US" altLang="zh-CN" dirty="0"/>
          </a:p>
          <a:p>
            <a:r>
              <a:rPr lang="zh-CN" altLang="en-US" b="1" dirty="0"/>
              <a:t>加法增大</a:t>
            </a:r>
            <a:r>
              <a:rPr lang="en-US" altLang="zh-CN" b="1" dirty="0"/>
              <a:t>:</a:t>
            </a:r>
            <a:endParaRPr lang="zh-CN" altLang="en-US" dirty="0"/>
          </a:p>
          <a:p>
            <a:r>
              <a:rPr lang="zh-CN" altLang="en-US" dirty="0"/>
              <a:t>是指执行拥塞避免算法后</a:t>
            </a:r>
            <a:r>
              <a:rPr lang="en-US" altLang="zh-CN" dirty="0"/>
              <a:t>,</a:t>
            </a:r>
            <a:r>
              <a:rPr lang="zh-CN" altLang="en-US" dirty="0"/>
              <a:t>在收到对所有报文段的确认后</a:t>
            </a:r>
            <a:r>
              <a:rPr lang="en-US" altLang="zh-CN" dirty="0"/>
              <a:t>(</a:t>
            </a:r>
            <a:r>
              <a:rPr lang="zh-CN" altLang="en-US" dirty="0"/>
              <a:t>即经过一个往返时间</a:t>
            </a:r>
            <a:r>
              <a:rPr lang="en-US" altLang="zh-CN" dirty="0"/>
              <a:t>),</a:t>
            </a:r>
            <a:r>
              <a:rPr lang="zh-CN" altLang="en-US" dirty="0"/>
              <a:t>就把拥塞窗口 </a:t>
            </a:r>
            <a:r>
              <a:rPr lang="en-US" altLang="zh-CN" dirty="0" err="1"/>
              <a:t>cwnd</a:t>
            </a:r>
            <a:r>
              <a:rPr lang="zh-CN" altLang="en-US" dirty="0"/>
              <a:t>增加一个 </a:t>
            </a:r>
            <a:r>
              <a:rPr lang="en-US" altLang="zh-CN" dirty="0"/>
              <a:t>MSS </a:t>
            </a:r>
            <a:r>
              <a:rPr lang="zh-CN" altLang="en-US" dirty="0"/>
              <a:t>大小</a:t>
            </a:r>
            <a:r>
              <a:rPr lang="en-US" altLang="zh-CN" dirty="0"/>
              <a:t>,</a:t>
            </a:r>
            <a:r>
              <a:rPr lang="zh-CN" altLang="en-US" dirty="0"/>
              <a:t>使拥塞窗口缓慢增大</a:t>
            </a:r>
            <a:r>
              <a:rPr lang="en-US" altLang="zh-CN" dirty="0"/>
              <a:t>,</a:t>
            </a:r>
            <a:r>
              <a:rPr lang="zh-CN" altLang="en-US" dirty="0"/>
              <a:t>以防止网络过早出现拥塞</a:t>
            </a:r>
            <a:br>
              <a:rPr lang="zh-CN" altLang="en-US" dirty="0"/>
            </a:br>
            <a:endParaRPr lang="zh-CN" altLang="en-US" dirty="0"/>
          </a:p>
          <a:p>
            <a:r>
              <a:rPr lang="zh-CN" altLang="en-US" b="1" dirty="0"/>
              <a:t>快重传</a:t>
            </a:r>
            <a:r>
              <a:rPr lang="en-US" altLang="zh-CN" b="1" dirty="0"/>
              <a:t>:</a:t>
            </a:r>
            <a:endParaRPr lang="zh-CN" altLang="en-US" dirty="0"/>
          </a:p>
          <a:p>
            <a:r>
              <a:rPr lang="zh-CN" altLang="en-US" dirty="0"/>
              <a:t>快重传算法首先要求接收方每收到一个失序的报文段后就立即发出重复确认</a:t>
            </a:r>
            <a:r>
              <a:rPr lang="en-US" altLang="zh-CN" dirty="0"/>
              <a:t>.</a:t>
            </a:r>
            <a:r>
              <a:rPr lang="zh-CN" altLang="en-US" dirty="0"/>
              <a:t>这样做可以让发送方及早知道有报文段没有到达接收方</a:t>
            </a:r>
            <a:r>
              <a:rPr lang="en-US" altLang="zh-CN" dirty="0"/>
              <a:t>,</a:t>
            </a:r>
            <a:r>
              <a:rPr lang="zh-CN" altLang="en-US" dirty="0"/>
              <a:t>发送方只要一连收到三个重复确认就应当立即重传对方尚未收到的报文段</a:t>
            </a:r>
          </a:p>
          <a:p>
            <a:endParaRPr lang="zh-CN" altLang="en-US" dirty="0"/>
          </a:p>
        </p:txBody>
      </p:sp>
    </p:spTree>
    <p:extLst>
      <p:ext uri="{BB962C8B-B14F-4D97-AF65-F5344CB8AC3E}">
        <p14:creationId xmlns:p14="http://schemas.microsoft.com/office/powerpoint/2010/main" val="125135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70000" lnSpcReduction="20000"/>
          </a:bodyPr>
          <a:lstStyle/>
          <a:p>
            <a:r>
              <a:rPr lang="zh-CN" altLang="en-US" dirty="0"/>
              <a:t>与</a:t>
            </a:r>
            <a:r>
              <a:rPr lang="en-US" altLang="zh-CN" dirty="0"/>
              <a:t>UDP</a:t>
            </a:r>
            <a:r>
              <a:rPr lang="zh-CN" altLang="en-US" dirty="0"/>
              <a:t>不同的是，</a:t>
            </a:r>
            <a:r>
              <a:rPr lang="en-US" altLang="zh-CN" dirty="0"/>
              <a:t>TCP</a:t>
            </a:r>
            <a:r>
              <a:rPr lang="zh-CN" altLang="en-US" dirty="0"/>
              <a:t>提供了一种面向连接的、可靠的字节流服务。面向连接比较好理解，就是连接双方在通信前需要预先建立一条连接，这犹如实际生活中的打电话。助于可靠性，</a:t>
            </a:r>
            <a:r>
              <a:rPr lang="en-US" altLang="zh-CN" dirty="0"/>
              <a:t>TCP</a:t>
            </a:r>
            <a:r>
              <a:rPr lang="zh-CN" altLang="en-US" dirty="0"/>
              <a:t>协议中涉及了诸多规则来保障通信链路的可靠性，总结起来，主要有以下几点：</a:t>
            </a:r>
          </a:p>
          <a:p>
            <a:r>
              <a:rPr lang="zh-CN" altLang="en-US" dirty="0"/>
              <a:t>      （</a:t>
            </a:r>
            <a:r>
              <a:rPr lang="en-US" altLang="zh-CN" dirty="0"/>
              <a:t>1</a:t>
            </a:r>
            <a:r>
              <a:rPr lang="zh-CN" altLang="en-US" dirty="0"/>
              <a:t>）应用数据分割成</a:t>
            </a:r>
            <a:r>
              <a:rPr lang="en-US" altLang="zh-CN" dirty="0"/>
              <a:t>TCP</a:t>
            </a:r>
            <a:r>
              <a:rPr lang="zh-CN" altLang="en-US" dirty="0"/>
              <a:t>认为最适合发送的数据块。这部分是通过“</a:t>
            </a:r>
            <a:r>
              <a:rPr lang="en-US" altLang="zh-CN" dirty="0"/>
              <a:t>MSS”</a:t>
            </a:r>
            <a:r>
              <a:rPr lang="zh-CN" altLang="en-US" dirty="0"/>
              <a:t>（最大数据包长度）选项来控制的，通常这种机制也被称为一种协商机制，</a:t>
            </a:r>
            <a:r>
              <a:rPr lang="en-US" altLang="zh-CN" dirty="0"/>
              <a:t>MSS</a:t>
            </a:r>
            <a:r>
              <a:rPr lang="zh-CN" altLang="en-US" dirty="0"/>
              <a:t>规定了</a:t>
            </a:r>
            <a:r>
              <a:rPr lang="en-US" altLang="zh-CN" dirty="0"/>
              <a:t>TCP</a:t>
            </a:r>
            <a:r>
              <a:rPr lang="zh-CN" altLang="en-US" dirty="0"/>
              <a:t>传往另一端的最大数据块的长度。值得注意的是，</a:t>
            </a:r>
            <a:r>
              <a:rPr lang="en-US" altLang="zh-CN" dirty="0"/>
              <a:t>MSS</a:t>
            </a:r>
            <a:r>
              <a:rPr lang="zh-CN" altLang="en-US" dirty="0"/>
              <a:t>只能出现在</a:t>
            </a:r>
            <a:r>
              <a:rPr lang="en-US" altLang="zh-CN" dirty="0"/>
              <a:t>SYN</a:t>
            </a:r>
            <a:r>
              <a:rPr lang="zh-CN" altLang="en-US" dirty="0"/>
              <a:t>报文段中，若一方不接收来自另一方的</a:t>
            </a:r>
            <a:r>
              <a:rPr lang="en-US" altLang="zh-CN" dirty="0"/>
              <a:t>MSS</a:t>
            </a:r>
            <a:r>
              <a:rPr lang="zh-CN" altLang="en-US" dirty="0"/>
              <a:t>值，则</a:t>
            </a:r>
            <a:r>
              <a:rPr lang="en-US" altLang="zh-CN" dirty="0"/>
              <a:t>MSS</a:t>
            </a:r>
            <a:r>
              <a:rPr lang="zh-CN" altLang="en-US" dirty="0"/>
              <a:t>就定为</a:t>
            </a:r>
            <a:r>
              <a:rPr lang="en-US" altLang="zh-CN" dirty="0"/>
              <a:t>536</a:t>
            </a:r>
            <a:r>
              <a:rPr lang="zh-CN" altLang="en-US" dirty="0"/>
              <a:t>字节。一般来讲，在不出现分段的情况下，</a:t>
            </a:r>
            <a:r>
              <a:rPr lang="en-US" altLang="zh-CN" dirty="0"/>
              <a:t>MSS</a:t>
            </a:r>
            <a:r>
              <a:rPr lang="zh-CN" altLang="en-US" dirty="0"/>
              <a:t>值还是越大越好，这样可以提高网络的利用率。</a:t>
            </a:r>
          </a:p>
          <a:p>
            <a:r>
              <a:rPr lang="zh-CN" altLang="en-US" dirty="0"/>
              <a:t>      （</a:t>
            </a:r>
            <a:r>
              <a:rPr lang="en-US" altLang="zh-CN" dirty="0"/>
              <a:t>2</a:t>
            </a:r>
            <a:r>
              <a:rPr lang="zh-CN" altLang="en-US" dirty="0"/>
              <a:t>）重传机制。设置定时器，等待确认包。</a:t>
            </a:r>
          </a:p>
          <a:p>
            <a:r>
              <a:rPr lang="zh-CN" altLang="en-US" dirty="0"/>
              <a:t>      （</a:t>
            </a:r>
            <a:r>
              <a:rPr lang="en-US" altLang="zh-CN" dirty="0"/>
              <a:t>3</a:t>
            </a:r>
            <a:r>
              <a:rPr lang="zh-CN" altLang="en-US" dirty="0"/>
              <a:t>）对首部和数据进行校验。</a:t>
            </a:r>
          </a:p>
          <a:p>
            <a:r>
              <a:rPr lang="zh-CN" altLang="en-US" dirty="0"/>
              <a:t>      （</a:t>
            </a:r>
            <a:r>
              <a:rPr lang="en-US" altLang="zh-CN" dirty="0"/>
              <a:t>4</a:t>
            </a:r>
            <a:r>
              <a:rPr lang="zh-CN" altLang="en-US" dirty="0"/>
              <a:t>）</a:t>
            </a:r>
            <a:r>
              <a:rPr lang="en-US" altLang="zh-CN" dirty="0"/>
              <a:t>TCP</a:t>
            </a:r>
            <a:r>
              <a:rPr lang="zh-CN" altLang="en-US" dirty="0"/>
              <a:t>对收到的数据进行排序，然后交给应用层。</a:t>
            </a:r>
          </a:p>
          <a:p>
            <a:r>
              <a:rPr lang="zh-CN" altLang="en-US" dirty="0"/>
              <a:t>      （</a:t>
            </a:r>
            <a:r>
              <a:rPr lang="en-US" altLang="zh-CN" dirty="0"/>
              <a:t>5</a:t>
            </a:r>
            <a:r>
              <a:rPr lang="zh-CN" altLang="en-US" dirty="0"/>
              <a:t>）</a:t>
            </a:r>
            <a:r>
              <a:rPr lang="en-US" altLang="zh-CN" dirty="0"/>
              <a:t>TCP</a:t>
            </a:r>
            <a:r>
              <a:rPr lang="zh-CN" altLang="en-US" dirty="0"/>
              <a:t>的接收端丢弃重复的数据。</a:t>
            </a:r>
          </a:p>
          <a:p>
            <a:r>
              <a:rPr lang="zh-CN" altLang="en-US" dirty="0"/>
              <a:t>      （</a:t>
            </a:r>
            <a:r>
              <a:rPr lang="en-US" altLang="zh-CN" dirty="0"/>
              <a:t>6</a:t>
            </a:r>
            <a:r>
              <a:rPr lang="zh-CN" altLang="en-US" dirty="0"/>
              <a:t>）</a:t>
            </a:r>
            <a:r>
              <a:rPr lang="en-US" altLang="zh-CN" dirty="0"/>
              <a:t>TCP</a:t>
            </a:r>
            <a:r>
              <a:rPr lang="zh-CN" altLang="en-US" dirty="0"/>
              <a:t>还提供流量控制。（通过每一端声明的窗口大小来提供的）</a:t>
            </a:r>
          </a:p>
          <a:p>
            <a:endParaRPr lang="zh-CN" altLang="en-US" dirty="0"/>
          </a:p>
        </p:txBody>
      </p:sp>
    </p:spTree>
    <p:extLst>
      <p:ext uri="{BB962C8B-B14F-4D97-AF65-F5344CB8AC3E}">
        <p14:creationId xmlns:p14="http://schemas.microsoft.com/office/powerpoint/2010/main" val="225686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8064896" cy="500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35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62500" lnSpcReduction="20000"/>
          </a:bodyPr>
          <a:lstStyle/>
          <a:p>
            <a:r>
              <a:rPr lang="zh-CN" altLang="en-US" b="1" dirty="0"/>
              <a:t>避免拥塞具体实现</a:t>
            </a:r>
            <a:br>
              <a:rPr lang="zh-CN" altLang="en-US" b="1" dirty="0"/>
            </a:br>
            <a:endParaRPr lang="zh-CN" altLang="en-US" b="1" dirty="0"/>
          </a:p>
          <a:p>
            <a:r>
              <a:rPr lang="zh-CN" altLang="en-US" b="1" dirty="0"/>
              <a:t>慢开始算法</a:t>
            </a:r>
            <a:r>
              <a:rPr lang="en-US" altLang="zh-CN" b="1" dirty="0"/>
              <a:t>:</a:t>
            </a:r>
            <a:endParaRPr lang="zh-CN" altLang="en-US" dirty="0"/>
          </a:p>
          <a:p>
            <a:r>
              <a:rPr lang="zh-CN" altLang="en-US" dirty="0"/>
              <a:t>在主机刚刚开始发送报文段时可先设置拥塞窗口 </a:t>
            </a:r>
            <a:r>
              <a:rPr lang="en-US" altLang="zh-CN" dirty="0" err="1"/>
              <a:t>cwnd</a:t>
            </a:r>
            <a:r>
              <a:rPr lang="en-US" altLang="zh-CN" dirty="0"/>
              <a:t> = 1,</a:t>
            </a:r>
            <a:r>
              <a:rPr lang="zh-CN" altLang="en-US" dirty="0"/>
              <a:t>即设置为一个最大报文段 </a:t>
            </a:r>
            <a:r>
              <a:rPr lang="en-US" altLang="zh-CN" dirty="0"/>
              <a:t>MSS </a:t>
            </a:r>
            <a:r>
              <a:rPr lang="zh-CN" altLang="en-US" dirty="0"/>
              <a:t>的数值</a:t>
            </a:r>
          </a:p>
          <a:p>
            <a:r>
              <a:rPr lang="zh-CN" altLang="en-US" dirty="0"/>
              <a:t>在每收到一个对新的报文段的确认后</a:t>
            </a:r>
            <a:r>
              <a:rPr lang="en-US" altLang="zh-CN" dirty="0"/>
              <a:t>,</a:t>
            </a:r>
            <a:r>
              <a:rPr lang="zh-CN" altLang="en-US" dirty="0"/>
              <a:t>将拥塞窗口加 </a:t>
            </a:r>
            <a:r>
              <a:rPr lang="en-US" altLang="zh-CN" dirty="0"/>
              <a:t>1,</a:t>
            </a:r>
            <a:r>
              <a:rPr lang="zh-CN" altLang="en-US" dirty="0"/>
              <a:t>即增加一个 </a:t>
            </a:r>
            <a:r>
              <a:rPr lang="en-US" altLang="zh-CN" dirty="0"/>
              <a:t>MSS </a:t>
            </a:r>
            <a:r>
              <a:rPr lang="zh-CN" altLang="en-US" dirty="0"/>
              <a:t>的数值</a:t>
            </a:r>
          </a:p>
          <a:p>
            <a:r>
              <a:rPr lang="zh-CN" altLang="en-US" dirty="0"/>
              <a:t>使用慢开始算法后</a:t>
            </a:r>
            <a:r>
              <a:rPr lang="en-US" altLang="zh-CN" dirty="0"/>
              <a:t>,</a:t>
            </a:r>
            <a:r>
              <a:rPr lang="zh-CN" altLang="en-US" dirty="0"/>
              <a:t>每经过一个传输轮次</a:t>
            </a:r>
            <a:r>
              <a:rPr lang="en-US" altLang="zh-CN" dirty="0"/>
              <a:t>(</a:t>
            </a:r>
            <a:r>
              <a:rPr lang="zh-CN" altLang="en-US" dirty="0"/>
              <a:t>往返时间 </a:t>
            </a:r>
            <a:r>
              <a:rPr lang="en-US" altLang="zh-CN" dirty="0"/>
              <a:t>RTT),</a:t>
            </a:r>
            <a:r>
              <a:rPr lang="zh-CN" altLang="en-US" dirty="0"/>
              <a:t>拥塞窗口 </a:t>
            </a:r>
            <a:r>
              <a:rPr lang="en-US" altLang="zh-CN" dirty="0" err="1"/>
              <a:t>cwnd</a:t>
            </a:r>
            <a:r>
              <a:rPr lang="en-US" altLang="zh-CN" dirty="0"/>
              <a:t> </a:t>
            </a:r>
            <a:r>
              <a:rPr lang="zh-CN" altLang="en-US" dirty="0"/>
              <a:t>就加倍</a:t>
            </a:r>
          </a:p>
          <a:p>
            <a:r>
              <a:rPr lang="zh-CN" altLang="en-US" b="1" dirty="0"/>
              <a:t>拥塞避免算法</a:t>
            </a:r>
            <a:r>
              <a:rPr lang="en-US" altLang="zh-CN" b="1" dirty="0"/>
              <a:t>:</a:t>
            </a:r>
            <a:endParaRPr lang="zh-CN" altLang="en-US" dirty="0"/>
          </a:p>
          <a:p>
            <a:r>
              <a:rPr lang="zh-CN" altLang="en-US" dirty="0"/>
              <a:t>拥塞窗口 </a:t>
            </a:r>
            <a:r>
              <a:rPr lang="en-US" altLang="zh-CN" dirty="0" err="1"/>
              <a:t>cwnd</a:t>
            </a:r>
            <a:r>
              <a:rPr lang="en-US" altLang="zh-CN" dirty="0"/>
              <a:t> </a:t>
            </a:r>
            <a:r>
              <a:rPr lang="zh-CN" altLang="en-US" dirty="0"/>
              <a:t>缓慢地增大</a:t>
            </a:r>
            <a:r>
              <a:rPr lang="en-US" altLang="zh-CN" dirty="0"/>
              <a:t>,</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使拥塞窗口 </a:t>
            </a:r>
            <a:r>
              <a:rPr lang="en-US" altLang="zh-CN" dirty="0" err="1"/>
              <a:t>cwnd</a:t>
            </a:r>
            <a:r>
              <a:rPr lang="en-US" altLang="zh-CN" dirty="0"/>
              <a:t> </a:t>
            </a:r>
            <a:r>
              <a:rPr lang="zh-CN" altLang="en-US" dirty="0"/>
              <a:t>按线性规律缓慢增长</a:t>
            </a:r>
          </a:p>
          <a:p>
            <a:r>
              <a:rPr lang="zh-CN" altLang="en-US" b="1" dirty="0"/>
              <a:t>慢开始门限 </a:t>
            </a:r>
            <a:r>
              <a:rPr lang="en-US" altLang="zh-CN" b="1" dirty="0" err="1"/>
              <a:t>ssthresh</a:t>
            </a:r>
            <a:r>
              <a:rPr lang="en-US" altLang="zh-CN" b="1" dirty="0"/>
              <a:t> </a:t>
            </a:r>
            <a:r>
              <a:rPr lang="zh-CN" altLang="en-US" b="1" dirty="0"/>
              <a:t>的用法</a:t>
            </a:r>
            <a:r>
              <a:rPr lang="en-US" altLang="zh-CN" b="1" dirty="0"/>
              <a:t>:</a:t>
            </a:r>
            <a:endParaRPr lang="zh-CN" altLang="en-US" dirty="0"/>
          </a:p>
          <a:p>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a:t>
            </a:r>
            <a:r>
              <a:rPr lang="en-US" altLang="zh-CN" dirty="0"/>
              <a:t>,</a:t>
            </a:r>
            <a:r>
              <a:rPr lang="zh-CN" altLang="en-US" dirty="0"/>
              <a:t>使用慢开始算法</a:t>
            </a:r>
          </a:p>
          <a:p>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a:t>
            </a:r>
            <a:r>
              <a:rPr lang="en-US" altLang="zh-CN" dirty="0"/>
              <a:t>,</a:t>
            </a:r>
            <a:r>
              <a:rPr lang="zh-CN" altLang="en-US" dirty="0"/>
              <a:t>停止使用慢开始算法而改用拥塞避免算法</a:t>
            </a:r>
          </a:p>
          <a:p>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a:t>
            </a:r>
            <a:r>
              <a:rPr lang="en-US" altLang="zh-CN" dirty="0"/>
              <a:t>,</a:t>
            </a:r>
            <a:r>
              <a:rPr lang="zh-CN" altLang="en-US" dirty="0"/>
              <a:t>既可使用慢开始算法</a:t>
            </a:r>
            <a:r>
              <a:rPr lang="en-US" altLang="zh-CN" dirty="0"/>
              <a:t>,</a:t>
            </a:r>
            <a:r>
              <a:rPr lang="zh-CN" altLang="en-US" dirty="0"/>
              <a:t>也可使用拥塞避免算法</a:t>
            </a:r>
          </a:p>
          <a:p>
            <a:r>
              <a:rPr lang="zh-CN" altLang="en-US" b="1" dirty="0"/>
              <a:t>网络出现拥塞时（其根据就是没有按时收到确认）</a:t>
            </a:r>
            <a:r>
              <a:rPr lang="en-US" altLang="zh-CN" b="1" dirty="0"/>
              <a:t>:</a:t>
            </a:r>
            <a:endParaRPr lang="zh-CN" altLang="en-US" dirty="0"/>
          </a:p>
          <a:p>
            <a:r>
              <a:rPr lang="zh-CN" altLang="en-US" dirty="0"/>
              <a:t>就要把慢开始门限 </a:t>
            </a:r>
            <a:r>
              <a:rPr lang="en-US" altLang="zh-CN" dirty="0" err="1"/>
              <a:t>ssthresh</a:t>
            </a:r>
            <a:r>
              <a:rPr lang="en-US" altLang="zh-CN" dirty="0"/>
              <a:t> </a:t>
            </a:r>
            <a:r>
              <a:rPr lang="zh-CN" altLang="en-US" dirty="0"/>
              <a:t>设置为出现拥塞时的发送方窗口值的一半</a:t>
            </a:r>
            <a:r>
              <a:rPr lang="en-US" altLang="zh-CN" dirty="0"/>
              <a:t>(</a:t>
            </a:r>
            <a:r>
              <a:rPr lang="zh-CN" altLang="en-US" dirty="0"/>
              <a:t>但不能小于</a:t>
            </a:r>
            <a:r>
              <a:rPr lang="en-US" altLang="zh-CN" dirty="0"/>
              <a:t>2)</a:t>
            </a:r>
          </a:p>
          <a:p>
            <a:r>
              <a:rPr lang="zh-CN" altLang="en-US" dirty="0"/>
              <a:t>然后把拥塞窗口 </a:t>
            </a:r>
            <a:r>
              <a:rPr lang="en-US" altLang="zh-CN" dirty="0" err="1"/>
              <a:t>cwnd</a:t>
            </a:r>
            <a:r>
              <a:rPr lang="en-US" altLang="zh-CN" dirty="0"/>
              <a:t> </a:t>
            </a:r>
            <a:r>
              <a:rPr lang="zh-CN" altLang="en-US" dirty="0"/>
              <a:t>重新设置为 </a:t>
            </a:r>
            <a:r>
              <a:rPr lang="en-US" altLang="zh-CN" dirty="0"/>
              <a:t>1.</a:t>
            </a:r>
            <a:r>
              <a:rPr lang="zh-CN" altLang="en-US" dirty="0"/>
              <a:t>执行慢开始算法</a:t>
            </a:r>
          </a:p>
          <a:p>
            <a:endParaRPr lang="zh-CN" altLang="en-US" dirty="0"/>
          </a:p>
        </p:txBody>
      </p:sp>
    </p:spTree>
    <p:extLst>
      <p:ext uri="{BB962C8B-B14F-4D97-AF65-F5344CB8AC3E}">
        <p14:creationId xmlns:p14="http://schemas.microsoft.com/office/powerpoint/2010/main" val="125135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92500" lnSpcReduction="20000"/>
          </a:bodyPr>
          <a:lstStyle/>
          <a:p>
            <a:r>
              <a:rPr lang="zh-CN" altLang="en-US" b="1" dirty="0"/>
              <a:t>快恢复</a:t>
            </a:r>
            <a:r>
              <a:rPr lang="en-US" altLang="zh-CN" b="1" dirty="0"/>
              <a:t>:</a:t>
            </a:r>
            <a:endParaRPr lang="zh-CN" altLang="en-US" dirty="0"/>
          </a:p>
          <a:p>
            <a:r>
              <a:rPr lang="zh-CN" altLang="en-US" dirty="0"/>
              <a:t>当发送端收到连续三个重复的确认时</a:t>
            </a:r>
            <a:r>
              <a:rPr lang="en-US" altLang="zh-CN" dirty="0"/>
              <a:t>,</a:t>
            </a:r>
            <a:r>
              <a:rPr lang="zh-CN" altLang="en-US" dirty="0"/>
              <a:t>就执行“乘法减小”算法</a:t>
            </a:r>
            <a:r>
              <a:rPr lang="en-US" altLang="zh-CN" dirty="0"/>
              <a:t>,</a:t>
            </a:r>
            <a:r>
              <a:rPr lang="zh-CN" altLang="en-US" dirty="0"/>
              <a:t>把慢开始门限 </a:t>
            </a:r>
            <a:r>
              <a:rPr lang="en-US" altLang="zh-CN" dirty="0" err="1"/>
              <a:t>ssthresh</a:t>
            </a:r>
            <a:r>
              <a:rPr lang="en-US" altLang="zh-CN" dirty="0"/>
              <a:t> </a:t>
            </a:r>
            <a:r>
              <a:rPr lang="zh-CN" altLang="en-US" dirty="0"/>
              <a:t>减半</a:t>
            </a:r>
            <a:r>
              <a:rPr lang="en-US" altLang="zh-CN" dirty="0"/>
              <a:t>.</a:t>
            </a:r>
            <a:r>
              <a:rPr lang="zh-CN" altLang="en-US" dirty="0"/>
              <a:t>但接下去不执行慢开始算法</a:t>
            </a:r>
            <a:br>
              <a:rPr lang="zh-CN" altLang="en-US" dirty="0"/>
            </a:br>
            <a:endParaRPr lang="zh-CN" altLang="en-US" dirty="0"/>
          </a:p>
          <a:p>
            <a:r>
              <a:rPr lang="zh-CN" altLang="en-US" b="1" dirty="0"/>
              <a:t>发送窗口的上限值</a:t>
            </a:r>
            <a:r>
              <a:rPr lang="en-US" altLang="zh-CN" b="1" dirty="0"/>
              <a:t>:</a:t>
            </a:r>
            <a:endParaRPr lang="zh-CN" altLang="en-US" dirty="0"/>
          </a:p>
          <a:p>
            <a:r>
              <a:rPr lang="zh-CN" altLang="en-US" dirty="0"/>
              <a:t>发送方的发送窗口的上限值应当取为接收方窗口 </a:t>
            </a:r>
            <a:r>
              <a:rPr lang="en-US" altLang="zh-CN" dirty="0" err="1"/>
              <a:t>rwnd</a:t>
            </a:r>
            <a:r>
              <a:rPr lang="en-US" altLang="zh-CN" dirty="0"/>
              <a:t> </a:t>
            </a:r>
            <a:r>
              <a:rPr lang="zh-CN" altLang="en-US" dirty="0"/>
              <a:t>和拥塞窗口 </a:t>
            </a:r>
            <a:r>
              <a:rPr lang="en-US" altLang="zh-CN" dirty="0" err="1"/>
              <a:t>cwnd</a:t>
            </a:r>
            <a:r>
              <a:rPr lang="en-US" altLang="zh-CN" dirty="0"/>
              <a:t> </a:t>
            </a:r>
            <a:r>
              <a:rPr lang="zh-CN" altLang="en-US" dirty="0"/>
              <a:t>这两个变量中较小的一个</a:t>
            </a:r>
            <a:r>
              <a:rPr lang="en-US" altLang="zh-CN" dirty="0"/>
              <a:t>,</a:t>
            </a:r>
            <a:r>
              <a:rPr lang="zh-CN" altLang="en-US" dirty="0"/>
              <a:t>即应按以下公式确定：</a:t>
            </a:r>
            <a:br>
              <a:rPr lang="zh-CN" altLang="en-US" dirty="0"/>
            </a:br>
            <a:r>
              <a:rPr lang="zh-CN" altLang="en-US" dirty="0"/>
              <a:t>发送窗口的上限值 </a:t>
            </a:r>
            <a:r>
              <a:rPr lang="en-US" altLang="zh-CN" dirty="0"/>
              <a:t>Min [</a:t>
            </a:r>
            <a:r>
              <a:rPr lang="en-US" altLang="zh-CN" dirty="0" err="1"/>
              <a:t>rwnd</a:t>
            </a:r>
            <a:r>
              <a:rPr lang="en-US" altLang="zh-CN" dirty="0"/>
              <a:t>, </a:t>
            </a:r>
            <a:r>
              <a:rPr lang="en-US" altLang="zh-CN" dirty="0" err="1"/>
              <a:t>cwnd</a:t>
            </a:r>
            <a:r>
              <a:rPr lang="en-US" altLang="zh-CN" dirty="0"/>
              <a:t>]</a:t>
            </a:r>
          </a:p>
          <a:p>
            <a:pPr lvl="1"/>
            <a:r>
              <a:rPr lang="zh-CN" altLang="en-US" dirty="0"/>
              <a:t>当 </a:t>
            </a:r>
            <a:r>
              <a:rPr lang="en-US" altLang="zh-CN" dirty="0" err="1"/>
              <a:t>rwnd</a:t>
            </a:r>
            <a:r>
              <a:rPr lang="en-US" altLang="zh-CN" dirty="0"/>
              <a:t> &lt; </a:t>
            </a:r>
            <a:r>
              <a:rPr lang="en-US" altLang="zh-CN" dirty="0" err="1"/>
              <a:t>cwnd</a:t>
            </a:r>
            <a:r>
              <a:rPr lang="en-US" altLang="zh-CN" dirty="0"/>
              <a:t> </a:t>
            </a:r>
            <a:r>
              <a:rPr lang="zh-CN" altLang="en-US" dirty="0"/>
              <a:t>时</a:t>
            </a:r>
            <a:r>
              <a:rPr lang="en-US" altLang="zh-CN" dirty="0"/>
              <a:t>,</a:t>
            </a:r>
            <a:r>
              <a:rPr lang="zh-CN" altLang="en-US" dirty="0"/>
              <a:t>是接收方的接收能力限制发送窗口的最大值</a:t>
            </a:r>
          </a:p>
          <a:p>
            <a:pPr lvl="1"/>
            <a:r>
              <a:rPr lang="zh-CN" altLang="en-US" dirty="0"/>
              <a:t>当 </a:t>
            </a:r>
            <a:r>
              <a:rPr lang="en-US" altLang="zh-CN" dirty="0" err="1"/>
              <a:t>cwnd</a:t>
            </a:r>
            <a:r>
              <a:rPr lang="en-US" altLang="zh-CN" dirty="0"/>
              <a:t> &lt; </a:t>
            </a:r>
            <a:r>
              <a:rPr lang="en-US" altLang="zh-CN" dirty="0" err="1"/>
              <a:t>rwnd</a:t>
            </a:r>
            <a:r>
              <a:rPr lang="en-US" altLang="zh-CN" dirty="0"/>
              <a:t> </a:t>
            </a:r>
            <a:r>
              <a:rPr lang="zh-CN" altLang="en-US" dirty="0"/>
              <a:t>时</a:t>
            </a:r>
            <a:r>
              <a:rPr lang="en-US" altLang="zh-CN" dirty="0"/>
              <a:t>,</a:t>
            </a:r>
            <a:r>
              <a:rPr lang="zh-CN" altLang="en-US" dirty="0"/>
              <a:t>则是网络的拥塞限制发送窗口的最大值</a:t>
            </a:r>
          </a:p>
          <a:p>
            <a:endParaRPr lang="zh-CN" altLang="en-US" dirty="0"/>
          </a:p>
        </p:txBody>
      </p:sp>
    </p:spTree>
    <p:extLst>
      <p:ext uri="{BB962C8B-B14F-4D97-AF65-F5344CB8AC3E}">
        <p14:creationId xmlns:p14="http://schemas.microsoft.com/office/powerpoint/2010/main" val="12513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806489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56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normAutofit fontScale="70000" lnSpcReduction="20000"/>
          </a:bodyPr>
          <a:lstStyle/>
          <a:p>
            <a:r>
              <a:rPr lang="zh-CN" altLang="en-US" dirty="0"/>
              <a:t>（</a:t>
            </a:r>
            <a:r>
              <a:rPr lang="en-US" altLang="zh-CN" dirty="0"/>
              <a:t>1</a:t>
            </a:r>
            <a:r>
              <a:rPr lang="zh-CN" altLang="en-US" dirty="0"/>
              <a:t>）      若不计选项字段，</a:t>
            </a:r>
            <a:r>
              <a:rPr lang="en-US" altLang="zh-CN" dirty="0"/>
              <a:t>TCP</a:t>
            </a:r>
            <a:r>
              <a:rPr lang="zh-CN" altLang="en-US" dirty="0"/>
              <a:t>的首部占</a:t>
            </a:r>
            <a:r>
              <a:rPr lang="en-US" altLang="zh-CN" dirty="0"/>
              <a:t>20</a:t>
            </a:r>
            <a:r>
              <a:rPr lang="zh-CN" altLang="en-US" dirty="0"/>
              <a:t>个字节。</a:t>
            </a:r>
          </a:p>
          <a:p>
            <a:r>
              <a:rPr lang="zh-CN" altLang="en-US" dirty="0"/>
              <a:t>（</a:t>
            </a:r>
            <a:r>
              <a:rPr lang="en-US" altLang="zh-CN" dirty="0"/>
              <a:t>2</a:t>
            </a:r>
            <a:r>
              <a:rPr lang="zh-CN" altLang="en-US" dirty="0"/>
              <a:t>）      源端口号以及目的端口号用于寻找发端和接收端的进程，一般来讲，通过端口号和</a:t>
            </a:r>
            <a:r>
              <a:rPr lang="en-US" altLang="zh-CN" dirty="0"/>
              <a:t>IP</a:t>
            </a:r>
            <a:r>
              <a:rPr lang="zh-CN" altLang="en-US" dirty="0"/>
              <a:t>地址，可以唯一确定一个</a:t>
            </a:r>
            <a:r>
              <a:rPr lang="en-US" altLang="zh-CN" dirty="0"/>
              <a:t>TCP</a:t>
            </a:r>
            <a:r>
              <a:rPr lang="zh-CN" altLang="en-US" dirty="0"/>
              <a:t>连接，在网络</a:t>
            </a:r>
            <a:r>
              <a:rPr lang="zh-CN" altLang="en-US" dirty="0">
                <a:hlinkClick r:id="rId2"/>
              </a:rPr>
              <a:t>编程</a:t>
            </a:r>
            <a:r>
              <a:rPr lang="zh-CN" altLang="en-US" dirty="0"/>
              <a:t>中，通常被称为一个</a:t>
            </a:r>
            <a:r>
              <a:rPr lang="en-US" altLang="zh-CN" dirty="0"/>
              <a:t>socket</a:t>
            </a:r>
            <a:r>
              <a:rPr lang="zh-CN" altLang="en-US" dirty="0"/>
              <a:t>接口。</a:t>
            </a:r>
          </a:p>
          <a:p>
            <a:r>
              <a:rPr lang="zh-CN" altLang="en-US" dirty="0"/>
              <a:t>（</a:t>
            </a:r>
            <a:r>
              <a:rPr lang="en-US" altLang="zh-CN" dirty="0"/>
              <a:t>3</a:t>
            </a:r>
            <a:r>
              <a:rPr lang="zh-CN" altLang="en-US" dirty="0"/>
              <a:t>）      序号是用来标识从</a:t>
            </a:r>
            <a:r>
              <a:rPr lang="en-US" altLang="zh-CN" dirty="0"/>
              <a:t>TCP</a:t>
            </a:r>
            <a:r>
              <a:rPr lang="zh-CN" altLang="en-US" dirty="0"/>
              <a:t>发端向</a:t>
            </a:r>
            <a:r>
              <a:rPr lang="en-US" altLang="zh-CN" dirty="0"/>
              <a:t>TCP</a:t>
            </a:r>
            <a:r>
              <a:rPr lang="zh-CN" altLang="en-US" dirty="0"/>
              <a:t>接收端发送的数据字节流。</a:t>
            </a:r>
          </a:p>
          <a:p>
            <a:r>
              <a:rPr lang="zh-CN" altLang="en-US" dirty="0"/>
              <a:t>（</a:t>
            </a:r>
            <a:r>
              <a:rPr lang="en-US" altLang="zh-CN" dirty="0"/>
              <a:t>4</a:t>
            </a:r>
            <a:r>
              <a:rPr lang="zh-CN" altLang="en-US" dirty="0"/>
              <a:t>）      确认序号包含发送确认的一端所期望收到的下一个序号，因此，确认序号应该是上次已经成功收到数据字节序号加</a:t>
            </a:r>
            <a:r>
              <a:rPr lang="en-US" altLang="zh-CN" dirty="0"/>
              <a:t>1.</a:t>
            </a:r>
          </a:p>
          <a:p>
            <a:r>
              <a:rPr lang="zh-CN" altLang="en-US" dirty="0"/>
              <a:t>（</a:t>
            </a:r>
            <a:r>
              <a:rPr lang="en-US" altLang="zh-CN" dirty="0"/>
              <a:t>5</a:t>
            </a:r>
            <a:r>
              <a:rPr lang="zh-CN" altLang="en-US" dirty="0"/>
              <a:t>）      首部长度指出了</a:t>
            </a:r>
            <a:r>
              <a:rPr lang="en-US" altLang="zh-CN" dirty="0"/>
              <a:t>TCP</a:t>
            </a:r>
            <a:r>
              <a:rPr lang="zh-CN" altLang="en-US" dirty="0"/>
              <a:t>首部的长度值，若不存在选项，则这个值为</a:t>
            </a:r>
            <a:r>
              <a:rPr lang="en-US" altLang="zh-CN" dirty="0"/>
              <a:t>20</a:t>
            </a:r>
            <a:r>
              <a:rPr lang="zh-CN" altLang="en-US" dirty="0"/>
              <a:t>字节。</a:t>
            </a:r>
          </a:p>
          <a:p>
            <a:r>
              <a:rPr lang="zh-CN" altLang="en-US" dirty="0"/>
              <a:t>（</a:t>
            </a:r>
            <a:r>
              <a:rPr lang="en-US" altLang="zh-CN" dirty="0"/>
              <a:t>6</a:t>
            </a:r>
            <a:r>
              <a:rPr lang="zh-CN" altLang="en-US" dirty="0"/>
              <a:t>）      标志位</a:t>
            </a:r>
            <a:r>
              <a:rPr lang="en-US" altLang="zh-CN" dirty="0"/>
              <a:t>(flag)</a:t>
            </a:r>
            <a:r>
              <a:rPr lang="zh-CN" altLang="en-US" dirty="0"/>
              <a:t>：</a:t>
            </a:r>
          </a:p>
          <a:p>
            <a:r>
              <a:rPr lang="zh-CN" altLang="en-US" dirty="0"/>
              <a:t>                </a:t>
            </a:r>
            <a:r>
              <a:rPr lang="en-US" altLang="zh-CN" dirty="0"/>
              <a:t>URG: </a:t>
            </a:r>
            <a:r>
              <a:rPr lang="zh-CN" altLang="en-US" dirty="0"/>
              <a:t>紧急指针有效</a:t>
            </a:r>
          </a:p>
          <a:p>
            <a:r>
              <a:rPr lang="zh-CN" altLang="en-US" dirty="0"/>
              <a:t>                </a:t>
            </a:r>
            <a:r>
              <a:rPr lang="en-US" altLang="zh-CN" dirty="0"/>
              <a:t>ACK</a:t>
            </a:r>
            <a:r>
              <a:rPr lang="zh-CN" altLang="en-US" dirty="0"/>
              <a:t>：确认序号有效</a:t>
            </a:r>
          </a:p>
          <a:p>
            <a:r>
              <a:rPr lang="zh-CN" altLang="en-US" dirty="0"/>
              <a:t>                </a:t>
            </a:r>
            <a:r>
              <a:rPr lang="en-US" altLang="zh-CN" dirty="0"/>
              <a:t>PSH</a:t>
            </a:r>
            <a:r>
              <a:rPr lang="zh-CN" altLang="en-US" dirty="0"/>
              <a:t>：接收方应尽快将这个报文段交给应用层</a:t>
            </a:r>
          </a:p>
          <a:p>
            <a:r>
              <a:rPr lang="zh-CN" altLang="en-US" dirty="0"/>
              <a:t>                </a:t>
            </a:r>
            <a:r>
              <a:rPr lang="en-US" altLang="zh-CN" dirty="0"/>
              <a:t>RST</a:t>
            </a:r>
            <a:r>
              <a:rPr lang="zh-CN" altLang="en-US" dirty="0"/>
              <a:t>：重建连接</a:t>
            </a:r>
          </a:p>
          <a:p>
            <a:r>
              <a:rPr lang="zh-CN" altLang="en-US" dirty="0"/>
              <a:t>                </a:t>
            </a:r>
            <a:r>
              <a:rPr lang="en-US" altLang="zh-CN" dirty="0"/>
              <a:t>SYN</a:t>
            </a:r>
            <a:r>
              <a:rPr lang="zh-CN" altLang="en-US" dirty="0"/>
              <a:t>：同步序号用来发起一个连接</a:t>
            </a:r>
          </a:p>
          <a:p>
            <a:r>
              <a:rPr lang="zh-CN" altLang="en-US" dirty="0"/>
              <a:t>                </a:t>
            </a:r>
            <a:r>
              <a:rPr lang="en-US" altLang="zh-CN" dirty="0"/>
              <a:t>FIN</a:t>
            </a:r>
            <a:r>
              <a:rPr lang="zh-CN" altLang="en-US" dirty="0"/>
              <a:t>： 发端完成发送任务（主动关闭）  </a:t>
            </a:r>
          </a:p>
          <a:p>
            <a:endParaRPr lang="zh-CN" altLang="en-US" dirty="0"/>
          </a:p>
        </p:txBody>
      </p:sp>
    </p:spTree>
    <p:extLst>
      <p:ext uri="{BB962C8B-B14F-4D97-AF65-F5344CB8AC3E}">
        <p14:creationId xmlns:p14="http://schemas.microsoft.com/office/powerpoint/2010/main" val="165052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29600" cy="6552728"/>
          </a:xfrm>
        </p:spPr>
        <p:txBody>
          <a:bodyPr>
            <a:normAutofit fontScale="62500" lnSpcReduction="20000"/>
          </a:bodyPr>
          <a:lstStyle/>
          <a:p>
            <a:r>
              <a:rPr lang="zh-CN" altLang="en-US" b="1" dirty="0"/>
              <a:t>数据单位</a:t>
            </a:r>
          </a:p>
          <a:p>
            <a:r>
              <a:rPr lang="en-US" altLang="zh-CN" dirty="0"/>
              <a:t>TCP </a:t>
            </a:r>
            <a:r>
              <a:rPr lang="zh-CN" altLang="en-US" dirty="0"/>
              <a:t>传送的数据单位协议是 </a:t>
            </a:r>
            <a:r>
              <a:rPr lang="en-US" altLang="zh-CN" dirty="0"/>
              <a:t>TCP </a:t>
            </a:r>
            <a:r>
              <a:rPr lang="zh-CN" altLang="en-US" dirty="0"/>
              <a:t>报文段</a:t>
            </a:r>
            <a:r>
              <a:rPr lang="en-US" altLang="zh-CN" dirty="0"/>
              <a:t>(segment)</a:t>
            </a:r>
          </a:p>
          <a:p>
            <a:r>
              <a:rPr lang="en-US" altLang="zh-CN" dirty="0"/>
              <a:t> </a:t>
            </a:r>
          </a:p>
          <a:p>
            <a:r>
              <a:rPr lang="zh-CN" altLang="en-US" b="1" dirty="0"/>
              <a:t>特点</a:t>
            </a:r>
          </a:p>
          <a:p>
            <a:r>
              <a:rPr lang="en-US" altLang="zh-CN" dirty="0"/>
              <a:t>TCP </a:t>
            </a:r>
            <a:r>
              <a:rPr lang="zh-CN" altLang="en-US" dirty="0"/>
              <a:t>是面向连接的传输层协议</a:t>
            </a:r>
            <a:br>
              <a:rPr lang="zh-CN" altLang="en-US" dirty="0"/>
            </a:br>
            <a:r>
              <a:rPr lang="zh-CN" altLang="en-US" dirty="0"/>
              <a:t>每一条 </a:t>
            </a:r>
            <a:r>
              <a:rPr lang="en-US" altLang="zh-CN" dirty="0"/>
              <a:t>TCP </a:t>
            </a:r>
            <a:r>
              <a:rPr lang="zh-CN" altLang="en-US" dirty="0"/>
              <a:t>连接只能有两个端点</a:t>
            </a:r>
            <a:r>
              <a:rPr lang="en-US" altLang="zh-CN" dirty="0"/>
              <a:t>(endpoint),</a:t>
            </a:r>
            <a:r>
              <a:rPr lang="zh-CN" altLang="en-US" dirty="0"/>
              <a:t>每一条 </a:t>
            </a:r>
            <a:r>
              <a:rPr lang="en-US" altLang="zh-CN" dirty="0"/>
              <a:t>TCP </a:t>
            </a:r>
            <a:r>
              <a:rPr lang="zh-CN" altLang="en-US" dirty="0"/>
              <a:t>连接只能是点对点的（一对一）</a:t>
            </a:r>
            <a:br>
              <a:rPr lang="zh-CN" altLang="en-US" dirty="0"/>
            </a:br>
            <a:r>
              <a:rPr lang="en-US" altLang="zh-CN" dirty="0"/>
              <a:t>TCP </a:t>
            </a:r>
            <a:r>
              <a:rPr lang="zh-CN" altLang="en-US" dirty="0"/>
              <a:t>提供可靠交付的服务</a:t>
            </a:r>
            <a:br>
              <a:rPr lang="zh-CN" altLang="en-US" dirty="0"/>
            </a:br>
            <a:r>
              <a:rPr lang="en-US" altLang="zh-CN" dirty="0"/>
              <a:t>TCP </a:t>
            </a:r>
            <a:r>
              <a:rPr lang="zh-CN" altLang="en-US" dirty="0"/>
              <a:t>提供全双工通信</a:t>
            </a:r>
            <a:br>
              <a:rPr lang="zh-CN" altLang="en-US" dirty="0"/>
            </a:br>
            <a:r>
              <a:rPr lang="zh-CN" altLang="en-US" dirty="0"/>
              <a:t>面向字节流</a:t>
            </a:r>
          </a:p>
          <a:p>
            <a:r>
              <a:rPr lang="zh-CN" altLang="en-US" dirty="0"/>
              <a:t> </a:t>
            </a:r>
          </a:p>
          <a:p>
            <a:r>
              <a:rPr lang="zh-CN" altLang="en-US" b="1" dirty="0"/>
              <a:t>注意</a:t>
            </a:r>
          </a:p>
          <a:p>
            <a:r>
              <a:rPr lang="en-US" altLang="zh-CN" dirty="0"/>
              <a:t>TCP </a:t>
            </a:r>
            <a:r>
              <a:rPr lang="zh-CN" altLang="en-US" dirty="0"/>
              <a:t>对应用进程一次把多长的报文发送到</a:t>
            </a:r>
            <a:r>
              <a:rPr lang="en-US" altLang="zh-CN" dirty="0"/>
              <a:t>TCP </a:t>
            </a:r>
            <a:r>
              <a:rPr lang="zh-CN" altLang="en-US" dirty="0"/>
              <a:t>的缓存中是不关心的</a:t>
            </a:r>
            <a:br>
              <a:rPr lang="zh-CN" altLang="en-US" dirty="0"/>
            </a:br>
            <a:r>
              <a:rPr lang="en-US" altLang="zh-CN" dirty="0"/>
              <a:t>TCP </a:t>
            </a:r>
            <a:r>
              <a:rPr lang="zh-CN" altLang="en-US" dirty="0"/>
              <a:t>根据对方给出的窗口值和当前网络拥塞的程度来决定一个报文段应包含多少个字节</a:t>
            </a:r>
            <a:r>
              <a:rPr lang="en-US" altLang="zh-CN" dirty="0"/>
              <a:t>(UDP </a:t>
            </a:r>
            <a:r>
              <a:rPr lang="zh-CN" altLang="en-US" dirty="0"/>
              <a:t>发送的报文长度是应用进程给出的</a:t>
            </a:r>
            <a:r>
              <a:rPr lang="en-US" altLang="zh-CN" dirty="0"/>
              <a:t>)</a:t>
            </a:r>
            <a:br>
              <a:rPr lang="en-US" altLang="zh-CN" dirty="0"/>
            </a:br>
            <a:r>
              <a:rPr lang="en-US" altLang="zh-CN" dirty="0"/>
              <a:t>TCP </a:t>
            </a:r>
            <a:r>
              <a:rPr lang="zh-CN" altLang="en-US" dirty="0"/>
              <a:t>可把太长的数据块划分短一些再传送</a:t>
            </a:r>
            <a:r>
              <a:rPr lang="en-US" altLang="zh-CN" dirty="0"/>
              <a:t>.TCP </a:t>
            </a:r>
            <a:r>
              <a:rPr lang="zh-CN" altLang="en-US" dirty="0"/>
              <a:t>也可等待积累有足够多的字节后再构成报文段发送出去</a:t>
            </a:r>
            <a:br>
              <a:rPr lang="zh-CN" altLang="en-US" dirty="0"/>
            </a:br>
            <a:r>
              <a:rPr lang="zh-CN" altLang="en-US" dirty="0"/>
              <a:t>每一条 </a:t>
            </a:r>
            <a:r>
              <a:rPr lang="en-US" altLang="zh-CN" dirty="0"/>
              <a:t>TCP </a:t>
            </a:r>
            <a:r>
              <a:rPr lang="zh-CN" altLang="en-US" dirty="0"/>
              <a:t>连接有两个端点</a:t>
            </a:r>
            <a:br>
              <a:rPr lang="zh-CN" altLang="en-US" dirty="0"/>
            </a:br>
            <a:r>
              <a:rPr lang="en-US" altLang="zh-CN" dirty="0"/>
              <a:t>TCP </a:t>
            </a:r>
            <a:r>
              <a:rPr lang="zh-CN" altLang="en-US" dirty="0"/>
              <a:t>连接的端点不是主机</a:t>
            </a:r>
            <a:r>
              <a:rPr lang="en-US" altLang="zh-CN" dirty="0"/>
              <a:t>,</a:t>
            </a:r>
            <a:r>
              <a:rPr lang="zh-CN" altLang="en-US" dirty="0"/>
              <a:t>不是主机的</a:t>
            </a:r>
            <a:r>
              <a:rPr lang="en-US" altLang="zh-CN" dirty="0"/>
              <a:t>IP </a:t>
            </a:r>
            <a:r>
              <a:rPr lang="zh-CN" altLang="en-US" dirty="0"/>
              <a:t>地址</a:t>
            </a:r>
            <a:r>
              <a:rPr lang="en-US" altLang="zh-CN" dirty="0"/>
              <a:t>,</a:t>
            </a:r>
            <a:r>
              <a:rPr lang="zh-CN" altLang="en-US" dirty="0"/>
              <a:t>不是应用进程</a:t>
            </a:r>
            <a:r>
              <a:rPr lang="en-US" altLang="zh-CN" dirty="0"/>
              <a:t>,</a:t>
            </a:r>
            <a:r>
              <a:rPr lang="zh-CN" altLang="en-US" dirty="0"/>
              <a:t>也不是传输层的协议端口</a:t>
            </a:r>
            <a:r>
              <a:rPr lang="en-US" altLang="zh-CN" dirty="0"/>
              <a:t>.TCP </a:t>
            </a:r>
            <a:r>
              <a:rPr lang="zh-CN" altLang="en-US" dirty="0"/>
              <a:t>连接的端点叫做套接字</a:t>
            </a:r>
            <a:r>
              <a:rPr lang="en-US" altLang="zh-CN" dirty="0"/>
              <a:t>(socket)</a:t>
            </a:r>
            <a:r>
              <a:rPr lang="zh-CN" altLang="en-US" dirty="0"/>
              <a:t>或插口</a:t>
            </a:r>
          </a:p>
          <a:p>
            <a:r>
              <a:rPr lang="zh-CN" altLang="en-US" dirty="0"/>
              <a:t> </a:t>
            </a:r>
          </a:p>
          <a:p>
            <a:endParaRPr lang="zh-CN" altLang="en-US" dirty="0"/>
          </a:p>
        </p:txBody>
      </p:sp>
    </p:spTree>
    <p:extLst>
      <p:ext uri="{BB962C8B-B14F-4D97-AF65-F5344CB8AC3E}">
        <p14:creationId xmlns:p14="http://schemas.microsoft.com/office/powerpoint/2010/main" val="312581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normAutofit fontScale="55000" lnSpcReduction="20000"/>
          </a:bodyPr>
          <a:lstStyle/>
          <a:p>
            <a:r>
              <a:rPr lang="zh-CN" altLang="en-US" b="1" dirty="0"/>
              <a:t>自动重传请求</a:t>
            </a:r>
            <a:r>
              <a:rPr lang="en-US" altLang="zh-CN" b="1" dirty="0"/>
              <a:t>ARQ</a:t>
            </a:r>
          </a:p>
          <a:p>
            <a:r>
              <a:rPr lang="zh-CN" altLang="en-US" b="1" dirty="0"/>
              <a:t>定义</a:t>
            </a:r>
            <a:r>
              <a:rPr lang="en-US" altLang="zh-CN" b="1" dirty="0"/>
              <a:t>:</a:t>
            </a:r>
            <a:endParaRPr lang="zh-CN" altLang="en-US" dirty="0"/>
          </a:p>
          <a:p>
            <a:r>
              <a:rPr lang="zh-CN" altLang="en-US" dirty="0"/>
              <a:t>可靠传输协议常称为自动重传请求</a:t>
            </a:r>
            <a:r>
              <a:rPr lang="en-US" altLang="zh-CN" dirty="0"/>
              <a:t>ARQ (Automatic Repeat </a:t>
            </a:r>
            <a:r>
              <a:rPr lang="en-US" altLang="zh-CN" dirty="0" err="1"/>
              <a:t>reQuest</a:t>
            </a:r>
            <a:r>
              <a:rPr lang="en-US" altLang="zh-CN" dirty="0"/>
              <a:t>)</a:t>
            </a:r>
          </a:p>
          <a:p>
            <a:r>
              <a:rPr lang="zh-CN" altLang="en-US" b="1" dirty="0"/>
              <a:t>累积确认</a:t>
            </a:r>
            <a:r>
              <a:rPr lang="en-US" altLang="zh-CN" b="1" dirty="0"/>
              <a:t>:</a:t>
            </a:r>
            <a:endParaRPr lang="zh-CN" altLang="en-US" dirty="0"/>
          </a:p>
          <a:p>
            <a:r>
              <a:rPr lang="zh-CN" altLang="en-US" dirty="0"/>
              <a:t>定义</a:t>
            </a:r>
            <a:r>
              <a:rPr lang="en-US" altLang="zh-CN" dirty="0"/>
              <a:t>:</a:t>
            </a:r>
            <a:r>
              <a:rPr lang="zh-CN" altLang="en-US" dirty="0"/>
              <a:t>　　接收方一般采用累积确认的方式</a:t>
            </a:r>
            <a:r>
              <a:rPr lang="en-US" altLang="zh-CN" dirty="0"/>
              <a:t>.</a:t>
            </a:r>
            <a:r>
              <a:rPr lang="zh-CN" altLang="en-US" dirty="0"/>
              <a:t>即不必对收到的分组逐个发送确认</a:t>
            </a:r>
            <a:r>
              <a:rPr lang="en-US" altLang="zh-CN" dirty="0"/>
              <a:t>,</a:t>
            </a:r>
            <a:r>
              <a:rPr lang="zh-CN" altLang="en-US" dirty="0"/>
              <a:t>而是对按序到达的最后一个分组发送确认</a:t>
            </a:r>
            <a:r>
              <a:rPr lang="en-US" altLang="zh-CN" dirty="0"/>
              <a:t>,</a:t>
            </a:r>
            <a:r>
              <a:rPr lang="zh-CN" altLang="en-US" dirty="0"/>
              <a:t>这样就表示：到这个分组为止的所有分组都已正确收到了</a:t>
            </a:r>
          </a:p>
          <a:p>
            <a:r>
              <a:rPr lang="zh-CN" altLang="en-US" dirty="0"/>
              <a:t>优点</a:t>
            </a:r>
            <a:r>
              <a:rPr lang="en-US" altLang="zh-CN" dirty="0"/>
              <a:t>:</a:t>
            </a:r>
            <a:r>
              <a:rPr lang="zh-CN" altLang="en-US" dirty="0"/>
              <a:t>　　容易实现</a:t>
            </a:r>
            <a:r>
              <a:rPr lang="en-US" altLang="zh-CN" dirty="0"/>
              <a:t>,</a:t>
            </a:r>
            <a:r>
              <a:rPr lang="zh-CN" altLang="en-US" dirty="0"/>
              <a:t>即使确认丢失也不必重传</a:t>
            </a:r>
          </a:p>
          <a:p>
            <a:r>
              <a:rPr lang="zh-CN" altLang="en-US" dirty="0"/>
              <a:t>缺点</a:t>
            </a:r>
            <a:r>
              <a:rPr lang="en-US" altLang="zh-CN" dirty="0"/>
              <a:t>:</a:t>
            </a:r>
            <a:r>
              <a:rPr lang="zh-CN" altLang="en-US" dirty="0"/>
              <a:t>　　不能向发送方反映出接收方已经正确收到的所有分组的信息</a:t>
            </a:r>
          </a:p>
          <a:p>
            <a:r>
              <a:rPr lang="en-US" altLang="zh-CN" b="1" dirty="0"/>
              <a:t>Go-back-N(</a:t>
            </a:r>
            <a:r>
              <a:rPr lang="zh-CN" altLang="en-US" b="1" dirty="0"/>
              <a:t>回退</a:t>
            </a:r>
            <a:r>
              <a:rPr lang="en-US" altLang="zh-CN" b="1" dirty="0"/>
              <a:t>N):</a:t>
            </a:r>
            <a:endParaRPr lang="zh-CN" altLang="en-US" dirty="0"/>
          </a:p>
          <a:p>
            <a:r>
              <a:rPr lang="zh-CN" altLang="en-US" dirty="0"/>
              <a:t>如果发送方发送了前 </a:t>
            </a:r>
            <a:r>
              <a:rPr lang="en-US" altLang="zh-CN" dirty="0"/>
              <a:t>5 </a:t>
            </a:r>
            <a:r>
              <a:rPr lang="zh-CN" altLang="en-US" dirty="0"/>
              <a:t>个分组</a:t>
            </a:r>
            <a:r>
              <a:rPr lang="en-US" altLang="zh-CN" dirty="0"/>
              <a:t>,</a:t>
            </a:r>
            <a:r>
              <a:rPr lang="zh-CN" altLang="en-US" dirty="0"/>
              <a:t>而中间的第 </a:t>
            </a:r>
            <a:r>
              <a:rPr lang="en-US" altLang="zh-CN" dirty="0"/>
              <a:t>3 </a:t>
            </a:r>
            <a:r>
              <a:rPr lang="zh-CN" altLang="en-US" dirty="0"/>
              <a:t>个分组丢失了</a:t>
            </a:r>
            <a:r>
              <a:rPr lang="en-US" altLang="zh-CN" dirty="0"/>
              <a:t>.</a:t>
            </a:r>
            <a:r>
              <a:rPr lang="zh-CN" altLang="en-US" dirty="0"/>
              <a:t>这时接收方只能对前两个分组发出确认</a:t>
            </a:r>
            <a:r>
              <a:rPr lang="en-US" altLang="zh-CN" dirty="0"/>
              <a:t>.</a:t>
            </a:r>
            <a:r>
              <a:rPr lang="zh-CN" altLang="en-US" dirty="0"/>
              <a:t>发送方无法知道后面三个分组的下落</a:t>
            </a:r>
            <a:r>
              <a:rPr lang="en-US" altLang="zh-CN" dirty="0"/>
              <a:t>,</a:t>
            </a:r>
            <a:r>
              <a:rPr lang="zh-CN" altLang="en-US" dirty="0"/>
              <a:t>而只好把后面的三个分组都再重传一次</a:t>
            </a:r>
          </a:p>
          <a:p>
            <a:r>
              <a:rPr lang="zh-CN" altLang="en-US" dirty="0"/>
              <a:t> </a:t>
            </a:r>
          </a:p>
          <a:p>
            <a:r>
              <a:rPr lang="zh-CN" altLang="en-US" b="1" dirty="0"/>
              <a:t>具体实现</a:t>
            </a:r>
          </a:p>
          <a:p>
            <a:r>
              <a:rPr lang="zh-CN" altLang="en-US" b="1" dirty="0"/>
              <a:t>说明</a:t>
            </a:r>
            <a:r>
              <a:rPr lang="en-US" altLang="zh-CN" b="1" dirty="0"/>
              <a:t>:</a:t>
            </a:r>
            <a:endParaRPr lang="zh-CN" altLang="en-US" dirty="0"/>
          </a:p>
          <a:p>
            <a:r>
              <a:rPr lang="en-US" altLang="zh-CN" dirty="0"/>
              <a:t>TCP </a:t>
            </a:r>
            <a:r>
              <a:rPr lang="zh-CN" altLang="en-US" dirty="0"/>
              <a:t>连接的每一端都必须设有两个窗口 一个发送窗口和一个接收窗口</a:t>
            </a:r>
          </a:p>
          <a:p>
            <a:r>
              <a:rPr lang="en-US" altLang="zh-CN" dirty="0"/>
              <a:t>TCP </a:t>
            </a:r>
            <a:r>
              <a:rPr lang="zh-CN" altLang="en-US" dirty="0"/>
              <a:t>可靠传输机制用字节的序号进行控制</a:t>
            </a:r>
            <a:r>
              <a:rPr lang="en-US" altLang="zh-CN" dirty="0"/>
              <a:t>.TCP </a:t>
            </a:r>
            <a:r>
              <a:rPr lang="zh-CN" altLang="en-US" dirty="0"/>
              <a:t>所有的确认都是基于序号而不是基于报文段</a:t>
            </a:r>
          </a:p>
          <a:p>
            <a:r>
              <a:rPr lang="en-US" altLang="zh-CN" dirty="0"/>
              <a:t>TCP </a:t>
            </a:r>
            <a:r>
              <a:rPr lang="zh-CN" altLang="en-US" dirty="0"/>
              <a:t>两端的四个窗口经常处于动态变化之中</a:t>
            </a:r>
          </a:p>
          <a:p>
            <a:r>
              <a:rPr lang="en-US" altLang="zh-CN" dirty="0"/>
              <a:t>TCP</a:t>
            </a:r>
            <a:r>
              <a:rPr lang="zh-CN" altLang="en-US" dirty="0"/>
              <a:t>连接的往返时间 </a:t>
            </a:r>
            <a:r>
              <a:rPr lang="en-US" altLang="zh-CN" dirty="0"/>
              <a:t>RTT </a:t>
            </a:r>
            <a:r>
              <a:rPr lang="zh-CN" altLang="en-US" dirty="0"/>
              <a:t>也不是固定不变的</a:t>
            </a:r>
            <a:r>
              <a:rPr lang="en-US" altLang="zh-CN" dirty="0"/>
              <a:t>.</a:t>
            </a:r>
            <a:r>
              <a:rPr lang="zh-CN" altLang="en-US" dirty="0"/>
              <a:t>需要使用特定的算法估算较为合理的重传时间</a:t>
            </a:r>
          </a:p>
          <a:p>
            <a:endParaRPr lang="zh-CN" altLang="en-US" dirty="0"/>
          </a:p>
        </p:txBody>
      </p:sp>
    </p:spTree>
    <p:extLst>
      <p:ext uri="{BB962C8B-B14F-4D97-AF65-F5344CB8AC3E}">
        <p14:creationId xmlns:p14="http://schemas.microsoft.com/office/powerpoint/2010/main" val="111987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92088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3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r>
              <a:rPr lang="zh-CN" altLang="en-US" sz="2000" dirty="0"/>
              <a:t>发送缓存</a:t>
            </a:r>
          </a:p>
          <a:p>
            <a:endParaRPr lang="zh-CN" altLang="en-US" sz="2000" dirty="0"/>
          </a:p>
          <a:p>
            <a:r>
              <a:rPr lang="zh-CN" altLang="en-US" sz="2000" dirty="0"/>
              <a:t>发送缓存用来暂时存放：</a:t>
            </a:r>
          </a:p>
          <a:p>
            <a:endParaRPr lang="zh-CN" altLang="en-US" sz="2000" dirty="0"/>
          </a:p>
          <a:p>
            <a:r>
              <a:rPr lang="zh-CN" altLang="en-US" sz="2000" dirty="0"/>
              <a:t>发送应用程序传送给发送方 </a:t>
            </a:r>
            <a:r>
              <a:rPr lang="en-US" altLang="zh-CN" sz="2000" dirty="0"/>
              <a:t>TCP </a:t>
            </a:r>
            <a:r>
              <a:rPr lang="zh-CN" altLang="en-US" sz="2000" dirty="0"/>
              <a:t>准备发送的数据</a:t>
            </a:r>
          </a:p>
          <a:p>
            <a:r>
              <a:rPr lang="en-US" altLang="zh-CN" sz="2000" dirty="0"/>
              <a:t>TCP </a:t>
            </a:r>
            <a:r>
              <a:rPr lang="zh-CN" altLang="en-US" sz="2000" dirty="0"/>
              <a:t>已发送出但尚未收到确认的数据</a:t>
            </a:r>
          </a:p>
          <a:p>
            <a:r>
              <a:rPr lang="zh-CN" altLang="en-US" sz="2000" dirty="0"/>
              <a:t>图释</a:t>
            </a:r>
            <a:r>
              <a:rPr lang="en-US" altLang="zh-CN" sz="2000" dirty="0"/>
              <a:t>:</a:t>
            </a:r>
          </a:p>
          <a:p>
            <a:endParaRPr lang="en-US" altLang="zh-CN" dirty="0"/>
          </a:p>
          <a:p>
            <a:r>
              <a:rPr lang="en-US" altLang="zh-CN" dirty="0"/>
              <a:t> </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68960"/>
            <a:ext cx="734481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78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r>
              <a:rPr lang="zh-CN" altLang="en-US" sz="2000" b="1" dirty="0"/>
              <a:t>接收缓存</a:t>
            </a:r>
          </a:p>
          <a:p>
            <a:r>
              <a:rPr lang="zh-CN" altLang="en-US" sz="2000" b="1" dirty="0"/>
              <a:t>接收缓存用来暂时存放：</a:t>
            </a:r>
            <a:endParaRPr lang="zh-CN" altLang="en-US" sz="2000" dirty="0"/>
          </a:p>
          <a:p>
            <a:r>
              <a:rPr lang="zh-CN" altLang="en-US" sz="2000" dirty="0"/>
              <a:t>按序到达的、但尚未被接收应用程序读取的数据；</a:t>
            </a:r>
          </a:p>
          <a:p>
            <a:r>
              <a:rPr lang="zh-CN" altLang="en-US" sz="2000" dirty="0"/>
              <a:t>不按序到达的数据</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92088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4423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657</Words>
  <Application>Microsoft Office PowerPoint</Application>
  <PresentationFormat>全屏显示(4:3)</PresentationFormat>
  <Paragraphs>133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怎么正确的倒车入库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怎么正确的倒车入库</dc:title>
  <dc:creator>chenqw</dc:creator>
  <cp:lastModifiedBy>chenqw</cp:lastModifiedBy>
  <cp:revision>10</cp:revision>
  <dcterms:created xsi:type="dcterms:W3CDTF">2014-07-30T08:41:58Z</dcterms:created>
  <dcterms:modified xsi:type="dcterms:W3CDTF">2014-07-30T13:30:10Z</dcterms:modified>
</cp:coreProperties>
</file>