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0" r:id="rId2"/>
    <p:sldId id="261" r:id="rId3"/>
    <p:sldId id="276" r:id="rId4"/>
    <p:sldId id="286" r:id="rId5"/>
    <p:sldId id="285" r:id="rId6"/>
    <p:sldId id="277" r:id="rId7"/>
    <p:sldId id="278" r:id="rId8"/>
    <p:sldId id="282" r:id="rId9"/>
    <p:sldId id="283" r:id="rId10"/>
    <p:sldId id="284" r:id="rId11"/>
    <p:sldId id="279" r:id="rId12"/>
    <p:sldId id="280" r:id="rId13"/>
    <p:sldId id="281" r:id="rId14"/>
    <p:sldId id="274" r:id="rId15"/>
    <p:sldId id="27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0B7"/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15" autoAdjust="0"/>
    <p:restoredTop sz="94660"/>
  </p:normalViewPr>
  <p:slideViewPr>
    <p:cSldViewPr snapToGrid="0" showGuides="1">
      <p:cViewPr varScale="1">
        <p:scale>
          <a:sx n="202" d="100"/>
          <a:sy n="202" d="100"/>
        </p:scale>
        <p:origin x="208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1" d="100"/>
          <a:sy n="111" d="100"/>
        </p:scale>
        <p:origin x="474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10.03.21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10.03.21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  <a:prstGeom prst="rect">
            <a:avLst/>
          </a:prstGeo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prstGeom prst="rect">
            <a:avLst/>
          </a:prstGeo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 baseline="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/>
          <a:lstStyle/>
          <a:p>
            <a:fld id="{1F373E29-A08F-AB49-A41D-9E777D4B8554}" type="datetime1">
              <a:rPr lang="de-DE" noProof="0" smtClean="0"/>
              <a:t>10.03.21</a:t>
            </a:fld>
            <a:endParaRPr lang="de-CH" noProof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  <a:prstGeom prst="rect">
            <a:avLst/>
          </a:prstGeo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E1E9C0F-34B2-8745-B5B0-BF867542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0771" y="6522444"/>
            <a:ext cx="5400000" cy="216000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1B5C382-519F-7347-9773-FCF69D69CA35}"/>
              </a:ext>
            </a:extLst>
          </p:cNvPr>
          <p:cNvSpPr txBox="1">
            <a:spLocks/>
          </p:cNvSpPr>
          <p:nvPr userDrawn="1"/>
        </p:nvSpPr>
        <p:spPr>
          <a:xfrm>
            <a:off x="3396000" y="6468444"/>
            <a:ext cx="540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M.Sc. Quantitative Finance ETH/UZH</a:t>
            </a:r>
            <a:endParaRPr lang="de-CH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525DF25D-715B-2945-8841-8EF2945B4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92776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fld id="{5ACA52AF-F19D-405C-AD5F-7D94B96A5CC3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/>
          <a:lstStyle/>
          <a:p>
            <a:fld id="{D33FAE3B-0A76-0D46-A712-7A410A09AD2A}" type="datetime1">
              <a:rPr lang="de-DE" noProof="0" smtClean="0"/>
              <a:t>10.03.21</a:t>
            </a:fld>
            <a:endParaRPr lang="de-CH" noProof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  <a:prstGeom prst="rect">
            <a:avLst/>
          </a:prstGeo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9297FE76-2DD6-F047-9077-56A45195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0771" y="6522444"/>
            <a:ext cx="5400000" cy="216000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281816C-FC3B-DD44-9FE2-F9D134240729}"/>
              </a:ext>
            </a:extLst>
          </p:cNvPr>
          <p:cNvSpPr txBox="1">
            <a:spLocks/>
          </p:cNvSpPr>
          <p:nvPr userDrawn="1"/>
        </p:nvSpPr>
        <p:spPr>
          <a:xfrm>
            <a:off x="3396000" y="6468444"/>
            <a:ext cx="540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M.Sc. Quantitative Finance ETH/UZH</a:t>
            </a:r>
            <a:endParaRPr lang="de-CH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928DEE98-7302-CE4D-9F7D-2AA8CDEC4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92776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fld id="{5ACA52AF-F19D-405C-AD5F-7D94B96A5CC3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/>
          <a:lstStyle/>
          <a:p>
            <a:fld id="{49DCD734-6A39-7C46-BEC3-8C8949DD6611}" type="datetime1">
              <a:rPr lang="de-DE" noProof="0" smtClean="0"/>
              <a:t>10.03.21</a:t>
            </a:fld>
            <a:endParaRPr lang="de-CH" noProof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  <a:prstGeom prst="rect">
            <a:avLst/>
          </a:prstGeo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D9949437-C0A8-AD4B-896D-2A8183EE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0771" y="6522444"/>
            <a:ext cx="5400000" cy="216000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20F30F30-5290-B340-9B10-E74124E5AE43}"/>
              </a:ext>
            </a:extLst>
          </p:cNvPr>
          <p:cNvSpPr txBox="1">
            <a:spLocks/>
          </p:cNvSpPr>
          <p:nvPr userDrawn="1"/>
        </p:nvSpPr>
        <p:spPr>
          <a:xfrm>
            <a:off x="3396000" y="6468444"/>
            <a:ext cx="540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M.Sc. Quantitative Finance ETH/UZH</a:t>
            </a:r>
            <a:endParaRPr lang="de-CH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92A8E881-8AFD-B14F-9E3C-FB26475D4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92776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fld id="{5ACA52AF-F19D-405C-AD5F-7D94B96A5CC3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/>
          <a:lstStyle/>
          <a:p>
            <a:fld id="{794B39EC-53DC-1741-B755-F42209526E0C}" type="datetime1">
              <a:rPr lang="de-DE" noProof="0" smtClean="0"/>
              <a:t>10.03.21</a:t>
            </a:fld>
            <a:endParaRPr lang="de-CH" noProof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  <a:prstGeom prst="rect">
            <a:avLst/>
          </a:prstGeo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  <a:prstGeom prst="rect">
            <a:avLst/>
          </a:prstGeo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CF0BFA8E-0ABA-AF4F-AB5C-C7956F58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0771" y="6522444"/>
            <a:ext cx="5400000" cy="216000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F02CDDF6-11E1-BE42-BBD2-8872527EC927}"/>
              </a:ext>
            </a:extLst>
          </p:cNvPr>
          <p:cNvSpPr txBox="1">
            <a:spLocks/>
          </p:cNvSpPr>
          <p:nvPr userDrawn="1"/>
        </p:nvSpPr>
        <p:spPr>
          <a:xfrm>
            <a:off x="3396000" y="6468444"/>
            <a:ext cx="540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M.Sc. Quantitative Finance ETH/UZH</a:t>
            </a:r>
            <a:endParaRPr lang="de-CH" dirty="0"/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340BE0F3-F00F-3246-9D3D-B877A9235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92776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fld id="{5ACA52AF-F19D-405C-AD5F-7D94B96A5CC3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/>
          <a:lstStyle/>
          <a:p>
            <a:fld id="{1C08C60A-D44C-1548-821C-0A36D92975E9}" type="datetime1">
              <a:rPr lang="de-DE" noProof="0" smtClean="0"/>
              <a:t>10.03.21</a:t>
            </a:fld>
            <a:endParaRPr lang="de-CH" noProof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  <a:prstGeom prst="rect">
            <a:avLst/>
          </a:prstGeo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  <a:prstGeom prst="rect">
            <a:avLst/>
          </a:prstGeo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  <a:prstGeom prst="rect">
            <a:avLst/>
          </a:prstGeo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4810ADDC-18A6-0543-BFCE-6514DCD0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0771" y="6522444"/>
            <a:ext cx="5400000" cy="216000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DFB5CBBD-685D-7F44-A3B9-ECEA35B77504}"/>
              </a:ext>
            </a:extLst>
          </p:cNvPr>
          <p:cNvSpPr txBox="1">
            <a:spLocks/>
          </p:cNvSpPr>
          <p:nvPr userDrawn="1"/>
        </p:nvSpPr>
        <p:spPr>
          <a:xfrm>
            <a:off x="3396000" y="6468444"/>
            <a:ext cx="540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M.Sc. Quantitative Finance ETH/UZH</a:t>
            </a:r>
            <a:endParaRPr lang="de-CH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17CCC031-AF07-B043-A303-E677726E3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92776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fld id="{5ACA52AF-F19D-405C-AD5F-7D94B96A5CC3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/>
          <a:lstStyle/>
          <a:p>
            <a:fld id="{88F782A9-327B-9049-9DCE-ADEC4520DC85}" type="datetime1">
              <a:rPr lang="de-DE" noProof="0" smtClean="0"/>
              <a:t>10.03.21</a:t>
            </a:fld>
            <a:endParaRPr lang="de-CH" noProof="0"/>
          </a:p>
        </p:txBody>
      </p:sp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  <a:prstGeom prst="rect">
            <a:avLst/>
          </a:prstGeo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7994BE2B-C54C-C24B-9849-5A595FC7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0771" y="6522444"/>
            <a:ext cx="5400000" cy="216000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7D5A73BE-DACC-1245-A5E2-CCF09206F228}"/>
              </a:ext>
            </a:extLst>
          </p:cNvPr>
          <p:cNvSpPr txBox="1">
            <a:spLocks/>
          </p:cNvSpPr>
          <p:nvPr userDrawn="1"/>
        </p:nvSpPr>
        <p:spPr>
          <a:xfrm>
            <a:off x="3396000" y="6468444"/>
            <a:ext cx="540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M.Sc. Quantitative Finance ETH/UZH</a:t>
            </a:r>
            <a:endParaRPr lang="de-CH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E9203C90-EB84-6046-BB2D-AFD8AFBFB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92776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fld id="{5ACA52AF-F19D-405C-AD5F-7D94B96A5CC3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Bild durch Klicken auf Symbol hinzufügen</a:t>
            </a:r>
            <a:endParaRPr lang="de-CH" noProof="0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8B31B-9AD5-F743-AD41-1739B092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0771" y="6522444"/>
            <a:ext cx="5400000" cy="216000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D3304696-6E5F-B146-BD31-595BE9F6657E}"/>
              </a:ext>
            </a:extLst>
          </p:cNvPr>
          <p:cNvSpPr txBox="1">
            <a:spLocks/>
          </p:cNvSpPr>
          <p:nvPr userDrawn="1"/>
        </p:nvSpPr>
        <p:spPr>
          <a:xfrm>
            <a:off x="3396000" y="6468444"/>
            <a:ext cx="540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M.Sc. Quantitative Finance ETH/UZH</a:t>
            </a:r>
            <a:endParaRPr lang="de-CH" dirty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4295D34-6248-1742-A7B1-F8CB3D506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92776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fld id="{5ACA52AF-F19D-405C-AD5F-7D94B96A5CC3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  <a:prstGeom prst="rect">
            <a:avLst/>
          </a:prstGeo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prstGeom prst="rect">
            <a:avLst/>
          </a:prstGeom>
          <a:solidFill>
            <a:schemeClr val="accent2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485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prstGeom prst="rect">
            <a:avLst/>
          </a:prstGeom>
          <a:solidFill>
            <a:srgbClr val="72791C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  <a:prstGeom prst="rect">
            <a:avLst/>
          </a:prstGeo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Organisational </a:t>
            </a:r>
            <a:r>
              <a:rPr lang="de-DE" dirty="0" err="1"/>
              <a:t>unit</a:t>
            </a:r>
            <a:r>
              <a:rPr lang="de-DE" dirty="0"/>
              <a:t> verbal</a:t>
            </a:r>
            <a:br>
              <a:rPr lang="de-DE" dirty="0"/>
            </a:b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on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31A8147-7DF5-634B-A8B9-D8F9A96F37E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15777B8-219E-E443-A76A-299D64E805F9}" type="datetime1">
              <a:rPr lang="de-DE" smtClean="0"/>
              <a:pPr/>
              <a:t>10.03.21</a:t>
            </a:fld>
            <a:endParaRPr lang="de-CH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A5669E3-BC9E-384B-BE10-AEE1B8A31A6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ACA52AF-F19D-405C-AD5F-7D94B96A5CC3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2" name="Titel 11">
            <a:extLst>
              <a:ext uri="{FF2B5EF4-FFF2-40B4-BE49-F238E27FC236}">
                <a16:creationId xmlns:a16="http://schemas.microsoft.com/office/drawing/2014/main" id="{A10B8921-88DB-9A41-A594-4963D3C0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/>
          <a:lstStyle>
            <a:lvl1pPr marL="539750" indent="-53975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 marL="1079500" indent="-539750">
              <a:buFont typeface="+mj-lt"/>
              <a:buAutoNum type="arabicPeriod"/>
              <a:defRPr>
                <a:solidFill>
                  <a:schemeClr val="tx1"/>
                </a:solidFill>
              </a:defRPr>
            </a:lvl2pPr>
            <a:lvl3pPr marL="1612900" indent="-533400">
              <a:buFont typeface="+mj-lt"/>
              <a:buAutoNum type="arabicPeriod"/>
              <a:defRPr>
                <a:solidFill>
                  <a:schemeClr val="tx1"/>
                </a:solidFill>
              </a:defRPr>
            </a:lvl3pPr>
            <a:lvl4pPr marL="2152650" indent="-539750">
              <a:buFont typeface="+mj-lt"/>
              <a:buAutoNum type="arabicPeriod"/>
              <a:defRPr>
                <a:solidFill>
                  <a:schemeClr val="tx1"/>
                </a:solidFill>
              </a:defRPr>
            </a:lvl4pPr>
            <a:lvl5pPr marL="2692400" indent="-539750">
              <a:buFont typeface="+mj-lt"/>
              <a:buAutoNum type="arabicPeriod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F74812-FB2F-494F-BFE1-D6737B061067}" type="datetime1">
              <a:rPr lang="de-DE" smtClean="0"/>
              <a:pPr/>
              <a:t>10.03.21</a:t>
            </a:fld>
            <a:endParaRPr lang="de-CH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DAE7ED4F-B5BD-8149-B77D-3E9357E5C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585" y="6522444"/>
            <a:ext cx="392776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/>
          <a:lstStyle/>
          <a:p>
            <a:fld id="{50082868-F9E4-8948-B96A-E6CF6D7A4EA2}" type="datetime1">
              <a:rPr lang="de-DE" noProof="0" smtClean="0"/>
              <a:t>10.03.21</a:t>
            </a:fld>
            <a:endParaRPr lang="de-CH" noProof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0E6F5A7E-989E-2E4E-8AA7-FEBBB5CB5C90}"/>
              </a:ext>
            </a:extLst>
          </p:cNvPr>
          <p:cNvSpPr txBox="1">
            <a:spLocks/>
          </p:cNvSpPr>
          <p:nvPr userDrawn="1"/>
        </p:nvSpPr>
        <p:spPr>
          <a:xfrm>
            <a:off x="3396000" y="6468444"/>
            <a:ext cx="540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M.Sc. Quantitative Finance ETH/UZH</a:t>
            </a:r>
            <a:endParaRPr lang="de-CH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6375F624-CD8C-DC45-81D4-859E084FF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92776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fld id="{5ACA52AF-F19D-405C-AD5F-7D94B96A5CC3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/>
          <a:lstStyle/>
          <a:p>
            <a:fld id="{6B255C17-3643-844D-BDEB-1A57CCD188C4}" type="datetime1">
              <a:rPr lang="de-DE" noProof="0" smtClean="0"/>
              <a:t>10.03.21</a:t>
            </a:fld>
            <a:endParaRPr lang="de-CH" noProof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  <a:prstGeom prst="rect">
            <a:avLst/>
          </a:prstGeo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150A960F-B9BC-ED40-AD3E-9931D7AA6378}"/>
              </a:ext>
            </a:extLst>
          </p:cNvPr>
          <p:cNvSpPr txBox="1">
            <a:spLocks/>
          </p:cNvSpPr>
          <p:nvPr userDrawn="1"/>
        </p:nvSpPr>
        <p:spPr>
          <a:xfrm>
            <a:off x="3396000" y="6468444"/>
            <a:ext cx="540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Times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/>
              <a:t>M.Sc. Quantitative Finance ETH/UZH</a:t>
            </a:r>
            <a:endParaRPr lang="de-CH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E69DFBD3-07D8-DF48-90B4-852A7644A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92776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fld id="{5ACA52AF-F19D-405C-AD5F-7D94B96A5CC3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DA8F72-DAB3-634E-B9A8-5C205E21EE1E}" type="datetime1">
              <a:rPr lang="de-DE" noProof="0" smtClean="0"/>
              <a:t>10.03.21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  <p:sp>
        <p:nvSpPr>
          <p:cNvPr id="24" name="Fußzeilenplatzhalter 4">
            <a:extLst>
              <a:ext uri="{FF2B5EF4-FFF2-40B4-BE49-F238E27FC236}">
                <a16:creationId xmlns:a16="http://schemas.microsoft.com/office/drawing/2014/main" id="{D6A4BF59-8EF3-9947-B831-ABA2AF64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20771" y="6522444"/>
            <a:ext cx="5400000" cy="216000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Mastertextformat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fld id="{015777B8-219E-E443-A76A-299D64E805F9}" type="datetime1">
              <a:rPr lang="de-DE" smtClean="0"/>
              <a:pPr/>
              <a:t>10.03.21</a:t>
            </a:fld>
            <a:endParaRPr lang="de-CH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562BE5A-F505-CD49-B521-B2DDB72500B7}"/>
              </a:ext>
            </a:extLst>
          </p:cNvPr>
          <p:cNvSpPr txBox="1">
            <a:spLocks/>
          </p:cNvSpPr>
          <p:nvPr userDrawn="1"/>
        </p:nvSpPr>
        <p:spPr>
          <a:xfrm>
            <a:off x="4820771" y="6522444"/>
            <a:ext cx="5400000" cy="216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CH" noProof="0" dirty="0">
              <a:latin typeface="Times" pitchFamily="2" charset="0"/>
            </a:endParaRPr>
          </a:p>
        </p:txBody>
      </p:sp>
      <p:sp>
        <p:nvSpPr>
          <p:cNvPr id="8" name="Titelplatzhalter 7">
            <a:extLst>
              <a:ext uri="{FF2B5EF4-FFF2-40B4-BE49-F238E27FC236}">
                <a16:creationId xmlns:a16="http://schemas.microsoft.com/office/drawing/2014/main" id="{28A4C61C-A563-654A-A440-C83225B1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7153C6C6-83EE-DD42-AE8E-C757E7CB7F04}"/>
              </a:ext>
            </a:extLst>
          </p:cNvPr>
          <p:cNvSpPr txBox="1">
            <a:spLocks/>
          </p:cNvSpPr>
          <p:nvPr userDrawn="1"/>
        </p:nvSpPr>
        <p:spPr>
          <a:xfrm>
            <a:off x="3396000" y="6468444"/>
            <a:ext cx="5400000" cy="216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>
                <a:latin typeface="Times" pitchFamily="2" charset="0"/>
              </a:rPr>
              <a:t>M.Sc. Quantitative Finance ETH/UZH</a:t>
            </a:r>
            <a:endParaRPr lang="de-CH" dirty="0">
              <a:latin typeface="Times" pitchFamily="2" charset="0"/>
            </a:endParaRP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8C03EB3E-1D7E-CC41-81C0-423E8E7C2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92776" cy="216000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Times" pitchFamily="2" charset="0"/>
              </a:defRPr>
            </a:lvl1pPr>
          </a:lstStyle>
          <a:p>
            <a:fld id="{5ACA52AF-F19D-405C-AD5F-7D94B96A5CC3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Times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5BBB314-EB6D-447A-92F9-C514A974C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94361"/>
            <a:ext cx="12191999" cy="1402257"/>
          </a:xfrm>
          <a:solidFill>
            <a:srgbClr val="3960B7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Times" pitchFamily="2" charset="0"/>
              </a:rPr>
              <a:t>Point in Time Scenario Generation </a:t>
            </a:r>
            <a:r>
              <a:rPr lang="de-DE" dirty="0" err="1">
                <a:solidFill>
                  <a:schemeClr val="bg1"/>
                </a:solidFill>
                <a:latin typeface="Times" pitchFamily="2" charset="0"/>
              </a:rPr>
              <a:t>across</a:t>
            </a:r>
            <a:r>
              <a:rPr lang="de-DE" dirty="0">
                <a:solidFill>
                  <a:schemeClr val="bg1"/>
                </a:solidFill>
                <a:latin typeface="Times" pitchFamily="2" charset="0"/>
              </a:rPr>
              <a:t> different </a:t>
            </a:r>
            <a:r>
              <a:rPr lang="de-DE" dirty="0" err="1">
                <a:solidFill>
                  <a:schemeClr val="bg1"/>
                </a:solidFill>
                <a:latin typeface="Times" pitchFamily="2" charset="0"/>
              </a:rPr>
              <a:t>modelling</a:t>
            </a:r>
            <a:r>
              <a:rPr lang="de-DE" dirty="0">
                <a:solidFill>
                  <a:schemeClr val="bg1"/>
                </a:solidFill>
                <a:latin typeface="Times" pitchFamily="2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Times" pitchFamily="2" charset="0"/>
              </a:rPr>
              <a:t>approaches</a:t>
            </a:r>
            <a:endParaRPr lang="de-CH" dirty="0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ED8D1DE-5E1B-478C-871F-36D6ACA0F0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56000" y="4112937"/>
            <a:ext cx="4680000" cy="1008000"/>
          </a:xfrm>
        </p:spPr>
        <p:txBody>
          <a:bodyPr/>
          <a:lstStyle/>
          <a:p>
            <a:r>
              <a:rPr lang="de-DE" b="1" dirty="0">
                <a:solidFill>
                  <a:srgbClr val="007A96"/>
                </a:solidFill>
                <a:latin typeface="Times" pitchFamily="2" charset="0"/>
              </a:rPr>
              <a:t>Master Thesis </a:t>
            </a:r>
            <a:r>
              <a:rPr lang="de-DE" b="1" dirty="0" err="1">
                <a:solidFill>
                  <a:srgbClr val="007A96"/>
                </a:solidFill>
                <a:latin typeface="Times" pitchFamily="2" charset="0"/>
              </a:rPr>
              <a:t>presentation</a:t>
            </a:r>
            <a:r>
              <a:rPr lang="de-DE" b="1" dirty="0">
                <a:solidFill>
                  <a:srgbClr val="007A96"/>
                </a:solidFill>
                <a:latin typeface="Times" pitchFamily="2" charset="0"/>
              </a:rPr>
              <a:t> Rui Wang</a:t>
            </a:r>
            <a:endParaRPr lang="de-CH" dirty="0">
              <a:solidFill>
                <a:srgbClr val="007A96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81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F92FF-A7FC-3449-9C12-9EC529F8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Theory</a:t>
            </a:r>
            <a:r>
              <a:rPr lang="de-DE" dirty="0"/>
              <a:t> – </a:t>
            </a:r>
            <a:r>
              <a:rPr lang="de-DE" dirty="0" err="1"/>
              <a:t>Conditional</a:t>
            </a:r>
            <a:r>
              <a:rPr lang="de-DE" dirty="0"/>
              <a:t> </a:t>
            </a:r>
            <a:r>
              <a:rPr lang="de-DE" dirty="0" err="1"/>
              <a:t>Variational</a:t>
            </a:r>
            <a:r>
              <a:rPr lang="de-DE" dirty="0"/>
              <a:t> Autoencoder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E10563-2CFA-3948-BD25-D1A38762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1A3869-1810-B84E-9A5C-C87F6B3E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DB2C-B4B5-2E40-A130-D4F4A0310C27}" type="datetime1">
              <a:rPr lang="de-DE" noProof="0" smtClean="0"/>
              <a:t>10.03.21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170A-4D61-7F49-B789-644414D6E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</p:spPr>
        <p:txBody>
          <a:bodyPr/>
          <a:lstStyle/>
          <a:p>
            <a:fld id="{5ACA52AF-F19D-405C-AD5F-7D94B96A5CC3}" type="slidenum">
              <a:rPr lang="de-CH" noProof="0" smtClean="0"/>
              <a:t>10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32082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F92FF-A7FC-3449-9C12-9EC529F8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 Setup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E10563-2CFA-3948-BD25-D1A38762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1A3869-1810-B84E-9A5C-C87F6B3E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1BA0-476E-DE45-82E6-711771EB838C}" type="datetime1">
              <a:rPr lang="de-DE" noProof="0" smtClean="0"/>
              <a:t>10.03.21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170A-4D61-7F49-B789-644414D6E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</p:spPr>
        <p:txBody>
          <a:bodyPr/>
          <a:lstStyle/>
          <a:p>
            <a:fld id="{5ACA52AF-F19D-405C-AD5F-7D94B96A5CC3}" type="slidenum">
              <a:rPr lang="de-CH" noProof="0" smtClean="0"/>
              <a:t>11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844540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F92FF-A7FC-3449-9C12-9EC529F8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E10563-2CFA-3948-BD25-D1A38762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Statistical Analysis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1A3869-1810-B84E-9A5C-C87F6B3E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8193C-65D5-1B4A-A241-180F68C59680}" type="datetime1">
              <a:rPr lang="de-DE" noProof="0" smtClean="0"/>
              <a:t>10.03.21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170A-4D61-7F49-B789-644414D6E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</p:spPr>
        <p:txBody>
          <a:bodyPr/>
          <a:lstStyle/>
          <a:p>
            <a:fld id="{5ACA52AF-F19D-405C-AD5F-7D94B96A5CC3}" type="slidenum">
              <a:rPr lang="de-CH" noProof="0" smtClean="0"/>
              <a:t>12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69555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F92FF-A7FC-3449-9C12-9EC529F8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E10563-2CFA-3948-BD25-D1A38762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Portfolio </a:t>
            </a:r>
            <a:r>
              <a:rPr lang="de-DE" b="1" dirty="0" err="1"/>
              <a:t>Strategy</a:t>
            </a:r>
            <a:r>
              <a:rPr lang="de-DE" b="1" dirty="0"/>
              <a:t> Performance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1A3869-1810-B84E-9A5C-C87F6B3E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9D8F-C9CB-5F4B-B249-FFF8B726D27F}" type="datetime1">
              <a:rPr lang="de-DE" noProof="0" smtClean="0"/>
              <a:t>10.03.21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170A-4D61-7F49-B789-644414D6E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</p:spPr>
        <p:txBody>
          <a:bodyPr/>
          <a:lstStyle/>
          <a:p>
            <a:fld id="{5ACA52AF-F19D-405C-AD5F-7D94B96A5CC3}" type="slidenum">
              <a:rPr lang="de-CH" noProof="0" smtClean="0"/>
              <a:t>13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4548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slide</a:t>
            </a:r>
            <a:r>
              <a:rPr lang="de-DE" dirty="0"/>
              <a:t> title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Table title</a:t>
            </a:r>
            <a:endParaRPr lang="de-CH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93966089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Column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heading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2021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2020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2019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2018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DE" sz="1400" dirty="0" err="1"/>
                        <a:t>Lorem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ipsum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dolor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1,606</a:t>
                      </a:r>
                      <a:endParaRPr lang="de-CH" sz="140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1,678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2,072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2,196</a:t>
                      </a:r>
                      <a:endParaRPr lang="de-CH" sz="1400" dirty="0"/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Excepteur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sint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occaecat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373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281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381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410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nb-NO" sz="1400" dirty="0"/>
                        <a:t>Ut enim ad minim veniam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537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607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733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786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Nostrud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exercitation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365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425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506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559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Consectetur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adipiscing</a:t>
                      </a:r>
                      <a:r>
                        <a:rPr lang="de-CH" sz="1400" dirty="0"/>
                        <a:t> </a:t>
                      </a:r>
                      <a:r>
                        <a:rPr lang="de-CH" sz="1400" dirty="0" err="1"/>
                        <a:t>elit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318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349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355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359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de-CH" sz="1400" dirty="0" err="1"/>
                        <a:t>Nim</a:t>
                      </a:r>
                      <a:r>
                        <a:rPr lang="de-CH" sz="1400" dirty="0"/>
                        <a:t> ad minim </a:t>
                      </a:r>
                      <a:r>
                        <a:rPr lang="de-CH" sz="1400" dirty="0" err="1"/>
                        <a:t>veniam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13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16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97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A96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dirty="0"/>
                        <a:t>82</a:t>
                      </a:r>
                      <a:endParaRPr lang="de-CH" sz="140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BE7C-A4C4-904E-9BE7-5242245AEA8F}" type="datetime1">
              <a:rPr lang="de-DE" noProof="0" smtClean="0"/>
              <a:t>10.03.21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</p:spPr>
        <p:txBody>
          <a:bodyPr/>
          <a:lstStyle/>
          <a:p>
            <a:fld id="{5ACA52AF-F19D-405C-AD5F-7D94B96A5CC3}" type="slidenum">
              <a:rPr lang="de-CH" noProof="0" smtClean="0"/>
              <a:t>14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71FBB-3009-40AD-979B-DB4E5F59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Professor John </a:t>
            </a:r>
            <a:r>
              <a:rPr lang="de-DE" dirty="0" err="1"/>
              <a:t>Doe</a:t>
            </a:r>
            <a:endParaRPr lang="de-DE" dirty="0"/>
          </a:p>
          <a:p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giving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beat.muster@abcd.ethz.ch</a:t>
            </a:r>
          </a:p>
          <a:p>
            <a:endParaRPr lang="de-DE" dirty="0"/>
          </a:p>
          <a:p>
            <a:r>
              <a:rPr lang="de-DE" dirty="0"/>
              <a:t>ETH </a:t>
            </a:r>
            <a:r>
              <a:rPr lang="de-DE" dirty="0" err="1"/>
              <a:t>Zurich</a:t>
            </a:r>
            <a:endParaRPr lang="de-DE" dirty="0"/>
          </a:p>
          <a:p>
            <a:r>
              <a:rPr lang="de-DE" dirty="0"/>
              <a:t>Organisational </a:t>
            </a:r>
            <a:r>
              <a:rPr lang="de-DE" dirty="0" err="1"/>
              <a:t>unit</a:t>
            </a:r>
            <a:endParaRPr lang="de-DE" dirty="0"/>
          </a:p>
          <a:p>
            <a:r>
              <a:rPr lang="de-DE" dirty="0"/>
              <a:t>Building </a:t>
            </a:r>
            <a:r>
              <a:rPr lang="de-DE" dirty="0" err="1"/>
              <a:t>Room</a:t>
            </a:r>
            <a:endParaRPr lang="de-DE" dirty="0"/>
          </a:p>
          <a:p>
            <a:r>
              <a:rPr lang="de-DE" dirty="0"/>
              <a:t>Street House </a:t>
            </a:r>
            <a:r>
              <a:rPr lang="de-DE" dirty="0" err="1"/>
              <a:t>number</a:t>
            </a:r>
            <a:endParaRPr lang="de-DE" dirty="0"/>
          </a:p>
          <a:p>
            <a:r>
              <a:rPr lang="de-DE" dirty="0"/>
              <a:t>0000 Town, Country</a:t>
            </a:r>
          </a:p>
          <a:p>
            <a:endParaRPr lang="de-DE"/>
          </a:p>
          <a:p>
            <a:r>
              <a:rPr lang="de-DE"/>
              <a:t>www</a:t>
            </a:r>
            <a:r>
              <a:rPr lang="de-DE" dirty="0"/>
              <a:t>.abcd.ethz.ch</a:t>
            </a:r>
            <a:endParaRPr lang="de-CH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A7932926-A987-44F4-A8A1-AB55FBE1FD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128426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" pitchFamily="2" charset="0"/>
              </a:rPr>
              <a:t>Table </a:t>
            </a:r>
            <a:r>
              <a:rPr lang="de-DE" dirty="0" err="1">
                <a:latin typeface="Times" pitchFamily="2" charset="0"/>
              </a:rPr>
              <a:t>of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contents</a:t>
            </a:r>
            <a:endParaRPr lang="de-CH" dirty="0">
              <a:latin typeface="Times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Times" pitchFamily="2" charset="0"/>
              </a:rPr>
              <a:t>Problem Setting</a:t>
            </a:r>
          </a:p>
          <a:p>
            <a:r>
              <a:rPr lang="de-DE" dirty="0" err="1">
                <a:latin typeface="Times" pitchFamily="2" charset="0"/>
              </a:rPr>
              <a:t>Current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state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of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research</a:t>
            </a:r>
            <a:endParaRPr lang="de-DE" dirty="0">
              <a:latin typeface="Times" pitchFamily="2" charset="0"/>
            </a:endParaRPr>
          </a:p>
          <a:p>
            <a:r>
              <a:rPr lang="de-DE" dirty="0" err="1">
                <a:latin typeface="Times" pitchFamily="2" charset="0"/>
              </a:rPr>
              <a:t>Theory</a:t>
            </a:r>
            <a:r>
              <a:rPr lang="de-DE" dirty="0">
                <a:latin typeface="Times" pitchFamily="2" charset="0"/>
              </a:rPr>
              <a:t> </a:t>
            </a:r>
          </a:p>
          <a:p>
            <a:r>
              <a:rPr lang="de-DE" dirty="0">
                <a:latin typeface="Times" pitchFamily="2" charset="0"/>
              </a:rPr>
              <a:t>Experiment Setup</a:t>
            </a:r>
          </a:p>
          <a:p>
            <a:r>
              <a:rPr lang="de-DE" dirty="0" err="1">
                <a:latin typeface="Times" pitchFamily="2" charset="0"/>
              </a:rPr>
              <a:t>Results</a:t>
            </a:r>
            <a:endParaRPr lang="de-DE" dirty="0">
              <a:latin typeface="Times" pitchFamily="2" charset="0"/>
            </a:endParaRPr>
          </a:p>
          <a:p>
            <a:r>
              <a:rPr lang="de-DE" dirty="0" err="1">
                <a:latin typeface="Times" pitchFamily="2" charset="0"/>
              </a:rPr>
              <a:t>Discussion</a:t>
            </a:r>
            <a:endParaRPr lang="de-CH" dirty="0">
              <a:latin typeface="Times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907C-27FA-5E45-8D72-A4873ECEE1D2}" type="datetime1">
              <a:rPr lang="de-DE" noProof="0" smtClean="0">
                <a:latin typeface="Times" pitchFamily="2" charset="0"/>
              </a:rPr>
              <a:t>10.03.21</a:t>
            </a:fld>
            <a:endParaRPr lang="de-CH" noProof="0">
              <a:latin typeface="Times" pitchFamily="2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7585" y="6522444"/>
            <a:ext cx="392776" cy="216000"/>
          </a:xfrm>
          <a:prstGeom prst="rect">
            <a:avLst/>
          </a:prstGeom>
        </p:spPr>
        <p:txBody>
          <a:bodyPr/>
          <a:lstStyle/>
          <a:p>
            <a:fld id="{5ACA52AF-F19D-405C-AD5F-7D94B96A5CC3}" type="slidenum">
              <a:rPr lang="de-CH" noProof="0" smtClean="0">
                <a:latin typeface="Times" pitchFamily="2" charset="0"/>
              </a:rPr>
              <a:t>2</a:t>
            </a:fld>
            <a:endParaRPr lang="de-CH" noProof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F92FF-A7FC-3449-9C12-9EC529F8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" pitchFamily="2" charset="0"/>
              </a:rPr>
              <a:t>Problem Setting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E10563-2CFA-3948-BD25-D1A38762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Times" pitchFamily="2" charset="0"/>
              </a:rPr>
              <a:t>Economic</a:t>
            </a:r>
            <a:r>
              <a:rPr lang="de-DE" dirty="0">
                <a:latin typeface="Times" pitchFamily="2" charset="0"/>
              </a:rPr>
              <a:t> Scenario Generators (ESG) </a:t>
            </a:r>
            <a:r>
              <a:rPr lang="de-DE" dirty="0" err="1">
                <a:latin typeface="Times" pitchFamily="2" charset="0"/>
              </a:rPr>
              <a:t>to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model</a:t>
            </a:r>
            <a:r>
              <a:rPr lang="de-DE" dirty="0">
                <a:latin typeface="Times" pitchFamily="2" charset="0"/>
              </a:rPr>
              <a:t> real </a:t>
            </a:r>
            <a:r>
              <a:rPr lang="de-DE" dirty="0" err="1">
                <a:latin typeface="Times" pitchFamily="2" charset="0"/>
              </a:rPr>
              <a:t>world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dynamics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of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risk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factors</a:t>
            </a:r>
            <a:endParaRPr lang="de-DE" dirty="0">
              <a:latin typeface="Times" pitchFamily="2" charset="0"/>
            </a:endParaRPr>
          </a:p>
          <a:p>
            <a:r>
              <a:rPr lang="de-DE" dirty="0">
                <a:latin typeface="Times" pitchFamily="2" charset="0"/>
              </a:rPr>
              <a:t>ESGs </a:t>
            </a:r>
            <a:r>
              <a:rPr lang="de-DE" dirty="0" err="1">
                <a:latin typeface="Times" pitchFamily="2" charset="0"/>
              </a:rPr>
              <a:t>can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be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any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kind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of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model</a:t>
            </a:r>
            <a:r>
              <a:rPr lang="de-DE" dirty="0">
                <a:latin typeface="Times" pitchFamily="2" charset="0"/>
              </a:rPr>
              <a:t>: </a:t>
            </a:r>
            <a:r>
              <a:rPr lang="de-DE" dirty="0" err="1">
                <a:latin typeface="Times" pitchFamily="2" charset="0"/>
              </a:rPr>
              <a:t>nonparametric</a:t>
            </a:r>
            <a:r>
              <a:rPr lang="de-DE" dirty="0">
                <a:latin typeface="Times" pitchFamily="2" charset="0"/>
              </a:rPr>
              <a:t>, </a:t>
            </a:r>
            <a:r>
              <a:rPr lang="de-DE" dirty="0" err="1">
                <a:latin typeface="Times" pitchFamily="2" charset="0"/>
              </a:rPr>
              <a:t>parametric</a:t>
            </a:r>
            <a:r>
              <a:rPr lang="de-DE" dirty="0">
                <a:latin typeface="Times" pitchFamily="2" charset="0"/>
              </a:rPr>
              <a:t>, </a:t>
            </a:r>
            <a:r>
              <a:rPr lang="de-DE" dirty="0" err="1">
                <a:latin typeface="Times" pitchFamily="2" charset="0"/>
              </a:rPr>
              <a:t>data-driven</a:t>
            </a:r>
            <a:endParaRPr lang="de-DE" dirty="0">
              <a:latin typeface="Times" pitchFamily="2" charset="0"/>
            </a:endParaRPr>
          </a:p>
          <a:p>
            <a:r>
              <a:rPr lang="de-DE" dirty="0">
                <a:latin typeface="Times" pitchFamily="2" charset="0"/>
              </a:rPr>
              <a:t>Problem: </a:t>
            </a:r>
            <a:r>
              <a:rPr lang="de-DE" dirty="0" err="1">
                <a:latin typeface="Times" pitchFamily="2" charset="0"/>
              </a:rPr>
              <a:t>usually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calibration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to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historical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data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>
                <a:latin typeface="Times" pitchFamily="2" charset="0"/>
                <a:sym typeface="Wingdings" pitchFamily="2" charset="2"/>
              </a:rPr>
              <a:t> </a:t>
            </a:r>
            <a:r>
              <a:rPr lang="de-DE" dirty="0" err="1">
                <a:latin typeface="Times" pitchFamily="2" charset="0"/>
                <a:sym typeface="Wingdings" pitchFamily="2" charset="2"/>
              </a:rPr>
              <a:t>slow</a:t>
            </a:r>
            <a:r>
              <a:rPr lang="de-DE" dirty="0">
                <a:latin typeface="Times" pitchFamily="2" charset="0"/>
                <a:sym typeface="Wingdings" pitchFamily="2" charset="2"/>
              </a:rPr>
              <a:t> </a:t>
            </a:r>
            <a:r>
              <a:rPr lang="de-DE" dirty="0" err="1">
                <a:latin typeface="Times" pitchFamily="2" charset="0"/>
                <a:sym typeface="Wingdings" pitchFamily="2" charset="2"/>
              </a:rPr>
              <a:t>reaction</a:t>
            </a:r>
            <a:r>
              <a:rPr lang="de-DE" dirty="0">
                <a:latin typeface="Times" pitchFamily="2" charset="0"/>
                <a:sym typeface="Wingdings" pitchFamily="2" charset="2"/>
              </a:rPr>
              <a:t> </a:t>
            </a:r>
            <a:r>
              <a:rPr lang="de-DE" dirty="0" err="1">
                <a:latin typeface="Times" pitchFamily="2" charset="0"/>
                <a:sym typeface="Wingdings" pitchFamily="2" charset="2"/>
              </a:rPr>
              <a:t>to</a:t>
            </a:r>
            <a:r>
              <a:rPr lang="de-DE" dirty="0">
                <a:latin typeface="Times" pitchFamily="2" charset="0"/>
                <a:sym typeface="Wingdings" pitchFamily="2" charset="2"/>
              </a:rPr>
              <a:t> </a:t>
            </a:r>
            <a:r>
              <a:rPr lang="de-DE" dirty="0" err="1">
                <a:latin typeface="Times" pitchFamily="2" charset="0"/>
                <a:sym typeface="Wingdings" pitchFamily="2" charset="2"/>
              </a:rPr>
              <a:t>sudden</a:t>
            </a:r>
            <a:r>
              <a:rPr lang="de-DE" dirty="0">
                <a:latin typeface="Times" pitchFamily="2" charset="0"/>
                <a:sym typeface="Wingdings" pitchFamily="2" charset="2"/>
              </a:rPr>
              <a:t> </a:t>
            </a:r>
            <a:r>
              <a:rPr lang="de-DE" dirty="0" err="1">
                <a:latin typeface="Times" pitchFamily="2" charset="0"/>
                <a:sym typeface="Wingdings" pitchFamily="2" charset="2"/>
              </a:rPr>
              <a:t>changes</a:t>
            </a:r>
            <a:r>
              <a:rPr lang="de-DE" dirty="0">
                <a:latin typeface="Times" pitchFamily="2" charset="0"/>
                <a:sym typeface="Wingdings" pitchFamily="2" charset="2"/>
              </a:rPr>
              <a:t> in </a:t>
            </a:r>
            <a:r>
              <a:rPr lang="de-DE" dirty="0" err="1">
                <a:latin typeface="Times" pitchFamily="2" charset="0"/>
                <a:sym typeface="Wingdings" pitchFamily="2" charset="2"/>
              </a:rPr>
              <a:t>economic</a:t>
            </a:r>
            <a:r>
              <a:rPr lang="de-DE" dirty="0">
                <a:latin typeface="Times" pitchFamily="2" charset="0"/>
                <a:sym typeface="Wingdings" pitchFamily="2" charset="2"/>
              </a:rPr>
              <a:t> </a:t>
            </a:r>
            <a:r>
              <a:rPr lang="de-DE" dirty="0" err="1">
                <a:latin typeface="Times" pitchFamily="2" charset="0"/>
                <a:sym typeface="Wingdings" pitchFamily="2" charset="2"/>
              </a:rPr>
              <a:t>situation</a:t>
            </a:r>
            <a:endParaRPr lang="de-DE" dirty="0">
              <a:latin typeface="Times" pitchFamily="2" charset="0"/>
              <a:sym typeface="Wingdings" pitchFamily="2" charset="2"/>
            </a:endParaRPr>
          </a:p>
          <a:p>
            <a:r>
              <a:rPr lang="de-DE" dirty="0" err="1">
                <a:sym typeface="Wingdings" pitchFamily="2" charset="2"/>
              </a:rPr>
              <a:t>No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general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consensus</a:t>
            </a:r>
            <a:r>
              <a:rPr lang="de-DE" dirty="0">
                <a:sym typeface="Wingdings" pitchFamily="2" charset="2"/>
              </a:rPr>
              <a:t> on </a:t>
            </a:r>
            <a:r>
              <a:rPr lang="de-DE" dirty="0" err="1">
                <a:sym typeface="Wingdings" pitchFamily="2" charset="2"/>
              </a:rPr>
              <a:t>calibration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historical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data</a:t>
            </a:r>
            <a:r>
              <a:rPr lang="de-DE" dirty="0">
                <a:sym typeface="Wingdings" pitchFamily="2" charset="2"/>
              </a:rPr>
              <a:t> AND </a:t>
            </a:r>
            <a:r>
              <a:rPr lang="de-DE" dirty="0" err="1">
                <a:sym typeface="Wingdings" pitchFamily="2" charset="2"/>
              </a:rPr>
              <a:t>forward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looking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information</a:t>
            </a:r>
            <a:endParaRPr lang="de-DE" dirty="0">
              <a:latin typeface="Times" pitchFamily="2" charset="0"/>
              <a:sym typeface="Wingdings" pitchFamily="2" charset="2"/>
            </a:endParaRPr>
          </a:p>
          <a:p>
            <a:r>
              <a:rPr lang="de-DE" dirty="0">
                <a:latin typeface="Times" pitchFamily="2" charset="0"/>
                <a:sym typeface="Wingdings" pitchFamily="2" charset="2"/>
              </a:rPr>
              <a:t>Proposition: Point in Time Scenario Generation </a:t>
            </a:r>
            <a:r>
              <a:rPr lang="de-DE" dirty="0" err="1">
                <a:latin typeface="Times" pitchFamily="2" charset="0"/>
                <a:sym typeface="Wingdings" pitchFamily="2" charset="2"/>
              </a:rPr>
              <a:t>to</a:t>
            </a:r>
            <a:r>
              <a:rPr lang="de-DE" dirty="0">
                <a:latin typeface="Times" pitchFamily="2" charset="0"/>
                <a:sym typeface="Wingdings" pitchFamily="2" charset="2"/>
              </a:rPr>
              <a:t> </a:t>
            </a:r>
            <a:r>
              <a:rPr lang="de-DE" dirty="0" err="1">
                <a:latin typeface="Times" pitchFamily="2" charset="0"/>
                <a:sym typeface="Wingdings" pitchFamily="2" charset="2"/>
              </a:rPr>
              <a:t>model</a:t>
            </a:r>
            <a:r>
              <a:rPr lang="de-DE" dirty="0">
                <a:latin typeface="Times" pitchFamily="2" charset="0"/>
                <a:sym typeface="Wingdings" pitchFamily="2" charset="2"/>
              </a:rPr>
              <a:t> </a:t>
            </a:r>
            <a:r>
              <a:rPr lang="de-DE" dirty="0" err="1">
                <a:latin typeface="Times" pitchFamily="2" charset="0"/>
                <a:sym typeface="Wingdings" pitchFamily="2" charset="2"/>
              </a:rPr>
              <a:t>conditional</a:t>
            </a:r>
            <a:r>
              <a:rPr lang="de-DE" dirty="0">
                <a:latin typeface="Times" pitchFamily="2" charset="0"/>
                <a:sym typeface="Wingdings" pitchFamily="2" charset="2"/>
              </a:rPr>
              <a:t> </a:t>
            </a:r>
            <a:r>
              <a:rPr lang="de-DE" dirty="0" err="1">
                <a:latin typeface="Times" pitchFamily="2" charset="0"/>
                <a:sym typeface="Wingdings" pitchFamily="2" charset="2"/>
              </a:rPr>
              <a:t>distribution</a:t>
            </a:r>
            <a:r>
              <a:rPr lang="de-DE" dirty="0">
                <a:latin typeface="Times" pitchFamily="2" charset="0"/>
                <a:sym typeface="Wingdings" pitchFamily="2" charset="2"/>
              </a:rPr>
              <a:t> </a:t>
            </a:r>
          </a:p>
          <a:p>
            <a:endParaRPr lang="de-DE" dirty="0">
              <a:latin typeface="Times" pitchFamily="2" charset="0"/>
              <a:sym typeface="Wingdings" pitchFamily="2" charset="2"/>
            </a:endParaRPr>
          </a:p>
          <a:p>
            <a:endParaRPr lang="de-DE" dirty="0">
              <a:latin typeface="Times" pitchFamily="2" charset="0"/>
              <a:sym typeface="Wingdings" pitchFamily="2" charset="2"/>
            </a:endParaRPr>
          </a:p>
          <a:p>
            <a:endParaRPr lang="de-DE" dirty="0">
              <a:latin typeface="Times" pitchFamily="2" charset="0"/>
              <a:sym typeface="Wingdings" pitchFamily="2" charset="2"/>
            </a:endParaRPr>
          </a:p>
          <a:p>
            <a:endParaRPr lang="de-DE" dirty="0">
              <a:latin typeface="Times" pitchFamily="2" charset="0"/>
              <a:sym typeface="Wingdings" pitchFamily="2" charset="2"/>
            </a:endParaRPr>
          </a:p>
          <a:p>
            <a:r>
              <a:rPr lang="de-DE" dirty="0">
                <a:latin typeface="Times" pitchFamily="2" charset="0"/>
                <a:sym typeface="Wingdings" pitchFamily="2" charset="2"/>
              </a:rPr>
              <a:t>x : </a:t>
            </a:r>
            <a:r>
              <a:rPr lang="de-DE" dirty="0" err="1">
                <a:latin typeface="Times" pitchFamily="2" charset="0"/>
                <a:sym typeface="Wingdings" pitchFamily="2" charset="2"/>
              </a:rPr>
              <a:t>risk</a:t>
            </a:r>
            <a:r>
              <a:rPr lang="de-DE" dirty="0">
                <a:latin typeface="Times" pitchFamily="2" charset="0"/>
                <a:sym typeface="Wingdings" pitchFamily="2" charset="2"/>
              </a:rPr>
              <a:t> </a:t>
            </a:r>
            <a:r>
              <a:rPr lang="de-DE" dirty="0" err="1">
                <a:latin typeface="Times" pitchFamily="2" charset="0"/>
                <a:sym typeface="Wingdings" pitchFamily="2" charset="2"/>
              </a:rPr>
              <a:t>factor</a:t>
            </a:r>
            <a:endParaRPr lang="de-DE" dirty="0">
              <a:latin typeface="Times" pitchFamily="2" charset="0"/>
              <a:sym typeface="Wingdings" pitchFamily="2" charset="2"/>
            </a:endParaRPr>
          </a:p>
          <a:p>
            <a:r>
              <a:rPr lang="de-DE" dirty="0">
                <a:latin typeface="Times" pitchFamily="2" charset="0"/>
                <a:sym typeface="Wingdings" pitchFamily="2" charset="2"/>
              </a:rPr>
              <a:t>   : </a:t>
            </a:r>
            <a:r>
              <a:rPr lang="de-DE" dirty="0" err="1">
                <a:latin typeface="Times" pitchFamily="2" charset="0"/>
                <a:sym typeface="Wingdings" pitchFamily="2" charset="2"/>
              </a:rPr>
              <a:t>filtration</a:t>
            </a:r>
            <a:r>
              <a:rPr lang="de-DE" dirty="0">
                <a:latin typeface="Times" pitchFamily="2" charset="0"/>
                <a:sym typeface="Wingdings" pitchFamily="2" charset="2"/>
              </a:rPr>
              <a:t> </a:t>
            </a:r>
            <a:r>
              <a:rPr lang="de-DE" dirty="0" err="1">
                <a:latin typeface="Times" pitchFamily="2" charset="0"/>
                <a:sym typeface="Wingdings" pitchFamily="2" charset="2"/>
              </a:rPr>
              <a:t>describing</a:t>
            </a:r>
            <a:r>
              <a:rPr lang="de-DE" dirty="0">
                <a:latin typeface="Times" pitchFamily="2" charset="0"/>
                <a:sym typeface="Wingdings" pitchFamily="2" charset="2"/>
              </a:rPr>
              <a:t> </a:t>
            </a:r>
            <a:r>
              <a:rPr lang="de-DE" dirty="0" err="1">
                <a:latin typeface="Times" pitchFamily="2" charset="0"/>
                <a:sym typeface="Wingdings" pitchFamily="2" charset="2"/>
              </a:rPr>
              <a:t>economic</a:t>
            </a:r>
            <a:r>
              <a:rPr lang="de-DE" dirty="0">
                <a:latin typeface="Times" pitchFamily="2" charset="0"/>
                <a:sym typeface="Wingdings" pitchFamily="2" charset="2"/>
              </a:rPr>
              <a:t> </a:t>
            </a:r>
            <a:r>
              <a:rPr lang="de-DE" dirty="0" err="1">
                <a:latin typeface="Times" pitchFamily="2" charset="0"/>
                <a:sym typeface="Wingdings" pitchFamily="2" charset="2"/>
              </a:rPr>
              <a:t>situation</a:t>
            </a:r>
            <a:r>
              <a:rPr lang="de-DE" dirty="0">
                <a:latin typeface="Times" pitchFamily="2" charset="0"/>
                <a:sym typeface="Wingdings" pitchFamily="2" charset="2"/>
              </a:rPr>
              <a:t> at time t 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1A3869-1810-B84E-9A5C-C87F6B3E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642-11C0-7148-B5C4-6ACA6EE7DC1E}" type="datetime1">
              <a:rPr lang="de-DE" noProof="0" smtClean="0">
                <a:latin typeface="Times" pitchFamily="2" charset="0"/>
              </a:rPr>
              <a:t>10.03.21</a:t>
            </a:fld>
            <a:endParaRPr lang="de-CH" noProof="0">
              <a:latin typeface="Times" pitchFamily="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170A-4D61-7F49-B789-644414D6E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</p:spPr>
        <p:txBody>
          <a:bodyPr/>
          <a:lstStyle/>
          <a:p>
            <a:fld id="{5ACA52AF-F19D-405C-AD5F-7D94B96A5CC3}" type="slidenum">
              <a:rPr lang="de-CH" noProof="0" smtClean="0">
                <a:latin typeface="Times" pitchFamily="2" charset="0"/>
              </a:rPr>
              <a:t>3</a:t>
            </a:fld>
            <a:endParaRPr lang="de-CH" noProof="0">
              <a:latin typeface="Times" pitchFamily="2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1292299-32F1-4142-81B9-BD80CC34632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862501" y="3752875"/>
            <a:ext cx="1466828" cy="45004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4A2797C-1E80-3440-846A-164D706831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48810" y="5451929"/>
            <a:ext cx="198064" cy="2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F92FF-A7FC-3449-9C12-9EC529F8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Times" pitchFamily="2" charset="0"/>
              </a:rPr>
              <a:t>Problem Setting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1A3869-1810-B84E-9A5C-C87F6B3E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0642-11C0-7148-B5C4-6ACA6EE7DC1E}" type="datetime1">
              <a:rPr lang="de-DE" noProof="0" smtClean="0">
                <a:latin typeface="Times" pitchFamily="2" charset="0"/>
              </a:rPr>
              <a:t>10.03.21</a:t>
            </a:fld>
            <a:endParaRPr lang="de-CH" noProof="0">
              <a:latin typeface="Times" pitchFamily="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170A-4D61-7F49-B789-644414D6E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</p:spPr>
        <p:txBody>
          <a:bodyPr/>
          <a:lstStyle/>
          <a:p>
            <a:fld id="{5ACA52AF-F19D-405C-AD5F-7D94B96A5CC3}" type="slidenum">
              <a:rPr lang="de-CH" noProof="0" smtClean="0">
                <a:latin typeface="Times" pitchFamily="2" charset="0"/>
              </a:rPr>
              <a:t>4</a:t>
            </a:fld>
            <a:endParaRPr lang="de-CH" noProof="0">
              <a:latin typeface="Times" pitchFamily="2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1292299-32F1-4142-81B9-BD80CC34632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48" y="2224225"/>
            <a:ext cx="1328300" cy="359738"/>
          </a:xfrm>
          <a:prstGeom prst="rect">
            <a:avLst/>
          </a:prstGeom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DB1D2DAB-4226-3041-A291-1DB8AB4656BF}"/>
              </a:ext>
            </a:extLst>
          </p:cNvPr>
          <p:cNvSpPr/>
          <p:nvPr/>
        </p:nvSpPr>
        <p:spPr>
          <a:xfrm>
            <a:off x="731837" y="1053137"/>
            <a:ext cx="10728325" cy="359738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20040" rtlCol="0" anchor="ctr"/>
          <a:lstStyle/>
          <a:p>
            <a:pPr algn="ctr"/>
            <a:endParaRPr lang="en-GB" sz="2400" dirty="0">
              <a:latin typeface="Times" pitchFamily="2" charset="0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algn="ctr"/>
            <a:r>
              <a:rPr lang="de-DE" sz="2400" dirty="0">
                <a:latin typeface="Times" pitchFamily="2" charset="0"/>
                <a:ea typeface="Malgun Gothic" panose="020B0503020000020004" pitchFamily="34" charset="-127"/>
              </a:rPr>
              <a:t>Main Goal</a:t>
            </a:r>
          </a:p>
          <a:p>
            <a:pPr algn="ctr"/>
            <a:endParaRPr lang="en-GB" sz="2400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" pitchFamily="2" charset="0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043FFF6-295C-EE49-A0C9-BEB333AC37A4}"/>
              </a:ext>
            </a:extLst>
          </p:cNvPr>
          <p:cNvSpPr txBox="1"/>
          <p:nvPr/>
        </p:nvSpPr>
        <p:spPr>
          <a:xfrm>
            <a:off x="3201323" y="1462961"/>
            <a:ext cx="5978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latin typeface="Times" pitchFamily="2" charset="0"/>
                <a:ea typeface="Malgun Gothic" panose="020B0503020000020004" pitchFamily="34" charset="-127"/>
              </a:rPr>
              <a:t>Model </a:t>
            </a:r>
            <a:r>
              <a:rPr lang="de-DE" sz="2000" dirty="0" err="1">
                <a:latin typeface="Times" pitchFamily="2" charset="0"/>
                <a:ea typeface="Malgun Gothic" panose="020B0503020000020004" pitchFamily="34" charset="-127"/>
              </a:rPr>
              <a:t>and</a:t>
            </a:r>
            <a:r>
              <a:rPr lang="de-DE" sz="2000" dirty="0">
                <a:latin typeface="Times" pitchFamily="2" charset="0"/>
                <a:ea typeface="Malgun Gothic" panose="020B0503020000020004" pitchFamily="34" charset="-127"/>
              </a:rPr>
              <a:t> sample </a:t>
            </a:r>
            <a:r>
              <a:rPr lang="de-DE" sz="2000" dirty="0" err="1">
                <a:latin typeface="Times" pitchFamily="2" charset="0"/>
                <a:ea typeface="Malgun Gothic" panose="020B0503020000020004" pitchFamily="34" charset="-127"/>
              </a:rPr>
              <a:t>from</a:t>
            </a:r>
            <a:r>
              <a:rPr lang="de-DE" sz="2000" dirty="0">
                <a:latin typeface="Times" pitchFamily="2" charset="0"/>
                <a:ea typeface="Malgun Gothic" panose="020B0503020000020004" pitchFamily="34" charset="-127"/>
              </a:rPr>
              <a:t> Point in Time </a:t>
            </a:r>
            <a:r>
              <a:rPr lang="de-DE" sz="2000" dirty="0" err="1">
                <a:latin typeface="Times" pitchFamily="2" charset="0"/>
                <a:ea typeface="Malgun Gothic" panose="020B0503020000020004" pitchFamily="34" charset="-127"/>
              </a:rPr>
              <a:t>distribution</a:t>
            </a:r>
            <a:r>
              <a:rPr lang="de-DE" sz="2000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sz="2000" dirty="0" err="1">
                <a:latin typeface="Times" pitchFamily="2" charset="0"/>
                <a:ea typeface="Malgun Gothic" panose="020B0503020000020004" pitchFamily="34" charset="-127"/>
              </a:rPr>
              <a:t>of</a:t>
            </a:r>
            <a:r>
              <a:rPr lang="de-DE" sz="2000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sz="2000" dirty="0" err="1">
                <a:latin typeface="Times" pitchFamily="2" charset="0"/>
                <a:ea typeface="Malgun Gothic" panose="020B0503020000020004" pitchFamily="34" charset="-127"/>
              </a:rPr>
              <a:t>risk</a:t>
            </a:r>
            <a:r>
              <a:rPr lang="de-DE" sz="2000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sz="2000" dirty="0" err="1">
                <a:latin typeface="Times" pitchFamily="2" charset="0"/>
                <a:ea typeface="Malgun Gothic" panose="020B0503020000020004" pitchFamily="34" charset="-127"/>
              </a:rPr>
              <a:t>factor</a:t>
            </a:r>
            <a:r>
              <a:rPr lang="de-DE" sz="2000" dirty="0">
                <a:latin typeface="Times" pitchFamily="2" charset="0"/>
                <a:ea typeface="Malgun Gothic" panose="020B0503020000020004" pitchFamily="34" charset="-127"/>
              </a:rPr>
              <a:t>    </a:t>
            </a:r>
            <a:r>
              <a:rPr lang="de-DE" sz="2000" dirty="0" err="1">
                <a:latin typeface="Times" pitchFamily="2" charset="0"/>
                <a:ea typeface="Malgun Gothic" panose="020B0503020000020004" pitchFamily="34" charset="-127"/>
              </a:rPr>
              <a:t>conditional</a:t>
            </a:r>
            <a:r>
              <a:rPr lang="de-DE" sz="2000" dirty="0">
                <a:latin typeface="Times" pitchFamily="2" charset="0"/>
                <a:ea typeface="Malgun Gothic" panose="020B0503020000020004" pitchFamily="34" charset="-127"/>
              </a:rPr>
              <a:t> on </a:t>
            </a:r>
            <a:r>
              <a:rPr lang="de-DE" sz="2000" dirty="0" err="1">
                <a:latin typeface="Times" pitchFamily="2" charset="0"/>
                <a:ea typeface="Malgun Gothic" panose="020B0503020000020004" pitchFamily="34" charset="-127"/>
              </a:rPr>
              <a:t>economic</a:t>
            </a:r>
            <a:r>
              <a:rPr lang="de-DE" sz="2000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sz="2000" dirty="0" err="1">
                <a:latin typeface="Times" pitchFamily="2" charset="0"/>
                <a:ea typeface="Malgun Gothic" panose="020B0503020000020004" pitchFamily="34" charset="-127"/>
              </a:rPr>
              <a:t>state</a:t>
            </a:r>
            <a:r>
              <a:rPr lang="de-DE" sz="2000" dirty="0">
                <a:latin typeface="Times" pitchFamily="2" charset="0"/>
                <a:ea typeface="Malgun Gothic" panose="020B0503020000020004" pitchFamily="34" charset="-127"/>
              </a:rPr>
              <a:t>      : </a:t>
            </a:r>
          </a:p>
          <a:p>
            <a:pPr algn="just"/>
            <a:endParaRPr lang="de-DE" sz="2000" dirty="0">
              <a:latin typeface="Times" pitchFamily="2" charset="0"/>
              <a:ea typeface="Malgun Gothic" panose="020B0503020000020004" pitchFamily="34" charset="-127"/>
            </a:endParaRPr>
          </a:p>
          <a:p>
            <a:pPr algn="just"/>
            <a:r>
              <a:rPr lang="de-DE" sz="2000" dirty="0">
                <a:latin typeface="Times" pitchFamily="2" charset="0"/>
                <a:ea typeface="Malgun Gothic" panose="020B0503020000020004" pitchFamily="34" charset="-127"/>
              </a:rPr>
              <a:t>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6B24A2E-EBB3-4840-9204-F45D26B7B68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57" y="1918665"/>
            <a:ext cx="139395" cy="123402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546AFD4-97CE-8046-9420-7C8F8ABE3FC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705833" y="1874634"/>
            <a:ext cx="243276" cy="20865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9727C80-EC8B-F849-91D7-D3FFD368D28B}"/>
              </a:ext>
            </a:extLst>
          </p:cNvPr>
          <p:cNvSpPr txBox="1"/>
          <p:nvPr/>
        </p:nvSpPr>
        <p:spPr>
          <a:xfrm>
            <a:off x="1041227" y="3761918"/>
            <a:ext cx="4373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b="1" dirty="0">
                <a:latin typeface="Times" pitchFamily="2" charset="0"/>
                <a:ea typeface="Malgun Gothic" panose="020B0503020000020004" pitchFamily="34" charset="-127"/>
              </a:rPr>
              <a:t>Problem 1: </a:t>
            </a:r>
          </a:p>
          <a:p>
            <a:pPr algn="just"/>
            <a:endParaRPr lang="de-DE" dirty="0">
              <a:latin typeface="Times" pitchFamily="2" charset="0"/>
              <a:ea typeface="Malgun Gothic" panose="020B0503020000020004" pitchFamily="34" charset="-127"/>
            </a:endParaRPr>
          </a:p>
          <a:p>
            <a:pPr algn="just"/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How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to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describe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the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economy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at time t?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Which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indicators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?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How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many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areas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to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describe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?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A581784-A89A-B54A-BE60-966C5C0A66BC}"/>
              </a:ext>
            </a:extLst>
          </p:cNvPr>
          <p:cNvSpPr txBox="1"/>
          <p:nvPr/>
        </p:nvSpPr>
        <p:spPr>
          <a:xfrm>
            <a:off x="6416775" y="3761918"/>
            <a:ext cx="447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b="1" dirty="0">
                <a:latin typeface="Times" pitchFamily="2" charset="0"/>
                <a:ea typeface="Malgun Gothic" panose="020B0503020000020004" pitchFamily="34" charset="-127"/>
              </a:rPr>
              <a:t>Problem 2:</a:t>
            </a:r>
          </a:p>
          <a:p>
            <a:pPr algn="just"/>
            <a:endParaRPr lang="de-DE" b="1" dirty="0">
              <a:latin typeface="Times" pitchFamily="2" charset="0"/>
              <a:ea typeface="Malgun Gothic" panose="020B0503020000020004" pitchFamily="34" charset="-127"/>
            </a:endParaRPr>
          </a:p>
          <a:p>
            <a:pPr algn="just"/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How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to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model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and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sample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the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distribution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? </a:t>
            </a:r>
          </a:p>
          <a:p>
            <a:pPr algn="just"/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Which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models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?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How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to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include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 additional </a:t>
            </a:r>
            <a:r>
              <a:rPr lang="de-DE" dirty="0" err="1">
                <a:latin typeface="Times" pitchFamily="2" charset="0"/>
                <a:ea typeface="Malgun Gothic" panose="020B0503020000020004" pitchFamily="34" charset="-127"/>
              </a:rPr>
              <a:t>information</a:t>
            </a:r>
            <a:r>
              <a:rPr lang="de-DE" dirty="0">
                <a:latin typeface="Times" pitchFamily="2" charset="0"/>
                <a:ea typeface="Malgun Gothic" panose="020B0503020000020004" pitchFamily="34" charset="-127"/>
              </a:rPr>
              <a:t>? </a:t>
            </a:r>
          </a:p>
        </p:txBody>
      </p:sp>
      <p:cxnSp>
        <p:nvCxnSpPr>
          <p:cNvPr id="17" name="Straight Connector 41">
            <a:extLst>
              <a:ext uri="{FF2B5EF4-FFF2-40B4-BE49-F238E27FC236}">
                <a16:creationId xmlns:a16="http://schemas.microsoft.com/office/drawing/2014/main" id="{E86362DD-A1A5-F94C-BD05-32AED7F431CA}"/>
              </a:ext>
            </a:extLst>
          </p:cNvPr>
          <p:cNvCxnSpPr>
            <a:cxnSpLocks/>
          </p:cNvCxnSpPr>
          <p:nvPr/>
        </p:nvCxnSpPr>
        <p:spPr>
          <a:xfrm>
            <a:off x="6035058" y="3607741"/>
            <a:ext cx="1" cy="2159256"/>
          </a:xfrm>
          <a:prstGeom prst="line">
            <a:avLst/>
          </a:prstGeom>
          <a:ln w="38100">
            <a:solidFill>
              <a:schemeClr val="accent1"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6">
            <a:extLst>
              <a:ext uri="{FF2B5EF4-FFF2-40B4-BE49-F238E27FC236}">
                <a16:creationId xmlns:a16="http://schemas.microsoft.com/office/drawing/2014/main" id="{9F09916C-4504-024E-9A67-54F20A3446A9}"/>
              </a:ext>
            </a:extLst>
          </p:cNvPr>
          <p:cNvCxnSpPr>
            <a:cxnSpLocks/>
          </p:cNvCxnSpPr>
          <p:nvPr/>
        </p:nvCxnSpPr>
        <p:spPr>
          <a:xfrm>
            <a:off x="932282" y="3429000"/>
            <a:ext cx="10153410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oval" w="med" len="med"/>
            <a:tailEnd type="oval" w="med" len="med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Rectangle 7">
            <a:extLst>
              <a:ext uri="{FF2B5EF4-FFF2-40B4-BE49-F238E27FC236}">
                <a16:creationId xmlns:a16="http://schemas.microsoft.com/office/drawing/2014/main" id="{B9B50CFA-A57A-E04C-9673-5FC7B3ED1F89}"/>
              </a:ext>
            </a:extLst>
          </p:cNvPr>
          <p:cNvSpPr/>
          <p:nvPr/>
        </p:nvSpPr>
        <p:spPr>
          <a:xfrm>
            <a:off x="4916256" y="2908781"/>
            <a:ext cx="2318282" cy="333321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20040" rtlCol="0" anchor="ctr"/>
          <a:lstStyle/>
          <a:p>
            <a:pPr algn="ctr"/>
            <a:endParaRPr lang="en-GB" sz="2400" dirty="0">
              <a:latin typeface="Times" pitchFamily="2" charset="0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algn="ctr"/>
            <a:r>
              <a:rPr lang="de-DE" sz="2400" dirty="0">
                <a:latin typeface="Times" pitchFamily="2" charset="0"/>
                <a:ea typeface="Malgun Gothic" panose="020B0503020000020004" pitchFamily="34" charset="-127"/>
              </a:rPr>
              <a:t>Problems</a:t>
            </a:r>
          </a:p>
          <a:p>
            <a:pPr algn="ctr"/>
            <a:endParaRPr lang="en-GB" sz="2400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" pitchFamily="2" charset="0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C5B64143-63B1-DF4F-B23E-6DC9C34452BF}"/>
              </a:ext>
            </a:extLst>
          </p:cNvPr>
          <p:cNvSpPr/>
          <p:nvPr/>
        </p:nvSpPr>
        <p:spPr>
          <a:xfrm>
            <a:off x="731837" y="5902250"/>
            <a:ext cx="10728325" cy="359738"/>
          </a:xfrm>
          <a:prstGeom prst="rect">
            <a:avLst/>
          </a:prstGeom>
          <a:solidFill>
            <a:schemeClr val="accent1">
              <a:lumMod val="75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20040" rtlCol="0" anchor="ctr"/>
          <a:lstStyle/>
          <a:p>
            <a:pPr algn="ctr"/>
            <a:endParaRPr lang="en-GB" sz="2400" dirty="0">
              <a:latin typeface="Times" pitchFamily="2" charset="0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  <a:p>
            <a:pPr algn="ctr"/>
            <a:r>
              <a:rPr lang="en-GB" sz="2400" dirty="0">
                <a:latin typeface="Times" pitchFamily="2" charset="0"/>
                <a:ea typeface="Malgun Gothic" panose="020B0503020000020004" pitchFamily="34" charset="-127"/>
                <a:cs typeface="Malgun Gothic Semilight" panose="020B0502040204020203" pitchFamily="34" charset="-128"/>
              </a:rPr>
              <a:t>Thesis goal: explore and compare approaches for Problem 2.</a:t>
            </a:r>
          </a:p>
          <a:p>
            <a:pPr algn="ctr"/>
            <a:endParaRPr lang="en-GB" sz="2400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" pitchFamily="2" charset="0"/>
              <a:ea typeface="Malgun Gothic" panose="020B0503020000020004" pitchFamily="34" charset="-127"/>
              <a:cs typeface="Malgun Gothic Semilight" panose="020B0502040204020203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105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268D4-43C5-DA43-A049-BC6ED165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Setting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768219-9752-4B43-A967-1B80B241A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 err="1"/>
              <a:t>Risk</a:t>
            </a:r>
            <a:r>
              <a:rPr lang="de-DE" dirty="0"/>
              <a:t> </a:t>
            </a:r>
            <a:r>
              <a:rPr lang="de-DE" dirty="0" err="1"/>
              <a:t>factor</a:t>
            </a:r>
            <a:r>
              <a:rPr lang="de-DE" dirty="0"/>
              <a:t>: </a:t>
            </a:r>
            <a:r>
              <a:rPr lang="de-DE" dirty="0" err="1"/>
              <a:t>daily</a:t>
            </a:r>
            <a:r>
              <a:rPr lang="de-DE" dirty="0"/>
              <a:t> log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S&amp;P500 Index</a:t>
            </a:r>
          </a:p>
          <a:p>
            <a:r>
              <a:rPr lang="de-DE" dirty="0"/>
              <a:t>Proxy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filtration</a:t>
            </a:r>
            <a:r>
              <a:rPr lang="de-DE" dirty="0"/>
              <a:t>: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daily</a:t>
            </a:r>
            <a:r>
              <a:rPr lang="de-DE" dirty="0"/>
              <a:t> log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S&amp;P500 Index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VIX </a:t>
            </a:r>
            <a:r>
              <a:rPr lang="de-DE" dirty="0" err="1"/>
              <a:t>levels</a:t>
            </a:r>
            <a:endParaRPr lang="de-DE" dirty="0"/>
          </a:p>
          <a:p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filtration</a:t>
            </a:r>
            <a:r>
              <a:rPr lang="de-DE" dirty="0"/>
              <a:t> </a:t>
            </a:r>
            <a:r>
              <a:rPr lang="de-DE" dirty="0" err="1"/>
              <a:t>proxy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 </a:t>
            </a:r>
            <a:r>
              <a:rPr lang="de-DE" dirty="0" err="1"/>
              <a:t>forward</a:t>
            </a:r>
            <a:r>
              <a:rPr lang="de-DE" dirty="0"/>
              <a:t> </a:t>
            </a:r>
            <a:r>
              <a:rPr lang="de-DE" dirty="0" err="1"/>
              <a:t>looking</a:t>
            </a:r>
            <a:r>
              <a:rPr lang="de-DE" dirty="0"/>
              <a:t> </a:t>
            </a:r>
            <a:r>
              <a:rPr lang="de-DE" dirty="0" err="1"/>
              <a:t>measure</a:t>
            </a:r>
            <a:endParaRPr lang="de-DE" dirty="0"/>
          </a:p>
          <a:p>
            <a:pPr lvl="1"/>
            <a:r>
              <a:rPr lang="de-DE" dirty="0"/>
              <a:t>extreme VIX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on </a:t>
            </a:r>
            <a:r>
              <a:rPr lang="de-DE" dirty="0" err="1"/>
              <a:t>direction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SPX log </a:t>
            </a:r>
            <a:r>
              <a:rPr lang="de-DE" dirty="0" err="1"/>
              <a:t>returns</a:t>
            </a:r>
            <a:endParaRPr lang="de-DE" dirty="0"/>
          </a:p>
          <a:p>
            <a:pPr lvl="1"/>
            <a:r>
              <a:rPr lang="de-DE" dirty="0"/>
              <a:t>VIX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on </a:t>
            </a:r>
            <a:r>
              <a:rPr lang="de-DE" dirty="0" err="1"/>
              <a:t>future</a:t>
            </a:r>
            <a:r>
              <a:rPr lang="de-DE" dirty="0"/>
              <a:t> SPX </a:t>
            </a:r>
            <a:r>
              <a:rPr lang="de-DE" dirty="0" err="1"/>
              <a:t>volatility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3D0D39-2062-0948-B054-0279C87F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D734-6A39-7C46-BEC3-8C8949DD6611}" type="datetime1">
              <a:rPr lang="de-DE" noProof="0" smtClean="0"/>
              <a:t>10.03.21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ED3D74-6CE5-B847-8D91-AD618C7A2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CA52AF-F19D-405C-AD5F-7D94B96A5CC3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B7E74B7-EB61-EC42-8DAA-7FDBD1EE6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99" y="1694792"/>
            <a:ext cx="5486400" cy="36576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4FF108B-0382-8540-A4E1-AD9970D72D88}"/>
              </a:ext>
            </a:extLst>
          </p:cNvPr>
          <p:cNvSpPr txBox="1"/>
          <p:nvPr/>
        </p:nvSpPr>
        <p:spPr>
          <a:xfrm>
            <a:off x="668458" y="5517931"/>
            <a:ext cx="5019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Times" pitchFamily="2" charset="0"/>
              </a:rPr>
              <a:t>Scatterplot: </a:t>
            </a:r>
            <a:r>
              <a:rPr lang="de-DE" sz="1200" dirty="0" err="1">
                <a:latin typeface="Times" pitchFamily="2" charset="0"/>
              </a:rPr>
              <a:t>historical</a:t>
            </a:r>
            <a:r>
              <a:rPr lang="de-DE" sz="1200" dirty="0">
                <a:latin typeface="Times" pitchFamily="2" charset="0"/>
              </a:rPr>
              <a:t> </a:t>
            </a:r>
            <a:r>
              <a:rPr lang="de-DE" sz="1200" dirty="0" err="1">
                <a:latin typeface="Times" pitchFamily="2" charset="0"/>
              </a:rPr>
              <a:t>daily</a:t>
            </a:r>
            <a:r>
              <a:rPr lang="de-DE" sz="1200" dirty="0">
                <a:latin typeface="Times" pitchFamily="2" charset="0"/>
              </a:rPr>
              <a:t> SPX log </a:t>
            </a:r>
            <a:r>
              <a:rPr lang="de-DE" sz="1200" dirty="0" err="1">
                <a:latin typeface="Times" pitchFamily="2" charset="0"/>
              </a:rPr>
              <a:t>returns</a:t>
            </a:r>
            <a:r>
              <a:rPr lang="de-DE" sz="1200" dirty="0">
                <a:latin typeface="Times" pitchFamily="2" charset="0"/>
              </a:rPr>
              <a:t> vs. </a:t>
            </a:r>
            <a:r>
              <a:rPr lang="de-DE" sz="1200" dirty="0" err="1">
                <a:latin typeface="Times" pitchFamily="2" charset="0"/>
              </a:rPr>
              <a:t>One</a:t>
            </a:r>
            <a:r>
              <a:rPr lang="de-DE" sz="1200" dirty="0">
                <a:latin typeface="Times" pitchFamily="2" charset="0"/>
              </a:rPr>
              <a:t> </a:t>
            </a:r>
            <a:r>
              <a:rPr lang="de-DE" sz="1200" dirty="0" err="1">
                <a:latin typeface="Times" pitchFamily="2" charset="0"/>
              </a:rPr>
              <a:t>day</a:t>
            </a:r>
            <a:r>
              <a:rPr lang="de-DE" sz="1200" dirty="0">
                <a:latin typeface="Times" pitchFamily="2" charset="0"/>
              </a:rPr>
              <a:t> </a:t>
            </a:r>
            <a:r>
              <a:rPr lang="de-DE" sz="1200" dirty="0" err="1">
                <a:latin typeface="Times" pitchFamily="2" charset="0"/>
              </a:rPr>
              <a:t>ahead</a:t>
            </a:r>
            <a:r>
              <a:rPr lang="de-DE" sz="1200" dirty="0">
                <a:latin typeface="Times" pitchFamily="2" charset="0"/>
              </a:rPr>
              <a:t> VIX </a:t>
            </a:r>
            <a:r>
              <a:rPr lang="de-DE" sz="1200" dirty="0" err="1">
                <a:latin typeface="Times" pitchFamily="2" charset="0"/>
              </a:rPr>
              <a:t>levels</a:t>
            </a:r>
            <a:r>
              <a:rPr lang="de-DE" sz="1200" dirty="0">
                <a:latin typeface="Times" pitchFamily="2" charset="0"/>
              </a:rPr>
              <a:t>, 03.01.2000 - 18.12.2020</a:t>
            </a:r>
          </a:p>
        </p:txBody>
      </p:sp>
    </p:spTree>
    <p:extLst>
      <p:ext uri="{BB962C8B-B14F-4D97-AF65-F5344CB8AC3E}">
        <p14:creationId xmlns:p14="http://schemas.microsoft.com/office/powerpoint/2010/main" val="289885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F92FF-A7FC-3449-9C12-9EC529F8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Times" pitchFamily="2" charset="0"/>
              </a:rPr>
              <a:t>Current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state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of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research</a:t>
            </a:r>
            <a:endParaRPr lang="de-DE" dirty="0">
              <a:latin typeface="Times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E10563-2CFA-3948-BD25-D1A387623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5" y="1409972"/>
            <a:ext cx="10728327" cy="393603"/>
          </a:xfrm>
        </p:spPr>
        <p:txBody>
          <a:bodyPr/>
          <a:lstStyle/>
          <a:p>
            <a:r>
              <a:rPr lang="de-DE" dirty="0" err="1"/>
              <a:t>Scarce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literature</a:t>
            </a:r>
            <a:r>
              <a:rPr lang="de-DE" dirty="0"/>
              <a:t> due </a:t>
            </a:r>
            <a:r>
              <a:rPr lang="de-DE" dirty="0" err="1"/>
              <a:t>to</a:t>
            </a:r>
            <a:r>
              <a:rPr lang="de-DE" dirty="0"/>
              <a:t> sensitive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separate </a:t>
            </a:r>
            <a:r>
              <a:rPr lang="de-DE" dirty="0" err="1">
                <a:sym typeface="Wingdings" pitchFamily="2" charset="2"/>
              </a:rPr>
              <a:t>search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each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model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approach</a:t>
            </a:r>
            <a:endParaRPr lang="de-DE" dirty="0">
              <a:sym typeface="Wingdings" pitchFamily="2" charset="2"/>
            </a:endParaRPr>
          </a:p>
          <a:p>
            <a:endParaRPr lang="de-DE" dirty="0"/>
          </a:p>
          <a:p>
            <a:pPr marL="0" indent="0">
              <a:buNone/>
            </a:pPr>
            <a:endParaRPr lang="de-DE" dirty="0">
              <a:latin typeface="Times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1A3869-1810-B84E-9A5C-C87F6B3E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E2D5-EFC5-114F-904C-9A0EB1D3749F}" type="datetime1">
              <a:rPr lang="de-DE" noProof="0" smtClean="0">
                <a:latin typeface="Times" pitchFamily="2" charset="0"/>
              </a:rPr>
              <a:t>10.03.21</a:t>
            </a:fld>
            <a:endParaRPr lang="de-CH" noProof="0">
              <a:latin typeface="Times" pitchFamily="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170A-4D61-7F49-B789-644414D6E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>
                <a:latin typeface="Times" pitchFamily="2" charset="0"/>
              </a:rPr>
              <a:t>6</a:t>
            </a:fld>
            <a:endParaRPr lang="de-CH" noProof="0">
              <a:latin typeface="Times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6398A97-B977-3D47-9B49-3F81CF2F6F80}"/>
              </a:ext>
            </a:extLst>
          </p:cNvPr>
          <p:cNvSpPr txBox="1"/>
          <p:nvPr/>
        </p:nvSpPr>
        <p:spPr>
          <a:xfrm>
            <a:off x="731835" y="2181948"/>
            <a:ext cx="34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" pitchFamily="2" charset="0"/>
              </a:rPr>
              <a:t>Nonparametric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model</a:t>
            </a:r>
            <a:r>
              <a:rPr lang="de-DE" dirty="0">
                <a:latin typeface="Times" pitchFamily="2" charset="0"/>
              </a:rPr>
              <a:t>	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4B586B8-8014-5840-A661-1E1AE0EA6BF5}"/>
              </a:ext>
            </a:extLst>
          </p:cNvPr>
          <p:cNvSpPr txBox="1"/>
          <p:nvPr/>
        </p:nvSpPr>
        <p:spPr>
          <a:xfrm>
            <a:off x="4385997" y="2181947"/>
            <a:ext cx="34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Times" pitchFamily="2" charset="0"/>
              </a:rPr>
              <a:t>Parametric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model</a:t>
            </a:r>
            <a:endParaRPr lang="de-DE" dirty="0">
              <a:latin typeface="Times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A59D61F-587B-5945-BD9C-C81B20F34C3B}"/>
              </a:ext>
            </a:extLst>
          </p:cNvPr>
          <p:cNvSpPr txBox="1"/>
          <p:nvPr/>
        </p:nvSpPr>
        <p:spPr>
          <a:xfrm>
            <a:off x="8040159" y="2181947"/>
            <a:ext cx="34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" pitchFamily="2" charset="0"/>
              </a:rPr>
              <a:t>Data-</a:t>
            </a:r>
            <a:r>
              <a:rPr lang="de-DE" dirty="0" err="1">
                <a:latin typeface="Times" pitchFamily="2" charset="0"/>
              </a:rPr>
              <a:t>driven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model</a:t>
            </a:r>
            <a:endParaRPr lang="de-DE" dirty="0">
              <a:latin typeface="Times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B917697-53CB-1C4D-B29F-03D70280D23D}"/>
              </a:ext>
            </a:extLst>
          </p:cNvPr>
          <p:cNvSpPr txBox="1"/>
          <p:nvPr/>
        </p:nvSpPr>
        <p:spPr>
          <a:xfrm>
            <a:off x="731836" y="2970334"/>
            <a:ext cx="34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Times" pitchFamily="2" charset="0"/>
              </a:rPr>
              <a:t>Bootstrapping </a:t>
            </a:r>
            <a:r>
              <a:rPr lang="de-DE" dirty="0" err="1">
                <a:latin typeface="Times" pitchFamily="2" charset="0"/>
              </a:rPr>
              <a:t>simulation</a:t>
            </a:r>
            <a:endParaRPr lang="de-DE" dirty="0">
              <a:latin typeface="Times" pitchFamily="2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Times" pitchFamily="2" charset="0"/>
              </a:rPr>
              <a:t>Extension: </a:t>
            </a:r>
            <a:r>
              <a:rPr lang="de-DE" dirty="0" err="1">
                <a:latin typeface="Times" pitchFamily="2" charset="0"/>
              </a:rPr>
              <a:t>Filtered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historical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simulation</a:t>
            </a:r>
            <a:r>
              <a:rPr lang="de-DE" dirty="0">
                <a:latin typeface="Times" pitchFamily="2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de-DE" dirty="0">
              <a:latin typeface="Times" pitchFamily="2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Times" pitchFamily="2" charset="0"/>
              </a:rPr>
              <a:t>FHS original (Hull&amp; White)</a:t>
            </a:r>
          </a:p>
          <a:p>
            <a:pPr marL="285750" indent="-285750">
              <a:buFontTx/>
              <a:buChar char="-"/>
            </a:pPr>
            <a:r>
              <a:rPr lang="de-DE" dirty="0">
                <a:latin typeface="Times" pitchFamily="2" charset="0"/>
              </a:rPr>
              <a:t>FHS </a:t>
            </a:r>
            <a:r>
              <a:rPr lang="de-DE" dirty="0" err="1">
                <a:latin typeface="Times" pitchFamily="2" charset="0"/>
              </a:rPr>
              <a:t>nonparametric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with</a:t>
            </a:r>
            <a:r>
              <a:rPr lang="de-DE" dirty="0">
                <a:latin typeface="Times" pitchFamily="2" charset="0"/>
              </a:rPr>
              <a:t> VIX</a:t>
            </a:r>
          </a:p>
          <a:p>
            <a:pPr marL="285750" indent="-285750">
              <a:buFontTx/>
              <a:buChar char="-"/>
            </a:pPr>
            <a:endParaRPr lang="de-DE" dirty="0">
              <a:latin typeface="Times" pitchFamily="2" charset="0"/>
            </a:endParaRPr>
          </a:p>
          <a:p>
            <a:pPr marL="285750" indent="-285750">
              <a:buFontTx/>
              <a:buChar char="-"/>
            </a:pPr>
            <a:endParaRPr lang="de-DE" dirty="0">
              <a:latin typeface="Times" pitchFamily="2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B46A933-F3CB-EE4F-A983-104EE44B2472}"/>
              </a:ext>
            </a:extLst>
          </p:cNvPr>
          <p:cNvSpPr txBox="1"/>
          <p:nvPr/>
        </p:nvSpPr>
        <p:spPr>
          <a:xfrm>
            <a:off x="4385997" y="2966239"/>
            <a:ext cx="34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>
                <a:latin typeface="Times" pitchFamily="2" charset="0"/>
              </a:rPr>
              <a:t>GARCH </a:t>
            </a:r>
            <a:r>
              <a:rPr lang="de-DE" dirty="0" err="1">
                <a:latin typeface="Times" pitchFamily="2" charset="0"/>
              </a:rPr>
              <a:t>models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with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parameter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estimation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under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joint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maximum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likelihood</a:t>
            </a:r>
            <a:r>
              <a:rPr lang="de-DE" dirty="0">
                <a:latin typeface="Times" pitchFamily="2" charset="0"/>
              </a:rPr>
              <a:t> </a:t>
            </a:r>
          </a:p>
          <a:p>
            <a:pPr marL="285750" indent="-285750">
              <a:buFontTx/>
              <a:buChar char="-"/>
            </a:pPr>
            <a:endParaRPr lang="de-DE" dirty="0">
              <a:latin typeface="Times" pitchFamily="2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</a:rPr>
              <a:t>Binghuan</a:t>
            </a:r>
            <a:r>
              <a:rPr lang="de-DE" dirty="0">
                <a:latin typeface="Times" pitchFamily="2" charset="0"/>
              </a:rPr>
              <a:t> GARCH </a:t>
            </a:r>
            <a:r>
              <a:rPr lang="de-DE" dirty="0" err="1">
                <a:latin typeface="Times" pitchFamily="2" charset="0"/>
              </a:rPr>
              <a:t>option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valuation</a:t>
            </a:r>
            <a:r>
              <a:rPr lang="de-DE" dirty="0">
                <a:latin typeface="Times" pitchFamily="2" charset="0"/>
              </a:rPr>
              <a:t> (</a:t>
            </a:r>
            <a:r>
              <a:rPr lang="de-DE" dirty="0" err="1">
                <a:latin typeface="Times" pitchFamily="2" charset="0"/>
              </a:rPr>
              <a:t>and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his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citations</a:t>
            </a:r>
            <a:r>
              <a:rPr lang="de-DE" dirty="0">
                <a:latin typeface="Times" pitchFamily="2" charset="0"/>
              </a:rPr>
              <a:t>)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5670A31-42C4-8E4A-BE8F-A3930F25DBC1}"/>
              </a:ext>
            </a:extLst>
          </p:cNvPr>
          <p:cNvSpPr txBox="1"/>
          <p:nvPr/>
        </p:nvSpPr>
        <p:spPr>
          <a:xfrm>
            <a:off x="8040158" y="2946371"/>
            <a:ext cx="34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</a:rPr>
              <a:t>Conditional</a:t>
            </a:r>
            <a:r>
              <a:rPr lang="de-DE" dirty="0">
                <a:latin typeface="Times" pitchFamily="2" charset="0"/>
              </a:rPr>
              <a:t> RBM </a:t>
            </a:r>
            <a:r>
              <a:rPr lang="de-DE" dirty="0" err="1">
                <a:latin typeface="Times" pitchFamily="2" charset="0"/>
              </a:rPr>
              <a:t>and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conditional</a:t>
            </a:r>
            <a:r>
              <a:rPr lang="de-DE" dirty="0">
                <a:latin typeface="Times" pitchFamily="2" charset="0"/>
              </a:rPr>
              <a:t> GAN </a:t>
            </a:r>
          </a:p>
          <a:p>
            <a:pPr marL="285750" indent="-285750">
              <a:buFontTx/>
              <a:buChar char="-"/>
            </a:pPr>
            <a:r>
              <a:rPr lang="de-DE" dirty="0">
                <a:latin typeface="Times" pitchFamily="2" charset="0"/>
              </a:rPr>
              <a:t>Roncalli Paper</a:t>
            </a:r>
          </a:p>
          <a:p>
            <a:pPr marL="285750" indent="-285750">
              <a:buFontTx/>
              <a:buChar char="-"/>
            </a:pPr>
            <a:endParaRPr lang="de-DE" dirty="0">
              <a:latin typeface="Times" pitchFamily="2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>
                <a:latin typeface="Times" pitchFamily="2" charset="0"/>
              </a:rPr>
              <a:t>Conditional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variational</a:t>
            </a:r>
            <a:r>
              <a:rPr lang="de-DE" dirty="0">
                <a:latin typeface="Times" pitchFamily="2" charset="0"/>
              </a:rPr>
              <a:t> </a:t>
            </a:r>
            <a:r>
              <a:rPr lang="de-DE" dirty="0" err="1">
                <a:latin typeface="Times" pitchFamily="2" charset="0"/>
              </a:rPr>
              <a:t>autoencoder</a:t>
            </a:r>
            <a:endParaRPr lang="de-DE" dirty="0">
              <a:latin typeface="Times" pitchFamily="2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latin typeface="Times" pitchFamily="2" charset="0"/>
              </a:rPr>
              <a:t>Bühler </a:t>
            </a:r>
            <a:r>
              <a:rPr lang="de-DE" dirty="0" err="1">
                <a:latin typeface="Times" pitchFamily="2" charset="0"/>
              </a:rPr>
              <a:t>paper</a:t>
            </a:r>
            <a:endParaRPr lang="de-DE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6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F92FF-A7FC-3449-9C12-9EC529F8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Theory</a:t>
            </a:r>
            <a:r>
              <a:rPr lang="de-DE" dirty="0"/>
              <a:t> – </a:t>
            </a:r>
            <a:r>
              <a:rPr lang="de-DE" dirty="0" err="1"/>
              <a:t>Filtered</a:t>
            </a:r>
            <a:r>
              <a:rPr lang="de-DE" dirty="0"/>
              <a:t> Historical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E10563-2CFA-3948-BD25-D1A38762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Sampling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filtered</a:t>
            </a:r>
            <a:r>
              <a:rPr lang="de-DE" dirty="0"/>
              <a:t> </a:t>
            </a:r>
            <a:r>
              <a:rPr lang="de-DE" dirty="0" err="1"/>
              <a:t>historical</a:t>
            </a:r>
            <a:r>
              <a:rPr lang="de-DE" dirty="0"/>
              <a:t>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replacement</a:t>
            </a:r>
            <a:endParaRPr lang="de-DE" dirty="0"/>
          </a:p>
          <a:p>
            <a:r>
              <a:rPr lang="de-DE" dirty="0" err="1"/>
              <a:t>Parametric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: Filtration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volatility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like GARCH</a:t>
            </a:r>
          </a:p>
          <a:p>
            <a:r>
              <a:rPr lang="de-DE" dirty="0" err="1"/>
              <a:t>Nonparametric</a:t>
            </a:r>
            <a:r>
              <a:rPr lang="de-DE" dirty="0"/>
              <a:t> </a:t>
            </a:r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S&amp;P500 </a:t>
            </a:r>
            <a:r>
              <a:rPr lang="de-DE" dirty="0" err="1"/>
              <a:t>daily</a:t>
            </a:r>
            <a:r>
              <a:rPr lang="de-DE" dirty="0"/>
              <a:t> log </a:t>
            </a:r>
            <a:r>
              <a:rPr lang="de-DE" dirty="0" err="1"/>
              <a:t>returns</a:t>
            </a:r>
            <a:r>
              <a:rPr lang="de-DE" dirty="0"/>
              <a:t>     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volatility</a:t>
            </a:r>
            <a:r>
              <a:rPr lang="de-DE" dirty="0"/>
              <a:t> </a:t>
            </a:r>
            <a:r>
              <a:rPr lang="de-DE" dirty="0" err="1"/>
              <a:t>estimates</a:t>
            </a:r>
            <a:r>
              <a:rPr lang="de-DE" dirty="0"/>
              <a:t> </a:t>
            </a:r>
            <a:r>
              <a:rPr lang="de-DE" dirty="0" err="1"/>
              <a:t>proxy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VIX: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          : VIX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i="1" dirty="0"/>
              <a:t>t</a:t>
            </a:r>
            <a:r>
              <a:rPr lang="de-DE" dirty="0"/>
              <a:t>-1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proxy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volatility</a:t>
            </a:r>
            <a:r>
              <a:rPr lang="de-DE" dirty="0"/>
              <a:t> </a:t>
            </a:r>
            <a:r>
              <a:rPr lang="de-DE" dirty="0" err="1"/>
              <a:t>forecast</a:t>
            </a:r>
            <a:endParaRPr lang="de-DE" dirty="0"/>
          </a:p>
          <a:p>
            <a:r>
              <a:rPr lang="de-DE" i="1" dirty="0"/>
              <a:t>N </a:t>
            </a:r>
            <a:r>
              <a:rPr lang="de-DE" dirty="0"/>
              <a:t>: 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 </a:t>
            </a:r>
            <a:endParaRPr lang="de-DE" i="1" dirty="0"/>
          </a:p>
          <a:p>
            <a:r>
              <a:rPr lang="de-DE" dirty="0" err="1"/>
              <a:t>Idea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filtered</a:t>
            </a:r>
            <a:r>
              <a:rPr lang="de-DE" dirty="0"/>
              <a:t> log </a:t>
            </a:r>
            <a:r>
              <a:rPr lang="de-DE" dirty="0" err="1"/>
              <a:t>returns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stationary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pure log </a:t>
            </a:r>
            <a:r>
              <a:rPr lang="de-DE" dirty="0" err="1"/>
              <a:t>returns</a:t>
            </a:r>
            <a:endParaRPr lang="de-DE" dirty="0"/>
          </a:p>
          <a:p>
            <a:pPr lvl="1"/>
            <a:r>
              <a:rPr lang="de-DE" dirty="0" err="1"/>
              <a:t>Multiplication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latest</a:t>
            </a:r>
            <a:r>
              <a:rPr lang="de-DE" dirty="0"/>
              <a:t> </a:t>
            </a:r>
            <a:r>
              <a:rPr lang="de-DE" dirty="0" err="1"/>
              <a:t>volatility</a:t>
            </a:r>
            <a:r>
              <a:rPr lang="de-DE" dirty="0"/>
              <a:t> </a:t>
            </a:r>
            <a:r>
              <a:rPr lang="de-DE" dirty="0" err="1"/>
              <a:t>forecast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adjustment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in </a:t>
            </a:r>
            <a:r>
              <a:rPr lang="de-DE" dirty="0" err="1"/>
              <a:t>economic</a:t>
            </a:r>
            <a:r>
              <a:rPr lang="de-DE" dirty="0"/>
              <a:t> </a:t>
            </a:r>
            <a:r>
              <a:rPr lang="de-DE" dirty="0" err="1"/>
              <a:t>situation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1A3869-1810-B84E-9A5C-C87F6B3E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DB2C-B4B5-2E40-A130-D4F4A0310C27}" type="datetime1">
              <a:rPr lang="de-DE" noProof="0" smtClean="0"/>
              <a:t>10.03.21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170A-4D61-7F49-B789-644414D6E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</p:spPr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D7FA4E4-7CC4-0141-A52A-FFB9B03B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320" y="2282585"/>
            <a:ext cx="200652" cy="17657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3E085D2-74C3-794A-9D50-13E590D1F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997" y="2843976"/>
            <a:ext cx="2466975" cy="6858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0E95DDB-A311-244E-9866-8DE2AC8F2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069" y="3861866"/>
            <a:ext cx="516277" cy="20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1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F92FF-A7FC-3449-9C12-9EC529F8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Theory</a:t>
            </a:r>
            <a:r>
              <a:rPr lang="de-DE" dirty="0"/>
              <a:t> – GARCH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Likelihood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E10563-2CFA-3948-BD25-D1A38762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1A3869-1810-B84E-9A5C-C87F6B3E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DB2C-B4B5-2E40-A130-D4F4A0310C27}" type="datetime1">
              <a:rPr lang="de-DE" noProof="0" smtClean="0"/>
              <a:t>10.03.21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170A-4D61-7F49-B789-644414D6E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</p:spPr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49377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1F92FF-A7FC-3449-9C12-9EC529F8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Theory</a:t>
            </a:r>
            <a:r>
              <a:rPr lang="de-DE" dirty="0"/>
              <a:t> – </a:t>
            </a:r>
            <a:r>
              <a:rPr lang="de-DE" dirty="0" err="1"/>
              <a:t>Restricted</a:t>
            </a:r>
            <a:r>
              <a:rPr lang="de-DE" dirty="0"/>
              <a:t> </a:t>
            </a:r>
            <a:r>
              <a:rPr lang="de-DE" dirty="0" err="1"/>
              <a:t>Boltzman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E10563-2CFA-3948-BD25-D1A38762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1A3869-1810-B84E-9A5C-C87F6B3E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DB2C-B4B5-2E40-A130-D4F4A0310C27}" type="datetime1">
              <a:rPr lang="de-DE" noProof="0" smtClean="0"/>
              <a:t>10.03.21</a:t>
            </a:fld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8F170A-4D61-7F49-B789-644414D6E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</p:spPr>
        <p:txBody>
          <a:bodyPr/>
          <a:lstStyle/>
          <a:p>
            <a:fld id="{5ACA52AF-F19D-405C-AD5F-7D94B96A5CC3}" type="slidenum">
              <a:rPr lang="de-CH" noProof="0" smtClean="0"/>
              <a:t>9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51851863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xtern">
      <a:srgbClr val="1F407A"/>
    </a:custClr>
    <a:custClr name="Intern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Präsentation1" id="{277C3170-93C4-4004-925A-762E3FF6A529}" vid="{54F253A4-C5FF-4238-8A43-148031D6EB93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xtern">
      <a:srgbClr val="1F407A"/>
    </a:custClr>
    <a:custClr name="Intern">
      <a:srgbClr val="485A2C"/>
    </a:custClr>
    <a:custClr name="ETH 3">
      <a:srgbClr val="1269B0"/>
    </a:custClr>
    <a:custClr name="ETH 4">
      <a:srgbClr val="72791C"/>
    </a:custClr>
    <a:custClr name="ETH 5">
      <a:srgbClr val="91056A"/>
    </a:custClr>
    <a:custClr name="ETH 6">
      <a:srgbClr val="6F6F6F"/>
    </a:custClr>
    <a:custClr name="ETH 7">
      <a:srgbClr val="A8322D"/>
    </a:custClr>
    <a:custClr name="ETH 8">
      <a:srgbClr val="007A96"/>
    </a:custClr>
    <a:custClr name="ETH 9">
      <a:srgbClr val="95601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269B0"/>
      </a:accent1>
      <a:accent2>
        <a:srgbClr val="91056A"/>
      </a:accent2>
      <a:accent3>
        <a:srgbClr val="007A96"/>
      </a:accent3>
      <a:accent4>
        <a:srgbClr val="485A2C"/>
      </a:accent4>
      <a:accent5>
        <a:srgbClr val="A8322D"/>
      </a:accent5>
      <a:accent6>
        <a:srgbClr val="72791C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 Zürich</Template>
  <TotalTime>0</TotalTime>
  <Words>573</Words>
  <Application>Microsoft Macintosh PowerPoint</Application>
  <PresentationFormat>Breitbild</PresentationFormat>
  <Paragraphs>160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Symbol</vt:lpstr>
      <vt:lpstr>Times</vt:lpstr>
      <vt:lpstr>ETH Zürich</vt:lpstr>
      <vt:lpstr>Point in Time Scenario Generation across different modelling approaches</vt:lpstr>
      <vt:lpstr>Table of contents</vt:lpstr>
      <vt:lpstr>Problem Setting</vt:lpstr>
      <vt:lpstr>Problem Setting</vt:lpstr>
      <vt:lpstr>Problem Setting</vt:lpstr>
      <vt:lpstr>Current state of research</vt:lpstr>
      <vt:lpstr>Theory – Filtered Historical Simulation</vt:lpstr>
      <vt:lpstr>Theory – GARCH with joint Likelihood parameter estimation</vt:lpstr>
      <vt:lpstr>Theory – Restricted Boltzman Machine </vt:lpstr>
      <vt:lpstr>Theory – Conditional Variational Autoencoder</vt:lpstr>
      <vt:lpstr>Experiment Setup</vt:lpstr>
      <vt:lpstr>Results </vt:lpstr>
      <vt:lpstr>Results </vt:lpstr>
      <vt:lpstr>The slide title goes here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presentation title goes here</dc:title>
  <dc:creator>Microsoft Office User</dc:creator>
  <cp:lastModifiedBy>Microsoft Office User</cp:lastModifiedBy>
  <cp:revision>15</cp:revision>
  <dcterms:created xsi:type="dcterms:W3CDTF">2021-03-02T08:15:57Z</dcterms:created>
  <dcterms:modified xsi:type="dcterms:W3CDTF">2021-03-10T17:18:03Z</dcterms:modified>
</cp:coreProperties>
</file>