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99" r:id="rId7"/>
    <p:sldId id="300" r:id="rId8"/>
    <p:sldId id="301" r:id="rId9"/>
    <p:sldId id="303" r:id="rId10"/>
    <p:sldId id="302" r:id="rId11"/>
    <p:sldId id="305" r:id="rId12"/>
    <p:sldId id="306" r:id="rId13"/>
    <p:sldId id="307" r:id="rId14"/>
    <p:sldId id="304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70" d="100"/>
          <a:sy n="70" d="100"/>
        </p:scale>
        <p:origin x="1166" y="278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2025-01-30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2025-01-30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ICU DYNAMICS FROM MIMIC III DATA</a:t>
            </a:r>
            <a:br>
              <a:rPr lang="en-US" dirty="0"/>
            </a:br>
            <a:r>
              <a:rPr lang="en-US" dirty="0"/>
              <a:t>BY: J. Rice (JR76683)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CBD17-11BA-98C9-95A7-78B39F60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71" y="664028"/>
            <a:ext cx="10693458" cy="5962495"/>
          </a:xfrm>
        </p:spPr>
      </p:pic>
    </p:spTree>
    <p:extLst>
      <p:ext uri="{BB962C8B-B14F-4D97-AF65-F5344CB8AC3E}">
        <p14:creationId xmlns:p14="http://schemas.microsoft.com/office/powerpoint/2010/main" val="286974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C611C-5998-491E-9EC2-5958EFF4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F5E-AB09-41E4-B234-B95F24F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once admitted?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D773-685A-687C-27E0-98DAC29C01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the high frequency visitors, we examine the transfer patterns using a network diagram </a:t>
            </a:r>
          </a:p>
          <a:p>
            <a:r>
              <a:rPr lang="en-US" dirty="0"/>
              <a:t>We will see if there are any interesting patterns between the high frequency visitors and the rest of the 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09E66-427F-F4CA-7CC2-1D5C7CCE05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HOW TO?</a:t>
            </a:r>
          </a:p>
          <a:p>
            <a:r>
              <a:rPr lang="en-US" dirty="0"/>
              <a:t>Using the TRANSFERS table, we create a dictionary of dictionaries to see the current state and next state. </a:t>
            </a:r>
          </a:p>
          <a:p>
            <a:pPr lvl="1"/>
            <a:r>
              <a:rPr lang="en-US" dirty="0"/>
              <a:t>The first record for a stay always has a current state of “ADMISSION”, the next state is the ICU if not NA else “OTHER WARD”</a:t>
            </a:r>
          </a:p>
          <a:p>
            <a:pPr lvl="1"/>
            <a:r>
              <a:rPr lang="en-US" dirty="0"/>
              <a:t>Subsequent records follow the previous convention depending on the presence or absence of the CURR_CAREUNIT</a:t>
            </a:r>
          </a:p>
          <a:p>
            <a:pPr lvl="1"/>
            <a:r>
              <a:rPr lang="en-US" dirty="0"/>
              <a:t>The final record for a stay also used the convention for the current state, but the next state is always “DISCHARGED”</a:t>
            </a:r>
          </a:p>
          <a:p>
            <a:pPr lvl="1"/>
            <a:r>
              <a:rPr lang="en-US" dirty="0"/>
              <a:t>For each combination, we instantiate if it doesn’t yet exist to 1 and if it does exist, increment the value by 1</a:t>
            </a:r>
          </a:p>
          <a:p>
            <a:pPr lvl="1"/>
            <a:r>
              <a:rPr lang="en-US" dirty="0"/>
              <a:t>We then build a network map using the </a:t>
            </a:r>
            <a:r>
              <a:rPr lang="en-US" dirty="0" err="1"/>
              <a:t>networkx</a:t>
            </a:r>
            <a:r>
              <a:rPr lang="en-US" dirty="0"/>
              <a:t> package and the showing the result in circulate form, to help </a:t>
            </a:r>
            <a:r>
              <a:rPr lang="en-US" dirty="0" err="1"/>
              <a:t>intepretability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4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F6FA7A-D370-CAAA-E50B-9A40F14C50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888320"/>
            <a:ext cx="5138457" cy="54864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8AECC-3B71-6B65-A9BD-10299E32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52" y="888320"/>
            <a:ext cx="51196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36DA-320A-26BD-E2D4-1A17075A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5B51-C703-019D-6BFC-CC2B6682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appear to be several interesting observations that were noted; more research could be performed to see if there are any commonalities in cohorts that have experience one way or another for ICU frequency</a:t>
            </a:r>
          </a:p>
          <a:p>
            <a:r>
              <a:rPr lang="en-US" dirty="0"/>
              <a:t>It would be especially interesting to try to figure out the reasons for the spikes in the 25-30 age bin and 50-60 age bins</a:t>
            </a:r>
          </a:p>
          <a:p>
            <a:r>
              <a:rPr lang="en-US" dirty="0"/>
              <a:t>These patterns may be interesting to study to see if there are systemic issues that could potentially be avoided to improve patient health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Intensive care unit visits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916094" cy="3634486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Intensive Care Units are critical facilities to support effective healthcare</a:t>
            </a:r>
          </a:p>
          <a:p>
            <a:r>
              <a:rPr lang="en-US" dirty="0"/>
              <a:t>We examine how often these resources are used by patients in the full MIMIC III dataset</a:t>
            </a:r>
          </a:p>
          <a:p>
            <a:r>
              <a:rPr lang="en-US" dirty="0"/>
              <a:t>After that evaluation, we will dig deeper into what happens with patients who visit ICUs more frequently 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ED3B-7D74-D5A2-BE95-C98E23BA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ICU Visit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81FB-1F66-2D1A-A17C-D2FC1114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733037" cy="3634486"/>
          </a:xfrm>
        </p:spPr>
        <p:txBody>
          <a:bodyPr/>
          <a:lstStyle/>
          <a:p>
            <a:r>
              <a:rPr lang="en-US" dirty="0"/>
              <a:t>We look at how often patients go to the ICU</a:t>
            </a:r>
          </a:p>
          <a:p>
            <a:r>
              <a:rPr lang="en-US" dirty="0"/>
              <a:t>Of the patients who visit the ICU at least once, the majority only have 1 or 2 visits</a:t>
            </a:r>
          </a:p>
          <a:p>
            <a:r>
              <a:rPr lang="en-US" dirty="0"/>
              <a:t>However, some patients have dozens of visits; we will examine patients who are visiting the ICU more than 10 times in the dataset</a:t>
            </a:r>
          </a:p>
          <a:p>
            <a:endParaRPr lang="en-US" dirty="0"/>
          </a:p>
          <a:p>
            <a:r>
              <a:rPr lang="en-US" dirty="0"/>
              <a:t>This histogram is built by grouping by SUBJECT ID in the ICUSTAYS table, taking a count of ROW ID by SUBJECT ID and then binning those counts by 1s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71BF5-5738-DBA5-DC43-1FC1EA2B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28" y="1583844"/>
            <a:ext cx="45874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E43C-3E36-6C0A-99C6-9A2765991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A8F7-8431-1EC9-01C0-9B78D03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AT FIRST 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C05D-6C63-2A85-60EA-E76B3BE1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733037" cy="3634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look at the distribution of the ages of patients when they visited the ICU for the first time</a:t>
            </a:r>
          </a:p>
          <a:p>
            <a:r>
              <a:rPr lang="en-US" dirty="0"/>
              <a:t>We see two spikes, one early in life and one at “age” 300:</a:t>
            </a:r>
          </a:p>
          <a:p>
            <a:pPr lvl="1"/>
            <a:r>
              <a:rPr lang="en-US" dirty="0"/>
              <a:t>The early in life visits are exclusively NICU visits</a:t>
            </a:r>
          </a:p>
          <a:p>
            <a:pPr lvl="1"/>
            <a:r>
              <a:rPr lang="en-US" dirty="0"/>
              <a:t>The age 300 are patients whose ages were greater than 89 and those were masked to help preserve anonymity per the documentation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TO?</a:t>
            </a:r>
          </a:p>
          <a:p>
            <a:r>
              <a:rPr lang="en-US" dirty="0"/>
              <a:t>This is generated by grouping by SUBJECT ID from the ICUSTAYS table and taking the first ICU INTIME for each subject.   </a:t>
            </a:r>
          </a:p>
          <a:p>
            <a:r>
              <a:rPr lang="en-US" dirty="0"/>
              <a:t>We then subtract the SUBJECT ID DOB from the SUBJECT table from the INTIME in the previous step</a:t>
            </a:r>
          </a:p>
          <a:p>
            <a:r>
              <a:rPr lang="en-US" dirty="0"/>
              <a:t>We create 100 bins, chosen by matplotlib .hist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FD81E-E930-73A3-3DFE-D3E485D2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719" y="1583844"/>
            <a:ext cx="4346089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28C31-7FE8-151D-26C0-96566656E005}"/>
              </a:ext>
            </a:extLst>
          </p:cNvPr>
          <p:cNvSpPr/>
          <p:nvPr/>
        </p:nvSpPr>
        <p:spPr>
          <a:xfrm>
            <a:off x="8273142" y="2402450"/>
            <a:ext cx="1480457" cy="37011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NICU Visits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FA234-36D0-30A5-A67E-3D23A896515B}"/>
              </a:ext>
            </a:extLst>
          </p:cNvPr>
          <p:cNvSpPr/>
          <p:nvPr/>
        </p:nvSpPr>
        <p:spPr>
          <a:xfrm>
            <a:off x="9590313" y="4085437"/>
            <a:ext cx="1480457" cy="5638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Age &gt; 89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05963-3A29-F5E3-A4CC-39A26D1EA324}"/>
              </a:ext>
            </a:extLst>
          </p:cNvPr>
          <p:cNvCxnSpPr>
            <a:cxnSpLocks/>
          </p:cNvCxnSpPr>
          <p:nvPr/>
        </p:nvCxnSpPr>
        <p:spPr>
          <a:xfrm flipH="1">
            <a:off x="7979229" y="2667000"/>
            <a:ext cx="293913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6834F5-5579-CF59-2C62-61CCD7EBFCE9}"/>
              </a:ext>
            </a:extLst>
          </p:cNvPr>
          <p:cNvCxnSpPr>
            <a:cxnSpLocks/>
          </p:cNvCxnSpPr>
          <p:nvPr/>
        </p:nvCxnSpPr>
        <p:spPr>
          <a:xfrm>
            <a:off x="10477497" y="4649261"/>
            <a:ext cx="593273" cy="62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0B98C-D727-B69F-CBB5-A47B531E7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11F2-4407-3535-FCA9-13A592A1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at first admission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694E-869F-3189-ECCB-87C5F76F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733037" cy="36344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are curious if there is a difference in age profiles between </a:t>
            </a:r>
          </a:p>
          <a:p>
            <a:r>
              <a:rPr lang="en-US" dirty="0"/>
              <a:t>For this analysis, we ignore NICU visits and only look at patients who are still alive in the dataset </a:t>
            </a:r>
          </a:p>
          <a:p>
            <a:r>
              <a:rPr lang="en-US" dirty="0"/>
              <a:t>We note some spikes in the 25–30-year-old, 50-55-, and 55–60-year-old bins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TO?</a:t>
            </a:r>
          </a:p>
          <a:p>
            <a:r>
              <a:rPr lang="en-US" dirty="0"/>
              <a:t>We filter SUBJECT IDs whose DOD value is NA from the SUBJECT table</a:t>
            </a:r>
          </a:p>
          <a:p>
            <a:r>
              <a:rPr lang="en-US" dirty="0"/>
              <a:t>We then filter using the visit counts from previous steps to make the two populations to compare</a:t>
            </a:r>
          </a:p>
          <a:p>
            <a:r>
              <a:rPr lang="en-US" dirty="0"/>
              <a:t>We make bins from 15 to 95, by 5s (15-20, 20-25, …)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CC273-D50D-90F3-3E5E-76794E73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27" y="1583844"/>
            <a:ext cx="458748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A137E-3B3D-AE8B-ED8D-06C261F19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D91-9A52-32F8-9A77-A8FA302D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ICU PER VISIT?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2FFF-AC50-6A48-DD1F-54D93D37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733037" cy="3634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admitted to the ICU, how often do patients leave from the same ICU from which they were admitted?  </a:t>
            </a:r>
          </a:p>
          <a:p>
            <a:r>
              <a:rPr lang="en-US" dirty="0"/>
              <a:t>As expected, most of the time, patients leave from the same ICU that they are admitted</a:t>
            </a:r>
          </a:p>
          <a:p>
            <a:r>
              <a:rPr lang="en-US" dirty="0"/>
              <a:t>We note that for NICUs, patients are exclusively discharged from the NICU when admitted to the NICU, which is probably expected</a:t>
            </a:r>
          </a:p>
          <a:p>
            <a:r>
              <a:rPr lang="en-US" dirty="0"/>
              <a:t>Since patients move around, can we see what happens to them between the admitted ICU and discharged ICU?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TO?</a:t>
            </a:r>
          </a:p>
          <a:p>
            <a:r>
              <a:rPr lang="en-US" dirty="0"/>
              <a:t>Using the ICUSTAYS table, we pivot the data by FIRST_CAREUNIT and LAST_CAREUNIT, counting each instance</a:t>
            </a:r>
          </a:p>
          <a:p>
            <a:r>
              <a:rPr lang="en-US" dirty="0"/>
              <a:t>We use .</a:t>
            </a:r>
            <a:r>
              <a:rPr lang="en-US" dirty="0" err="1"/>
              <a:t>imshow</a:t>
            </a:r>
            <a:r>
              <a:rPr lang="en-US" dirty="0"/>
              <a:t> to show these results and add text value labels by iterating through the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67DE6-86EB-2CAB-0C62-FA8A673B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483" y="1584089"/>
            <a:ext cx="4886325" cy="45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95AB-79DC-F7E5-4436-84DF1965B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F8A-AD79-DB7D-ABEA-D05726BA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DURATION by visit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AD01-D8AA-3097-E230-D8E286D98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the following slide, we examine how duration lengths vary with visit number by a patient</a:t>
            </a:r>
          </a:p>
          <a:p>
            <a:r>
              <a:rPr lang="en-US" dirty="0"/>
              <a:t>Do patients that go more often require more time?  Or are these visits for targeted reasons, so durations tend to be shorter? </a:t>
            </a:r>
          </a:p>
          <a:p>
            <a:r>
              <a:rPr lang="en-US" dirty="0"/>
              <a:t>For the analysis, we clip visit lengths at 14 days, and we normalize by visit number</a:t>
            </a:r>
          </a:p>
          <a:p>
            <a:pPr lvl="1"/>
            <a:r>
              <a:rPr lang="en-US" dirty="0"/>
              <a:t>For the avoidance of doubt, that means that the frequencies for each visit number add to 1 and sum of the array is the same as its shape in the visit number axis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D0B8F-F318-FDF0-F76D-B4A206E763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TO?</a:t>
            </a:r>
          </a:p>
          <a:p>
            <a:r>
              <a:rPr lang="en-US" dirty="0"/>
              <a:t>We assign a visit number for each stay in ICUSTAY by SUBJECT ID using .</a:t>
            </a:r>
            <a:r>
              <a:rPr lang="en-US" dirty="0" err="1"/>
              <a:t>cumcount</a:t>
            </a:r>
            <a:endParaRPr lang="en-US" dirty="0"/>
          </a:p>
          <a:p>
            <a:r>
              <a:rPr lang="en-US" dirty="0"/>
              <a:t>For each of these visit counts, we then take the LOS</a:t>
            </a:r>
          </a:p>
          <a:p>
            <a:r>
              <a:rPr lang="en-US" dirty="0"/>
              <a:t>Using numpy.histogram2d, we get the frequencies for days of stay and visit number, with the former being clipped at 14 days</a:t>
            </a:r>
          </a:p>
          <a:p>
            <a:r>
              <a:rPr lang="en-US" dirty="0"/>
              <a:t>Using </a:t>
            </a:r>
            <a:r>
              <a:rPr lang="en-US" dirty="0" err="1"/>
              <a:t>numpy</a:t>
            </a:r>
            <a:r>
              <a:rPr lang="en-US" dirty="0"/>
              <a:t>, we normalize by the visit number axis</a:t>
            </a:r>
          </a:p>
          <a:p>
            <a:r>
              <a:rPr lang="en-US" dirty="0"/>
              <a:t>We plot using .</a:t>
            </a:r>
            <a:r>
              <a:rPr lang="en-US" dirty="0" err="1"/>
              <a:t>imshow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7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7022-FCA2-82A3-9883-00FC6774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DURATION by visit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684A2-9CE4-0367-0575-7B795A95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216" y="2080304"/>
            <a:ext cx="8447567" cy="4572000"/>
          </a:xfrm>
        </p:spPr>
      </p:pic>
    </p:spTree>
    <p:extLst>
      <p:ext uri="{BB962C8B-B14F-4D97-AF65-F5344CB8AC3E}">
        <p14:creationId xmlns:p14="http://schemas.microsoft.com/office/powerpoint/2010/main" val="87614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68F-2E82-8CDF-BF0B-99A74F94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visitor ADMISSION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C419-CB7B-CE8E-DB5F-B14147F36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the first admission by high frequency visitors (&gt;10 visits in dataset), what is the timing of the visits for the following 10 years from the first admissions?</a:t>
            </a:r>
          </a:p>
          <a:p>
            <a:r>
              <a:rPr lang="en-US" dirty="0"/>
              <a:t>We examine if these are grouped together or sporadic on the following slide</a:t>
            </a:r>
          </a:p>
          <a:p>
            <a:pPr lvl="1"/>
            <a:r>
              <a:rPr lang="en-US" dirty="0"/>
              <a:t>You will see both sporadic and concentrated visits</a:t>
            </a:r>
          </a:p>
          <a:p>
            <a:r>
              <a:rPr lang="en-US" dirty="0"/>
              <a:t>The </a:t>
            </a:r>
            <a:r>
              <a:rPr lang="en-US" i="1" dirty="0"/>
              <a:t>x</a:t>
            </a:r>
            <a:r>
              <a:rPr lang="en-US" dirty="0"/>
              <a:t>-axis is set such that each patients’ first visit starts at 0 years</a:t>
            </a:r>
          </a:p>
          <a:p>
            <a:r>
              <a:rPr lang="en-US" dirty="0"/>
              <a:t>The width of each bar is proportional to the stay duration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8F58-9553-7880-6C4C-71FDF4ECA8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TO?</a:t>
            </a:r>
          </a:p>
          <a:p>
            <a:r>
              <a:rPr lang="en-US" dirty="0"/>
              <a:t>To build the following, we normalize by the first admission INDATE by SUBJECT from the ICUSTAYS table</a:t>
            </a:r>
          </a:p>
          <a:p>
            <a:r>
              <a:rPr lang="en-US" dirty="0"/>
              <a:t>All other visits have their dates oriented from the previous</a:t>
            </a:r>
          </a:p>
          <a:p>
            <a:r>
              <a:rPr lang="en-US" dirty="0"/>
              <a:t>Width of each bar is calculated based on the difference between OUTTIME and INTIME, dropping NAs, if applicable</a:t>
            </a:r>
          </a:p>
          <a:p>
            <a:r>
              <a:rPr lang="en-US" dirty="0"/>
              <a:t>We use .</a:t>
            </a:r>
            <a:r>
              <a:rPr lang="en-US" dirty="0" err="1"/>
              <a:t>hbars</a:t>
            </a:r>
            <a:r>
              <a:rPr lang="en-US" dirty="0"/>
              <a:t> to indicate the duration of each visit, with a minimum width to ensure visibility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53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infopath/2007/PartnerControls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{9EE8B457-7E18-4E66-8B5D-84F003EA5F18}tf45205285_win32</Template>
  <TotalTime>4379</TotalTime>
  <Words>1102</Words>
  <Application>Microsoft Office PowerPoint</Application>
  <PresentationFormat>Widescreen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DividendVTI</vt:lpstr>
      <vt:lpstr>ICU DYNAMICS FROM MIMIC III DATA BY: J. Rice (JR76683)</vt:lpstr>
      <vt:lpstr>Intensive care unit visits</vt:lpstr>
      <vt:lpstr>ICU Visit Frequency</vt:lpstr>
      <vt:lpstr>AGE AT FIRST ADMISSION</vt:lpstr>
      <vt:lpstr>Age at first admission comparison</vt:lpstr>
      <vt:lpstr>SINGLE ICU PER VISIT?</vt:lpstr>
      <vt:lpstr>STAY DURATION by visit number</vt:lpstr>
      <vt:lpstr>STAY DURATION by visit number</vt:lpstr>
      <vt:lpstr>Frequent visitor ADMISSION patterns</vt:lpstr>
      <vt:lpstr>PowerPoint Presentation</vt:lpstr>
      <vt:lpstr>What happens once admitted?</vt:lpstr>
      <vt:lpstr>PowerPoint Presentation</vt:lpstr>
      <vt:lpstr>FINAL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Rice</dc:creator>
  <cp:lastModifiedBy>Joe Rice</cp:lastModifiedBy>
  <cp:revision>6</cp:revision>
  <dcterms:created xsi:type="dcterms:W3CDTF">2025-01-31T02:51:24Z</dcterms:created>
  <dcterms:modified xsi:type="dcterms:W3CDTF">2025-02-03T03:51:17Z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