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ource Code Pr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4e7e62d80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4e7e62d8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4e7e62d80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4e7e62d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4e7e62d80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4e7e62d8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4e7e62d80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4e7e62d8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4e7e62d8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4e7e62d8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4e7e62d80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4e7e62d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4e7e62d80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4e7e62d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4e7e62d80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4e7e62d8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4e7e62d80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4e7e62d8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e7e62d80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e7e62d8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Next Box Office Hit</a:t>
            </a:r>
            <a:endParaRPr/>
          </a:p>
        </p:txBody>
      </p:sp>
      <p:sp>
        <p:nvSpPr>
          <p:cNvPr id="63" name="Google Shape;63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Grossing </a:t>
            </a:r>
            <a:r>
              <a:rPr lang="en"/>
              <a:t>Hollywood </a:t>
            </a:r>
            <a:r>
              <a:rPr lang="en"/>
              <a:t>Movies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08625" y="1816950"/>
            <a:ext cx="41754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Recommendations Based on Findings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4955600" y="917375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Balance Quantity &amp; Quality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Keeping the bulk of our portfolio as short to medium length films allows for riskier bets on big-budget </a:t>
            </a:r>
            <a:r>
              <a:rPr i="1" lang="en"/>
              <a:t>movies-of-the-year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250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Studios Dominate Sales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075" y="1185850"/>
            <a:ext cx="1874174" cy="38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949" y="1110900"/>
            <a:ext cx="5741798" cy="38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156500" y="478925"/>
            <a:ext cx="41754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Outliers: None</a:t>
            </a:r>
            <a:endParaRPr b="1" u="sng"/>
          </a:p>
        </p:txBody>
      </p:sp>
      <p:sp>
        <p:nvSpPr>
          <p:cNvPr id="132" name="Google Shape;132;p24"/>
          <p:cNvSpPr txBox="1"/>
          <p:nvPr>
            <p:ph idx="2" type="body"/>
          </p:nvPr>
        </p:nvSpPr>
        <p:spPr>
          <a:xfrm>
            <a:off x="4939500" y="1062275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Stay Mainstream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Work with the major 5-6 studios as their economies of scale and brand-power momentum have solidified their power in continuing to produce the highest grossing films of all time</a:t>
            </a:r>
            <a:endParaRPr sz="1500"/>
          </a:p>
        </p:txBody>
      </p:sp>
      <p:sp>
        <p:nvSpPr>
          <p:cNvPr id="133" name="Google Shape;133;p24"/>
          <p:cNvSpPr txBox="1"/>
          <p:nvPr/>
        </p:nvSpPr>
        <p:spPr>
          <a:xfrm>
            <a:off x="207800" y="1666525"/>
            <a:ext cx="40728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Recommendations Based on Findings</a:t>
            </a:r>
            <a:r>
              <a:rPr lang="en"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293975" y="321450"/>
            <a:ext cx="6651000" cy="7845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72500"/>
            <a:ext cx="69522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</a:t>
            </a:r>
            <a:r>
              <a:rPr lang="en">
                <a:solidFill>
                  <a:schemeClr val="lt1"/>
                </a:solidFill>
              </a:rPr>
              <a:t>Our Hypotheses Held Out VS the Data: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468825"/>
            <a:ext cx="8520600" cy="3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American Influence Remains Strong (✅)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“Goldilocks” Ratings (✅</a:t>
            </a:r>
            <a:r>
              <a:rPr b="1" lang="en"/>
              <a:t>)</a:t>
            </a:r>
            <a:r>
              <a:rPr b="1" lang="en"/>
              <a:t> &amp; Runtime (❌→</a:t>
            </a:r>
            <a:r>
              <a:rPr b="1" lang="en"/>
              <a:t>🔍) </a:t>
            </a:r>
            <a:r>
              <a:rPr b="1" lang="en"/>
              <a:t>Are Most Popular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 Handful of Studios Dominate the Box Office (✅)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Ricardo Gawlinski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Sebastien Hart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Qawiyy (Korweey) Rabiu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47" name="Google Shape;147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​​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9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61475" y="0"/>
            <a:ext cx="12330292" cy="514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27"/>
          <p:cNvSpPr txBox="1"/>
          <p:nvPr/>
        </p:nvSpPr>
        <p:spPr>
          <a:xfrm>
            <a:off x="3250100" y="3524400"/>
            <a:ext cx="7343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</a:t>
            </a:r>
            <a:endParaRPr b="1" sz="43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293975" y="321450"/>
            <a:ext cx="2618400" cy="784500"/>
          </a:xfrm>
          <a:prstGeom prst="snip1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26007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Hypotheses: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468825"/>
            <a:ext cx="8520600" cy="3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American Influence Remains Strong ✅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International sales follow domestic (US) sales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“</a:t>
            </a:r>
            <a:r>
              <a:rPr b="1" lang="en"/>
              <a:t>Goldilocks” Ratings &amp; Runtime Are Most Popular 📊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Certain sweet spots exist for genre and runtime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 Handful of Studios Dominate the Box Office ✅</a:t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Economies of scale give incumbents the advantage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350" y="1076550"/>
            <a:ext cx="6629274" cy="40170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250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International Market Follows Domestic Trends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20450" y="1414475"/>
            <a:ext cx="41754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Franchises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International</a:t>
            </a:r>
            <a:r>
              <a:rPr lang="en" sz="1500"/>
              <a:t> markets favour big franchises like </a:t>
            </a:r>
            <a:r>
              <a:rPr i="1" lang="en" sz="1500"/>
              <a:t>Avengers</a:t>
            </a:r>
            <a:r>
              <a:rPr lang="en" sz="1500"/>
              <a:t> and </a:t>
            </a:r>
            <a:r>
              <a:rPr i="1" lang="en" sz="1500"/>
              <a:t>Bond</a:t>
            </a:r>
            <a:r>
              <a:rPr lang="en" sz="1500"/>
              <a:t> </a:t>
            </a:r>
            <a:r>
              <a:rPr lang="en" sz="1500"/>
              <a:t>disproportionately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Comedies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Comedies (</a:t>
            </a:r>
            <a:r>
              <a:rPr i="1" lang="en" sz="1500"/>
              <a:t>Liar Liar</a:t>
            </a:r>
            <a:r>
              <a:rPr lang="en" sz="1500"/>
              <a:t>, </a:t>
            </a:r>
            <a:r>
              <a:rPr i="1" lang="en" sz="1500"/>
              <a:t>Mrs. Doubtfire, Meet The Fockers) </a:t>
            </a:r>
            <a:r>
              <a:rPr lang="en" sz="1500"/>
              <a:t>underperform with international audiences, </a:t>
            </a:r>
            <a:r>
              <a:rPr lang="en" sz="1500"/>
              <a:t>likely</a:t>
            </a:r>
            <a:r>
              <a:rPr lang="en" sz="1500"/>
              <a:t> due to language nuances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08625" y="1816950"/>
            <a:ext cx="41754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Recommendations Based on Findings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955600" y="917375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Continue Domestic Focus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International sales will follow once a film does well in the US.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International </a:t>
            </a:r>
            <a:r>
              <a:rPr b="1" lang="en"/>
              <a:t>Specialization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franchise films to draw international markets, avoid comedies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250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Audiences Prefer ‘Middle-of-the-Road’ Ratings (PG-13, PG)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775" y="1191400"/>
            <a:ext cx="5692442" cy="388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56500" y="478925"/>
            <a:ext cx="41754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Outliers: None</a:t>
            </a:r>
            <a:endParaRPr b="1" u="sng"/>
          </a:p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939500" y="1062275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Stay Mainstream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Children’s movies (G ratings) and horror/other R rated films can’t compete with films that appeal to all age groups and demographics</a:t>
            </a:r>
            <a:endParaRPr sz="1500"/>
          </a:p>
        </p:txBody>
      </p:sp>
      <p:sp>
        <p:nvSpPr>
          <p:cNvPr id="101" name="Google Shape;101;p19"/>
          <p:cNvSpPr txBox="1"/>
          <p:nvPr/>
        </p:nvSpPr>
        <p:spPr>
          <a:xfrm>
            <a:off x="207800" y="1666525"/>
            <a:ext cx="40728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Recommendations Based on Findings</a:t>
            </a:r>
            <a:r>
              <a:rPr lang="en"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250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to Medium Length Films Preferred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800" y="1110900"/>
            <a:ext cx="6208323" cy="3880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20450" y="1414475"/>
            <a:ext cx="41754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Heavy Hitters Buck Trend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Long awaited franchise films (</a:t>
            </a:r>
            <a:r>
              <a:rPr i="1" lang="en" sz="1500"/>
              <a:t>Avengers: EndGame</a:t>
            </a:r>
            <a:r>
              <a:rPr lang="en" sz="1500"/>
              <a:t>)and big budget Oscar-bait (</a:t>
            </a:r>
            <a:r>
              <a:rPr i="1" lang="en" sz="1500"/>
              <a:t>Avatar, Titanic)</a:t>
            </a:r>
            <a:r>
              <a:rPr lang="en" sz="1500"/>
              <a:t> can be close to 3 hours long and still pull in some of the highest sales on record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