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700" b="1" i="0" u="none" strike="noStrike" cap="all" spc="443" normalizeH="0" baseline="0">
        <a:ln>
          <a:noFill/>
        </a:ln>
        <a:solidFill>
          <a:srgbClr val="80A9D7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>
        <p:scale>
          <a:sx n="60" d="100"/>
          <a:sy n="60" d="100"/>
        </p:scale>
        <p:origin x="-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Main Title &amp;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&amp;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&amp;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&amp;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Title &amp; B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Slot 2. Title of the Presentation in"/>
          <p:cNvSpPr txBox="1">
            <a:spLocks noGrp="1"/>
          </p:cNvSpPr>
          <p:nvPr>
            <p:ph type="body" sz="quarter" idx="21"/>
          </p:nvPr>
        </p:nvSpPr>
        <p:spPr>
          <a:xfrm>
            <a:off x="1268021" y="3785248"/>
            <a:ext cx="21847958" cy="1384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8400">
                <a:solidFill>
                  <a:srgbClr val="333333"/>
                </a:solidFill>
              </a:defRPr>
            </a:lvl1pPr>
          </a:lstStyle>
          <a:p>
            <a:r>
              <a:t>Title Slot 2. Title of the Presentation in</a:t>
            </a:r>
          </a:p>
        </p:txBody>
      </p:sp>
      <p:sp>
        <p:nvSpPr>
          <p:cNvPr id="22" name="Title Slot 4. to Duck Around the Title, and put"/>
          <p:cNvSpPr txBox="1">
            <a:spLocks noGrp="1"/>
          </p:cNvSpPr>
          <p:nvPr>
            <p:ph type="body" sz="quarter" idx="22"/>
          </p:nvPr>
        </p:nvSpPr>
        <p:spPr>
          <a:xfrm>
            <a:off x="1268021" y="6959383"/>
            <a:ext cx="21847958" cy="1384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8400">
                <a:solidFill>
                  <a:srgbClr val="333333"/>
                </a:solidFill>
              </a:defRPr>
            </a:lvl1pPr>
          </a:lstStyle>
          <a:p>
            <a:r>
              <a:t>Title Slot 4. to Duck Around the Title, and put</a:t>
            </a:r>
          </a:p>
        </p:txBody>
      </p:sp>
      <p:sp>
        <p:nvSpPr>
          <p:cNvPr id="23" name="Title Slot 5. Key Terms in Helvetica Regular."/>
          <p:cNvSpPr txBox="1">
            <a:spLocks noGrp="1"/>
          </p:cNvSpPr>
          <p:nvPr>
            <p:ph type="body" sz="quarter" idx="23"/>
          </p:nvPr>
        </p:nvSpPr>
        <p:spPr>
          <a:xfrm>
            <a:off x="1268021" y="8546443"/>
            <a:ext cx="21847957" cy="138431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8400">
                <a:solidFill>
                  <a:srgbClr val="333333"/>
                </a:solidFill>
              </a:defRPr>
            </a:pPr>
            <a:r>
              <a:t>Title Slot 5. Key Terms in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Helvetica Regular</a:t>
            </a:r>
            <a:r>
              <a:t>.</a:t>
            </a:r>
          </a:p>
        </p:txBody>
      </p:sp>
      <p:sp>
        <p:nvSpPr>
          <p:cNvPr id="24" name="Title Slot 6. Use up to 6 of these slots."/>
          <p:cNvSpPr txBox="1">
            <a:spLocks noGrp="1"/>
          </p:cNvSpPr>
          <p:nvPr>
            <p:ph type="body" sz="quarter" idx="24"/>
          </p:nvPr>
        </p:nvSpPr>
        <p:spPr>
          <a:xfrm>
            <a:off x="1268021" y="10133520"/>
            <a:ext cx="21847958" cy="1384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8400">
                <a:solidFill>
                  <a:srgbClr val="333333"/>
                </a:solidFill>
              </a:defRPr>
            </a:lvl1pPr>
          </a:lstStyle>
          <a:p>
            <a:r>
              <a:t>Title Slot 6. Use up to 6 of these slots.</a:t>
            </a:r>
          </a:p>
        </p:txBody>
      </p:sp>
      <p:sp>
        <p:nvSpPr>
          <p:cNvPr id="25" name="Title Slot 1. (This paragraph has the Main"/>
          <p:cNvSpPr txBox="1">
            <a:spLocks noGrp="1"/>
          </p:cNvSpPr>
          <p:nvPr>
            <p:ph type="body" sz="quarter" idx="25"/>
          </p:nvPr>
        </p:nvSpPr>
        <p:spPr>
          <a:xfrm>
            <a:off x="1268021" y="2198180"/>
            <a:ext cx="21847958" cy="1384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8400">
                <a:solidFill>
                  <a:srgbClr val="333333"/>
                </a:solidFill>
              </a:defRPr>
            </a:lvl1pPr>
          </a:lstStyle>
          <a:p>
            <a:r>
              <a:t>Title Slot 1. (This paragraph has the Main</a:t>
            </a:r>
          </a:p>
        </p:txBody>
      </p:sp>
      <p:sp>
        <p:nvSpPr>
          <p:cNvPr id="26" name="Title Slot 3.              ; Use Spaces"/>
          <p:cNvSpPr txBox="1">
            <a:spLocks noGrp="1"/>
          </p:cNvSpPr>
          <p:nvPr>
            <p:ph type="body" sz="quarter" idx="26"/>
          </p:nvPr>
        </p:nvSpPr>
        <p:spPr>
          <a:xfrm>
            <a:off x="1268021" y="5372299"/>
            <a:ext cx="22641163" cy="13843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8400">
                <a:solidFill>
                  <a:srgbClr val="333333"/>
                </a:solidFill>
              </a:defRPr>
            </a:lvl1pPr>
          </a:lstStyle>
          <a:p>
            <a:r>
              <a:t>Title Slot 3.												  ; Use Spaces</a:t>
            </a:r>
          </a:p>
        </p:txBody>
      </p:sp>
      <p:sp>
        <p:nvSpPr>
          <p:cNvPr id="27" name="Bold Blue Lettering"/>
          <p:cNvSpPr txBox="1"/>
          <p:nvPr/>
        </p:nvSpPr>
        <p:spPr>
          <a:xfrm>
            <a:off x="6731075" y="5372316"/>
            <a:ext cx="14509610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8400" cap="none" spc="0"/>
            </a:lvl1pPr>
          </a:lstStyle>
          <a:p>
            <a:r>
              <a:t>Bold Blue Lettering</a:t>
            </a:r>
          </a:p>
        </p:txBody>
      </p:sp>
      <p:pic>
        <p:nvPicPr>
          <p:cNvPr id="28" name="RStudio-icon.png" descr="RStudio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578" y="355050"/>
            <a:ext cx="1661950" cy="166195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edium Italicized Text…"/>
          <p:cNvSpPr txBox="1">
            <a:spLocks noGrp="1"/>
          </p:cNvSpPr>
          <p:nvPr>
            <p:ph type="body" sz="quarter" idx="21"/>
          </p:nvPr>
        </p:nvSpPr>
        <p:spPr>
          <a:xfrm>
            <a:off x="1248475" y="2577215"/>
            <a:ext cx="21859232" cy="863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Medium Italicized Text…</a:t>
            </a:r>
          </a:p>
        </p:txBody>
      </p:sp>
      <p:sp>
        <p:nvSpPr>
          <p:cNvPr id="37" name="— bullet 1, the text could be either one line or two lines but don’t insert line breaks (and don’t use periods)"/>
          <p:cNvSpPr txBox="1">
            <a:spLocks noGrp="1"/>
          </p:cNvSpPr>
          <p:nvPr>
            <p:ph type="body" sz="quarter" idx="22"/>
          </p:nvPr>
        </p:nvSpPr>
        <p:spPr>
          <a:xfrm>
            <a:off x="1251182" y="3787064"/>
            <a:ext cx="17014525" cy="1625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1, the text could be either one line or two lines but don’t insert line breaks (and don’t use periods)</a:t>
            </a:r>
          </a:p>
        </p:txBody>
      </p:sp>
      <p:sp>
        <p:nvSpPr>
          <p:cNvPr id="38" name="— bullet 2, there could be parts in italics and emboldened text, just don’t change the typeface or the size"/>
          <p:cNvSpPr txBox="1">
            <a:spLocks noGrp="1"/>
          </p:cNvSpPr>
          <p:nvPr>
            <p:ph type="body" sz="quarter" idx="23"/>
          </p:nvPr>
        </p:nvSpPr>
        <p:spPr>
          <a:xfrm>
            <a:off x="1251182" y="5702060"/>
            <a:ext cx="17014525" cy="162562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— bullet 2, there could be parts in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italics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emboldened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text</a:t>
            </a:r>
            <a:r>
              <a:t>, just don’t change the typeface or the size</a:t>
            </a:r>
          </a:p>
        </p:txBody>
      </p:sp>
      <p:sp>
        <p:nvSpPr>
          <p:cNvPr id="39" name="— bullet 3, for any slide with bullets, ensure even spacing"/>
          <p:cNvSpPr txBox="1">
            <a:spLocks noGrp="1"/>
          </p:cNvSpPr>
          <p:nvPr>
            <p:ph type="body" sz="quarter" idx="24"/>
          </p:nvPr>
        </p:nvSpPr>
        <p:spPr>
          <a:xfrm>
            <a:off x="1251182" y="7617077"/>
            <a:ext cx="17014525" cy="863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3, for any slide with bullets, ensure even spacing</a:t>
            </a:r>
          </a:p>
        </p:txBody>
      </p:sp>
      <p:sp>
        <p:nvSpPr>
          <p:cNvPr id="40" name="— bullet 4, but try to mix things up with small images and schematics so as to not make the slide too boring"/>
          <p:cNvSpPr txBox="1">
            <a:spLocks noGrp="1"/>
          </p:cNvSpPr>
          <p:nvPr>
            <p:ph type="body" sz="quarter" idx="25"/>
          </p:nvPr>
        </p:nvSpPr>
        <p:spPr>
          <a:xfrm>
            <a:off x="1251182" y="8770074"/>
            <a:ext cx="17014525" cy="1625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4, but try to mix things up with small images and schematics so as to not make the slide too boring</a:t>
            </a:r>
          </a:p>
        </p:txBody>
      </p:sp>
      <p:sp>
        <p:nvSpPr>
          <p:cNvPr id="41" name="— bullet 5, a space is reserved on the right for pics: use it often (alternatively, place images between bullet points)"/>
          <p:cNvSpPr txBox="1">
            <a:spLocks noGrp="1"/>
          </p:cNvSpPr>
          <p:nvPr>
            <p:ph type="body" sz="quarter" idx="26"/>
          </p:nvPr>
        </p:nvSpPr>
        <p:spPr>
          <a:xfrm>
            <a:off x="1251182" y="10685091"/>
            <a:ext cx="17014525" cy="1625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— bullet 5, a space is reserved on the right for pics: use it often (alternatively, place images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between</a:t>
            </a:r>
            <a:r>
              <a:t> bullet points)</a:t>
            </a:r>
          </a:p>
        </p:txBody>
      </p:sp>
      <p:sp>
        <p:nvSpPr>
          <p:cNvPr id="42" name="SHORT PRESENTATION TITLE"/>
          <p:cNvSpPr txBox="1">
            <a:spLocks noGrp="1"/>
          </p:cNvSpPr>
          <p:nvPr>
            <p:ph type="body" sz="quarter" idx="27"/>
          </p:nvPr>
        </p:nvSpPr>
        <p:spPr>
          <a:xfrm>
            <a:off x="1225580" y="607054"/>
            <a:ext cx="20999459" cy="660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700" b="1" cap="all" spc="443">
                <a:solidFill>
                  <a:srgbClr val="80A9D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SHORT PRESENTATION TITLE</a:t>
            </a:r>
          </a:p>
        </p:txBody>
      </p:sp>
      <p:sp>
        <p:nvSpPr>
          <p:cNvPr id="4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ck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— bullet 1, the text could be either one line or two lines but don’t insert line breaks (and don’t use periods)"/>
          <p:cNvSpPr txBox="1">
            <a:spLocks noGrp="1"/>
          </p:cNvSpPr>
          <p:nvPr>
            <p:ph type="body" sz="quarter" idx="21"/>
          </p:nvPr>
        </p:nvSpPr>
        <p:spPr>
          <a:xfrm>
            <a:off x="1251182" y="2771802"/>
            <a:ext cx="17014525" cy="1625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1, the text could be either one line or two lines but don’t insert line breaks (and don’t use periods)</a:t>
            </a:r>
          </a:p>
        </p:txBody>
      </p:sp>
      <p:sp>
        <p:nvSpPr>
          <p:cNvPr id="51" name="— bullet 2, there could be parts in italics and emboldened text, just don’t change the typeface or the size"/>
          <p:cNvSpPr txBox="1">
            <a:spLocks noGrp="1"/>
          </p:cNvSpPr>
          <p:nvPr>
            <p:ph type="body" sz="quarter" idx="22"/>
          </p:nvPr>
        </p:nvSpPr>
        <p:spPr>
          <a:xfrm>
            <a:off x="1251182" y="4648699"/>
            <a:ext cx="17014525" cy="162562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— bullet 2, there could be parts in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italics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emboldened</a:t>
            </a:r>
            <a:r>
              <a:t>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text</a:t>
            </a:r>
            <a:r>
              <a:t>, just don’t change the typeface or the size</a:t>
            </a:r>
          </a:p>
        </p:txBody>
      </p:sp>
      <p:sp>
        <p:nvSpPr>
          <p:cNvPr id="52" name="— bullet 3, for any slide with bullets, ensure even spacing"/>
          <p:cNvSpPr txBox="1">
            <a:spLocks noGrp="1"/>
          </p:cNvSpPr>
          <p:nvPr>
            <p:ph type="body" sz="quarter" idx="23"/>
          </p:nvPr>
        </p:nvSpPr>
        <p:spPr>
          <a:xfrm>
            <a:off x="1251182" y="7754814"/>
            <a:ext cx="17014525" cy="863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3, for any slide with bullets, ensure even spacing</a:t>
            </a:r>
          </a:p>
        </p:txBody>
      </p:sp>
      <p:sp>
        <p:nvSpPr>
          <p:cNvPr id="53" name="— bullet 4, but try to mix things up with small images and schematics so as to not make the slide too boring"/>
          <p:cNvSpPr txBox="1">
            <a:spLocks noGrp="1"/>
          </p:cNvSpPr>
          <p:nvPr>
            <p:ph type="body" sz="quarter" idx="24"/>
          </p:nvPr>
        </p:nvSpPr>
        <p:spPr>
          <a:xfrm>
            <a:off x="1251182" y="8907811"/>
            <a:ext cx="17014525" cy="1625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— bullet 4, but try to mix things up with small images and schematics so as to not make the slide too boring</a:t>
            </a:r>
          </a:p>
        </p:txBody>
      </p:sp>
      <p:sp>
        <p:nvSpPr>
          <p:cNvPr id="54" name="— bullet 5, a space is reserved on the right for pics: use it often (alternatively, place images between bullet points)"/>
          <p:cNvSpPr txBox="1">
            <a:spLocks noGrp="1"/>
          </p:cNvSpPr>
          <p:nvPr>
            <p:ph type="body" sz="quarter" idx="25"/>
          </p:nvPr>
        </p:nvSpPr>
        <p:spPr>
          <a:xfrm>
            <a:off x="1251182" y="10822808"/>
            <a:ext cx="17014525" cy="16256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— bullet 5, a space is reserved on the right for pics: use it often (alternatively, place images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between</a:t>
            </a:r>
            <a:r>
              <a:t> bullet points)</a:t>
            </a:r>
          </a:p>
        </p:txBody>
      </p:sp>
      <p:sp>
        <p:nvSpPr>
          <p:cNvPr id="55" name="Line"/>
          <p:cNvSpPr/>
          <p:nvPr/>
        </p:nvSpPr>
        <p:spPr>
          <a:xfrm>
            <a:off x="655590" y="1462361"/>
            <a:ext cx="2124238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" name="HEADING FOR GROUPS OF BULLETS"/>
          <p:cNvSpPr txBox="1">
            <a:spLocks noGrp="1"/>
          </p:cNvSpPr>
          <p:nvPr>
            <p:ph type="body" sz="quarter" idx="26"/>
          </p:nvPr>
        </p:nvSpPr>
        <p:spPr>
          <a:xfrm>
            <a:off x="1225580" y="1783905"/>
            <a:ext cx="20999459" cy="736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4200" cap="all" spc="210">
                <a:solidFill>
                  <a:srgbClr val="333333"/>
                </a:solidFill>
              </a:defRPr>
            </a:lvl1pPr>
          </a:lstStyle>
          <a:p>
            <a:r>
              <a:t>HEADING FOR GROUPS OF BULLETS</a:t>
            </a:r>
          </a:p>
        </p:txBody>
      </p:sp>
      <p:sp>
        <p:nvSpPr>
          <p:cNvPr id="57" name="Medium Italicized Text…"/>
          <p:cNvSpPr txBox="1">
            <a:spLocks noGrp="1"/>
          </p:cNvSpPr>
          <p:nvPr>
            <p:ph type="body" sz="quarter" idx="27"/>
          </p:nvPr>
        </p:nvSpPr>
        <p:spPr>
          <a:xfrm>
            <a:off x="1248475" y="6601817"/>
            <a:ext cx="17019940" cy="863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i="1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Medium Italicized Text…</a:t>
            </a:r>
          </a:p>
        </p:txBody>
      </p:sp>
      <p:grpSp>
        <p:nvGrpSpPr>
          <p:cNvPr id="66" name="Group"/>
          <p:cNvGrpSpPr/>
          <p:nvPr/>
        </p:nvGrpSpPr>
        <p:grpSpPr>
          <a:xfrm>
            <a:off x="19599929" y="4033975"/>
            <a:ext cx="3272605" cy="5648050"/>
            <a:chOff x="0" y="0"/>
            <a:chExt cx="3272604" cy="5648049"/>
          </a:xfrm>
        </p:grpSpPr>
        <p:sp>
          <p:nvSpPr>
            <p:cNvPr id="58" name="Rectangle"/>
            <p:cNvSpPr/>
            <p:nvPr/>
          </p:nvSpPr>
          <p:spPr>
            <a:xfrm>
              <a:off x="0" y="3809333"/>
              <a:ext cx="1313316" cy="1838717"/>
            </a:xfrm>
            <a:prstGeom prst="rect">
              <a:avLst/>
            </a:prstGeom>
            <a:solidFill>
              <a:srgbClr val="ECE5A6"/>
            </a:solidFill>
            <a:ln w="38100" cap="flat">
              <a:solidFill>
                <a:srgbClr val="BB7F5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" name="Rectangle"/>
            <p:cNvSpPr/>
            <p:nvPr/>
          </p:nvSpPr>
          <p:spPr>
            <a:xfrm>
              <a:off x="1959288" y="3809333"/>
              <a:ext cx="1313317" cy="1838717"/>
            </a:xfrm>
            <a:prstGeom prst="rect">
              <a:avLst/>
            </a:prstGeom>
            <a:solidFill>
              <a:srgbClr val="EAEAEA"/>
            </a:solidFill>
            <a:ln w="38100" cap="flat">
              <a:solidFill>
                <a:srgbClr val="D72E2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0" name="Square"/>
            <p:cNvSpPr/>
            <p:nvPr/>
          </p:nvSpPr>
          <p:spPr>
            <a:xfrm>
              <a:off x="716943" y="0"/>
              <a:ext cx="1838717" cy="1838717"/>
            </a:xfrm>
            <a:prstGeom prst="rect">
              <a:avLst/>
            </a:prstGeom>
            <a:solidFill>
              <a:srgbClr val="8697CB"/>
            </a:solidFill>
            <a:ln w="38100" cap="flat">
              <a:solidFill>
                <a:srgbClr val="254563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1" name="Line"/>
            <p:cNvSpPr/>
            <p:nvPr/>
          </p:nvSpPr>
          <p:spPr>
            <a:xfrm>
              <a:off x="654288" y="1818576"/>
              <a:ext cx="980761" cy="205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21600" y="2797"/>
                    <a:pt x="20055" y="5225"/>
                    <a:pt x="16174" y="7359"/>
                  </a:cubicBezTo>
                  <a:cubicBezTo>
                    <a:pt x="12410" y="9428"/>
                    <a:pt x="6684" y="10795"/>
                    <a:pt x="3355" y="13157"/>
                  </a:cubicBezTo>
                  <a:cubicBezTo>
                    <a:pt x="166" y="15418"/>
                    <a:pt x="0" y="18279"/>
                    <a:pt x="0" y="2160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2" name="Line"/>
            <p:cNvSpPr/>
            <p:nvPr/>
          </p:nvSpPr>
          <p:spPr>
            <a:xfrm>
              <a:off x="1641519" y="1822675"/>
              <a:ext cx="975049" cy="2051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2797"/>
                    <a:pt x="1545" y="5225"/>
                    <a:pt x="5426" y="7359"/>
                  </a:cubicBezTo>
                  <a:cubicBezTo>
                    <a:pt x="9190" y="9428"/>
                    <a:pt x="14916" y="10795"/>
                    <a:pt x="18245" y="13157"/>
                  </a:cubicBezTo>
                  <a:cubicBezTo>
                    <a:pt x="21434" y="15418"/>
                    <a:pt x="21600" y="18279"/>
                    <a:pt x="21600" y="21600"/>
                  </a:cubicBezTo>
                </a:path>
              </a:pathLst>
            </a:custGeom>
            <a:noFill/>
            <a:ln w="38100" cap="flat">
              <a:solidFill>
                <a:srgbClr val="333333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3" name="Box…"/>
            <p:cNvSpPr txBox="1"/>
            <p:nvPr/>
          </p:nvSpPr>
          <p:spPr>
            <a:xfrm>
              <a:off x="238487" y="4231486"/>
              <a:ext cx="836341" cy="994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 algn="ctr">
                <a:lnSpc>
                  <a:spcPct val="90000"/>
                </a:lnSpc>
                <a:defRPr sz="3100" b="0" cap="none" spc="0">
                  <a:solidFill>
                    <a:srgbClr val="53585F"/>
                  </a:solidFill>
                </a:defRPr>
              </a:pPr>
              <a:r>
                <a:t>Box</a:t>
              </a:r>
            </a:p>
            <a:p>
              <a:pPr algn="ctr">
                <a:lnSpc>
                  <a:spcPct val="90000"/>
                </a:lnSpc>
                <a:defRPr sz="3100" b="0" cap="none" spc="0">
                  <a:solidFill>
                    <a:srgbClr val="53585F"/>
                  </a:solidFill>
                </a:defRPr>
              </a:pPr>
              <a:r>
                <a:t>Text</a:t>
              </a:r>
            </a:p>
          </p:txBody>
        </p:sp>
        <p:sp>
          <p:nvSpPr>
            <p:cNvPr id="64" name="Box…"/>
            <p:cNvSpPr txBox="1"/>
            <p:nvPr/>
          </p:nvSpPr>
          <p:spPr>
            <a:xfrm>
              <a:off x="2197775" y="4231486"/>
              <a:ext cx="836341" cy="994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 algn="ctr">
                <a:lnSpc>
                  <a:spcPct val="90000"/>
                </a:lnSpc>
                <a:defRPr sz="3100" b="0" cap="none" spc="0">
                  <a:solidFill>
                    <a:srgbClr val="53585F"/>
                  </a:solidFill>
                </a:defRPr>
              </a:pPr>
              <a:r>
                <a:t>Box</a:t>
              </a:r>
            </a:p>
            <a:p>
              <a:pPr algn="ctr">
                <a:lnSpc>
                  <a:spcPct val="90000"/>
                </a:lnSpc>
                <a:defRPr sz="3100" b="0" cap="none" spc="0">
                  <a:solidFill>
                    <a:srgbClr val="53585F"/>
                  </a:solidFill>
                </a:defRPr>
              </a:pPr>
              <a:r>
                <a:t>Text</a:t>
              </a:r>
            </a:p>
          </p:txBody>
        </p:sp>
        <p:sp>
          <p:nvSpPr>
            <p:cNvPr id="65" name="Box…"/>
            <p:cNvSpPr txBox="1"/>
            <p:nvPr/>
          </p:nvSpPr>
          <p:spPr>
            <a:xfrm>
              <a:off x="1218131" y="422153"/>
              <a:ext cx="836341" cy="994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 algn="ctr">
                <a:lnSpc>
                  <a:spcPct val="90000"/>
                </a:lnSpc>
                <a:defRPr sz="3100" b="0" cap="none" spc="0">
                  <a:solidFill>
                    <a:srgbClr val="FFFFFF"/>
                  </a:solidFill>
                </a:defRPr>
              </a:pPr>
              <a:r>
                <a:t>Box</a:t>
              </a:r>
            </a:p>
            <a:p>
              <a:pPr algn="ctr">
                <a:lnSpc>
                  <a:spcPct val="90000"/>
                </a:lnSpc>
                <a:defRPr sz="3100" b="0" cap="none" spc="0">
                  <a:solidFill>
                    <a:srgbClr val="FFFFFF"/>
                  </a:solidFill>
                </a:defRPr>
              </a:pPr>
              <a:r>
                <a:t>Text</a:t>
              </a:r>
            </a:p>
          </p:txBody>
        </p:sp>
      </p:grpSp>
      <p:sp>
        <p:nvSpPr>
          <p:cNvPr id="67" name="SHORT PRESENTATION TITLE"/>
          <p:cNvSpPr txBox="1">
            <a:spLocks noGrp="1"/>
          </p:cNvSpPr>
          <p:nvPr>
            <p:ph type="body" sz="quarter" idx="28"/>
          </p:nvPr>
        </p:nvSpPr>
        <p:spPr>
          <a:xfrm>
            <a:off x="1225580" y="607054"/>
            <a:ext cx="20999459" cy="6604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700" b="1" cap="all" spc="443">
                <a:solidFill>
                  <a:srgbClr val="80A9D7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SHORT PRESENTATION TITLE</a:t>
            </a:r>
          </a:p>
        </p:txBody>
      </p:sp>
      <p:sp>
        <p:nvSpPr>
          <p:cNvPr id="68" name="Line"/>
          <p:cNvSpPr/>
          <p:nvPr/>
        </p:nvSpPr>
        <p:spPr>
          <a:xfrm>
            <a:off x="660400" y="12977559"/>
            <a:ext cx="230632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69" name="RStudio-icon.png" descr="RStudio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578" y="355050"/>
            <a:ext cx="1661950" cy="166195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hothead_image.png"/>
          <p:cNvSpPr>
            <a:spLocks noGrp="1"/>
          </p:cNvSpPr>
          <p:nvPr>
            <p:ph type="pic" idx="21"/>
          </p:nvPr>
        </p:nvSpPr>
        <p:spPr>
          <a:xfrm>
            <a:off x="8575628" y="2770461"/>
            <a:ext cx="19764422" cy="96805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8" name="– this is a small bullet and it’s great for detail text spanning multiple lines (we probably shouldn’t use more than 3 lines if possible)"/>
          <p:cNvSpPr txBox="1"/>
          <p:nvPr/>
        </p:nvSpPr>
        <p:spPr>
          <a:xfrm>
            <a:off x="1185887" y="3923412"/>
            <a:ext cx="11805035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 this is a small bullet and it’s great for detail text spanning multiple lines (we probably shouldn’t use more than 3 lines if possible)</a:t>
            </a:r>
          </a:p>
        </p:txBody>
      </p:sp>
      <p:sp>
        <p:nvSpPr>
          <p:cNvPr id="79" name="Small HEADING FOR small BULLEt text"/>
          <p:cNvSpPr txBox="1"/>
          <p:nvPr/>
        </p:nvSpPr>
        <p:spPr>
          <a:xfrm>
            <a:off x="1225580" y="3006977"/>
            <a:ext cx="2099945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600" b="0" spc="18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Small HEADING FOR small BULLEt text</a:t>
            </a:r>
          </a:p>
        </p:txBody>
      </p:sp>
      <p:sp>
        <p:nvSpPr>
          <p:cNvPr id="80" name="Line"/>
          <p:cNvSpPr/>
          <p:nvPr/>
        </p:nvSpPr>
        <p:spPr>
          <a:xfrm>
            <a:off x="660400" y="12977559"/>
            <a:ext cx="230632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1" name="– you can use bold text to emphasize key terms"/>
          <p:cNvSpPr txBox="1"/>
          <p:nvPr/>
        </p:nvSpPr>
        <p:spPr>
          <a:xfrm>
            <a:off x="1185887" y="5893946"/>
            <a:ext cx="11805035" cy="635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– you can use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bold text</a:t>
            </a:r>
            <a:r>
              <a:t> to emphasize key terms</a:t>
            </a:r>
          </a:p>
        </p:txBody>
      </p:sp>
      <p:sp>
        <p:nvSpPr>
          <p:cNvPr id="82" name="– remember to vertically distribute these bullets evenly"/>
          <p:cNvSpPr txBox="1"/>
          <p:nvPr/>
        </p:nvSpPr>
        <p:spPr>
          <a:xfrm>
            <a:off x="1185887" y="6797690"/>
            <a:ext cx="118050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 remember to vertically distribute these bullets evenly</a:t>
            </a:r>
          </a:p>
        </p:txBody>
      </p:sp>
      <p:sp>
        <p:nvSpPr>
          <p:cNvPr id="83" name="– use as many bullets as is necessary but not more"/>
          <p:cNvSpPr txBox="1"/>
          <p:nvPr/>
        </p:nvSpPr>
        <p:spPr>
          <a:xfrm>
            <a:off x="1185887" y="7701427"/>
            <a:ext cx="11805035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– use as many bullets as is necessary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but not more</a:t>
            </a:r>
          </a:p>
        </p:txBody>
      </p:sp>
      <p:sp>
        <p:nvSpPr>
          <p:cNvPr id="84" name="Slide Title Slide Description"/>
          <p:cNvSpPr txBox="1"/>
          <p:nvPr/>
        </p:nvSpPr>
        <p:spPr>
          <a:xfrm>
            <a:off x="1203379" y="1238961"/>
            <a:ext cx="20999458" cy="86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5000" cap="none" spc="0">
                <a:solidFill>
                  <a:srgbClr val="53585F"/>
                </a:solidFill>
              </a:defRPr>
            </a:pPr>
            <a:r>
              <a:t>Slide Title</a:t>
            </a:r>
            <a:r>
              <a:rPr b="0">
                <a:latin typeface="+mn-lt"/>
                <a:ea typeface="+mn-ea"/>
                <a:cs typeface="+mn-cs"/>
                <a:sym typeface="Helvetica Light"/>
              </a:rPr>
              <a:t> Slide Description</a:t>
            </a:r>
          </a:p>
        </p:txBody>
      </p:sp>
      <p:sp>
        <p:nvSpPr>
          <p:cNvPr id="85" name="Line"/>
          <p:cNvSpPr/>
          <p:nvPr/>
        </p:nvSpPr>
        <p:spPr>
          <a:xfrm>
            <a:off x="655590" y="2243896"/>
            <a:ext cx="230728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" name="SHORT PRESENTATION TITLE"/>
          <p:cNvSpPr txBox="1"/>
          <p:nvPr/>
        </p:nvSpPr>
        <p:spPr>
          <a:xfrm>
            <a:off x="1225580" y="607054"/>
            <a:ext cx="2099945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SHORT PRESENTATION TITLE</a:t>
            </a:r>
          </a:p>
        </p:txBody>
      </p:sp>
      <p:pic>
        <p:nvPicPr>
          <p:cNvPr id="87" name="RStudio-icon.png" descr="RStudio-ic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1578" y="355050"/>
            <a:ext cx="1661950" cy="166195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hothead_image.png"/>
          <p:cNvSpPr>
            <a:spLocks noGrp="1"/>
          </p:cNvSpPr>
          <p:nvPr>
            <p:ph type="pic" idx="21"/>
          </p:nvPr>
        </p:nvSpPr>
        <p:spPr>
          <a:xfrm>
            <a:off x="6182568" y="1104900"/>
            <a:ext cx="23491826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6" name="PHOTO CAPTION"/>
          <p:cNvSpPr txBox="1"/>
          <p:nvPr/>
        </p:nvSpPr>
        <p:spPr>
          <a:xfrm>
            <a:off x="1146156" y="2396006"/>
            <a:ext cx="1166742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spc="235">
                <a:solidFill>
                  <a:srgbClr val="333333"/>
                </a:solidFill>
              </a:defRPr>
            </a:lvl1pPr>
          </a:lstStyle>
          <a:p>
            <a:r>
              <a:t>PHOTO CAPTION</a:t>
            </a:r>
          </a:p>
        </p:txBody>
      </p:sp>
      <p:sp>
        <p:nvSpPr>
          <p:cNvPr id="97" name="Photo description text in paragraph form. This can span multiple lines. Use as many lines as is necessary to achieve the desired effect."/>
          <p:cNvSpPr txBox="1"/>
          <p:nvPr/>
        </p:nvSpPr>
        <p:spPr>
          <a:xfrm>
            <a:off x="1152361" y="4060563"/>
            <a:ext cx="10577510" cy="264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200" b="0" cap="none" spc="0">
                <a:solidFill>
                  <a:srgbClr val="333333"/>
                </a:solidFill>
              </a:defRPr>
            </a:lvl1pPr>
          </a:lstStyle>
          <a:p>
            <a:r>
              <a:t>Photo description text in paragraph form. This can span multiple lines. Use as many lines as is necessary to achieve the desired effect.</a:t>
            </a:r>
          </a:p>
        </p:txBody>
      </p:sp>
      <p:sp>
        <p:nvSpPr>
          <p:cNvPr id="98" name="Attribution Text."/>
          <p:cNvSpPr txBox="1"/>
          <p:nvPr/>
        </p:nvSpPr>
        <p:spPr>
          <a:xfrm>
            <a:off x="1149186" y="11823844"/>
            <a:ext cx="3440380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</a:defRPr>
            </a:lvl1pPr>
          </a:lstStyle>
          <a:p>
            <a:r>
              <a:t>Attribution Text.</a:t>
            </a:r>
          </a:p>
        </p:txBody>
      </p:sp>
      <p:sp>
        <p:nvSpPr>
          <p:cNvPr id="9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hothead_image.png"/>
          <p:cNvSpPr>
            <a:spLocks noGrp="1"/>
          </p:cNvSpPr>
          <p:nvPr>
            <p:ph type="pic" idx="21"/>
          </p:nvPr>
        </p:nvSpPr>
        <p:spPr>
          <a:xfrm>
            <a:off x="3125968" y="600528"/>
            <a:ext cx="18135601" cy="888274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7" name="PHOTO CAPTION"/>
          <p:cNvSpPr txBox="1"/>
          <p:nvPr/>
        </p:nvSpPr>
        <p:spPr>
          <a:xfrm>
            <a:off x="1357955" y="9623638"/>
            <a:ext cx="216680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700" b="0" spc="235">
                <a:solidFill>
                  <a:srgbClr val="333333"/>
                </a:solidFill>
              </a:defRPr>
            </a:lvl1pPr>
          </a:lstStyle>
          <a:p>
            <a:r>
              <a:t>PHOTO CAPTION</a:t>
            </a:r>
          </a:p>
        </p:txBody>
      </p:sp>
      <p:sp>
        <p:nvSpPr>
          <p:cNvPr id="108" name="Photo description text in paragraph form. This…"/>
          <p:cNvSpPr txBox="1"/>
          <p:nvPr/>
        </p:nvSpPr>
        <p:spPr>
          <a:xfrm>
            <a:off x="5891359" y="10573177"/>
            <a:ext cx="12601284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200" b="0" cap="none" spc="0">
                <a:solidFill>
                  <a:srgbClr val="333333"/>
                </a:solidFill>
              </a:defRPr>
            </a:pPr>
            <a:r>
              <a:t>Photo description text in paragraph form. This</a:t>
            </a:r>
          </a:p>
          <a:p>
            <a:pPr algn="ctr">
              <a:defRPr sz="4200" b="0" cap="none" spc="0">
                <a:solidFill>
                  <a:srgbClr val="333333"/>
                </a:solidFill>
              </a:defRPr>
            </a:pPr>
            <a:r>
              <a:t>can span multiple lines. Use as many as is necessary to achieve the desired effect.</a:t>
            </a:r>
          </a:p>
        </p:txBody>
      </p:sp>
      <p:sp>
        <p:nvSpPr>
          <p:cNvPr id="10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hothead_image.png"/>
          <p:cNvSpPr>
            <a:spLocks noGrp="1"/>
          </p:cNvSpPr>
          <p:nvPr>
            <p:ph type="pic" idx="21"/>
          </p:nvPr>
        </p:nvSpPr>
        <p:spPr>
          <a:xfrm>
            <a:off x="-2058729" y="-121965"/>
            <a:ext cx="28501558" cy="139598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655590" y="1569950"/>
            <a:ext cx="2307282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660400" y="12977559"/>
            <a:ext cx="230632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4" name="RStudio-icon.png" descr="RStudio-icon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01859" y="419297"/>
            <a:ext cx="1035915" cy="103591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Text"/>
          <p:cNvSpPr>
            <a:spLocks noGrp="1"/>
          </p:cNvSpPr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defRPr sz="24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700" b="1" i="0" u="none" strike="noStrike" cap="all" spc="443" baseline="0">
          <a:solidFill>
            <a:srgbClr val="80A9D7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610576" marR="0" indent="-610576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1pPr>
      <a:lvl2pPr marL="1245576" marR="0" indent="-610576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2pPr>
      <a:lvl3pPr marL="1880576" marR="0" indent="-610576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3pPr>
      <a:lvl4pPr marL="2515576" marR="0" indent="-610576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4pPr>
      <a:lvl5pPr marL="3150576" marR="0" indent="-610576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5pPr>
      <a:lvl6pPr marL="3785577" marR="0" indent="-610577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6pPr>
      <a:lvl7pPr marL="4420577" marR="0" indent="-610577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7pPr>
      <a:lvl8pPr marL="5055577" marR="0" indent="-610577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8pPr>
      <a:lvl9pPr marL="5690577" marR="0" indent="-610577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solidFill>
            <a:srgbClr val="53585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9.png"/><Relationship Id="rId21" Type="http://schemas.openxmlformats.org/officeDocument/2006/relationships/image" Target="../media/image75.png"/><Relationship Id="rId42" Type="http://schemas.openxmlformats.org/officeDocument/2006/relationships/image" Target="../media/image90.png"/><Relationship Id="rId47" Type="http://schemas.openxmlformats.org/officeDocument/2006/relationships/image" Target="../media/image93.png"/><Relationship Id="rId63" Type="http://schemas.openxmlformats.org/officeDocument/2006/relationships/image" Target="../media/image106.png"/><Relationship Id="rId68" Type="http://schemas.openxmlformats.org/officeDocument/2006/relationships/image" Target="../media/image108.png"/><Relationship Id="rId84" Type="http://schemas.openxmlformats.org/officeDocument/2006/relationships/image" Target="../media/image124.png"/><Relationship Id="rId89" Type="http://schemas.openxmlformats.org/officeDocument/2006/relationships/image" Target="../media/image129.png"/><Relationship Id="rId16" Type="http://schemas.openxmlformats.org/officeDocument/2006/relationships/image" Target="../media/image12.png"/><Relationship Id="rId11" Type="http://schemas.openxmlformats.org/officeDocument/2006/relationships/image" Target="../media/image70.png"/><Relationship Id="rId32" Type="http://schemas.openxmlformats.org/officeDocument/2006/relationships/image" Target="../media/image20.png"/><Relationship Id="rId37" Type="http://schemas.openxmlformats.org/officeDocument/2006/relationships/image" Target="../media/image85.png"/><Relationship Id="rId53" Type="http://schemas.openxmlformats.org/officeDocument/2006/relationships/image" Target="../media/image99.png"/><Relationship Id="rId58" Type="http://schemas.openxmlformats.org/officeDocument/2006/relationships/image" Target="../media/image103.png"/><Relationship Id="rId74" Type="http://schemas.openxmlformats.org/officeDocument/2006/relationships/image" Target="../media/image114.png"/><Relationship Id="rId79" Type="http://schemas.openxmlformats.org/officeDocument/2006/relationships/image" Target="../media/image119.png"/><Relationship Id="rId5" Type="http://schemas.openxmlformats.org/officeDocument/2006/relationships/image" Target="../media/image65.png"/><Relationship Id="rId90" Type="http://schemas.openxmlformats.org/officeDocument/2006/relationships/image" Target="../media/image130.png"/><Relationship Id="rId95" Type="http://schemas.openxmlformats.org/officeDocument/2006/relationships/image" Target="../media/image135.png"/><Relationship Id="rId22" Type="http://schemas.openxmlformats.org/officeDocument/2006/relationships/image" Target="../media/image18.png"/><Relationship Id="rId27" Type="http://schemas.openxmlformats.org/officeDocument/2006/relationships/image" Target="../media/image80.png"/><Relationship Id="rId43" Type="http://schemas.openxmlformats.org/officeDocument/2006/relationships/image" Target="../media/image21.png"/><Relationship Id="rId48" Type="http://schemas.openxmlformats.org/officeDocument/2006/relationships/image" Target="../media/image94.png"/><Relationship Id="rId64" Type="http://schemas.openxmlformats.org/officeDocument/2006/relationships/image" Target="../media/image27.png"/><Relationship Id="rId69" Type="http://schemas.openxmlformats.org/officeDocument/2006/relationships/image" Target="../media/image109.png"/><Relationship Id="rId80" Type="http://schemas.openxmlformats.org/officeDocument/2006/relationships/image" Target="../media/image120.png"/><Relationship Id="rId85" Type="http://schemas.openxmlformats.org/officeDocument/2006/relationships/image" Target="../media/image125.png"/><Relationship Id="rId3" Type="http://schemas.openxmlformats.org/officeDocument/2006/relationships/image" Target="../media/image8.png"/><Relationship Id="rId12" Type="http://schemas.openxmlformats.org/officeDocument/2006/relationships/image" Target="../media/image71.png"/><Relationship Id="rId17" Type="http://schemas.openxmlformats.org/officeDocument/2006/relationships/image" Target="../media/image73.png"/><Relationship Id="rId25" Type="http://schemas.openxmlformats.org/officeDocument/2006/relationships/image" Target="../media/image78.png"/><Relationship Id="rId33" Type="http://schemas.openxmlformats.org/officeDocument/2006/relationships/image" Target="../media/image19.png"/><Relationship Id="rId38" Type="http://schemas.openxmlformats.org/officeDocument/2006/relationships/image" Target="../media/image86.png"/><Relationship Id="rId46" Type="http://schemas.openxmlformats.org/officeDocument/2006/relationships/image" Target="../media/image15.png"/><Relationship Id="rId59" Type="http://schemas.openxmlformats.org/officeDocument/2006/relationships/image" Target="../media/image104.png"/><Relationship Id="rId67" Type="http://schemas.openxmlformats.org/officeDocument/2006/relationships/image" Target="../media/image107.png"/><Relationship Id="rId20" Type="http://schemas.openxmlformats.org/officeDocument/2006/relationships/image" Target="../media/image17.png"/><Relationship Id="rId41" Type="http://schemas.openxmlformats.org/officeDocument/2006/relationships/image" Target="../media/image89.png"/><Relationship Id="rId54" Type="http://schemas.openxmlformats.org/officeDocument/2006/relationships/image" Target="../media/image100.png"/><Relationship Id="rId62" Type="http://schemas.openxmlformats.org/officeDocument/2006/relationships/image" Target="../media/image105.png"/><Relationship Id="rId70" Type="http://schemas.openxmlformats.org/officeDocument/2006/relationships/image" Target="../media/image110.png"/><Relationship Id="rId75" Type="http://schemas.openxmlformats.org/officeDocument/2006/relationships/image" Target="../media/image115.png"/><Relationship Id="rId83" Type="http://schemas.openxmlformats.org/officeDocument/2006/relationships/image" Target="../media/image123.png"/><Relationship Id="rId88" Type="http://schemas.openxmlformats.org/officeDocument/2006/relationships/image" Target="../media/image128.png"/><Relationship Id="rId91" Type="http://schemas.openxmlformats.org/officeDocument/2006/relationships/image" Target="../media/image131.png"/><Relationship Id="rId96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14.png"/><Relationship Id="rId49" Type="http://schemas.openxmlformats.org/officeDocument/2006/relationships/image" Target="../media/image95.png"/><Relationship Id="rId57" Type="http://schemas.openxmlformats.org/officeDocument/2006/relationships/image" Target="../media/image102.png"/><Relationship Id="rId10" Type="http://schemas.openxmlformats.org/officeDocument/2006/relationships/image" Target="../media/image69.png"/><Relationship Id="rId31" Type="http://schemas.openxmlformats.org/officeDocument/2006/relationships/image" Target="../media/image83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23.png"/><Relationship Id="rId65" Type="http://schemas.openxmlformats.org/officeDocument/2006/relationships/image" Target="../media/image25.png"/><Relationship Id="rId73" Type="http://schemas.openxmlformats.org/officeDocument/2006/relationships/image" Target="../media/image113.png"/><Relationship Id="rId78" Type="http://schemas.openxmlformats.org/officeDocument/2006/relationships/image" Target="../media/image118.png"/><Relationship Id="rId81" Type="http://schemas.openxmlformats.org/officeDocument/2006/relationships/image" Target="../media/image121.png"/><Relationship Id="rId86" Type="http://schemas.openxmlformats.org/officeDocument/2006/relationships/image" Target="../media/image126.png"/><Relationship Id="rId94" Type="http://schemas.openxmlformats.org/officeDocument/2006/relationships/image" Target="../media/image134.png"/><Relationship Id="rId4" Type="http://schemas.openxmlformats.org/officeDocument/2006/relationships/image" Target="../media/image7.png"/><Relationship Id="rId9" Type="http://schemas.openxmlformats.org/officeDocument/2006/relationships/image" Target="../media/image68.png"/><Relationship Id="rId13" Type="http://schemas.openxmlformats.org/officeDocument/2006/relationships/image" Target="../media/image9.png"/><Relationship Id="rId18" Type="http://schemas.openxmlformats.org/officeDocument/2006/relationships/image" Target="../media/image13.png"/><Relationship Id="rId39" Type="http://schemas.openxmlformats.org/officeDocument/2006/relationships/image" Target="../media/image87.png"/><Relationship Id="rId34" Type="http://schemas.openxmlformats.org/officeDocument/2006/relationships/image" Target="../media/image16.png"/><Relationship Id="rId50" Type="http://schemas.openxmlformats.org/officeDocument/2006/relationships/image" Target="../media/image96.png"/><Relationship Id="rId55" Type="http://schemas.openxmlformats.org/officeDocument/2006/relationships/image" Target="../media/image101.png"/><Relationship Id="rId76" Type="http://schemas.openxmlformats.org/officeDocument/2006/relationships/image" Target="../media/image116.png"/><Relationship Id="rId97" Type="http://schemas.openxmlformats.org/officeDocument/2006/relationships/image" Target="../media/image137.png"/><Relationship Id="rId7" Type="http://schemas.openxmlformats.org/officeDocument/2006/relationships/image" Target="../media/image10.png"/><Relationship Id="rId71" Type="http://schemas.openxmlformats.org/officeDocument/2006/relationships/image" Target="../media/image111.png"/><Relationship Id="rId92" Type="http://schemas.openxmlformats.org/officeDocument/2006/relationships/image" Target="../media/image132.png"/><Relationship Id="rId2" Type="http://schemas.openxmlformats.org/officeDocument/2006/relationships/image" Target="../media/image64.png"/><Relationship Id="rId29" Type="http://schemas.openxmlformats.org/officeDocument/2006/relationships/image" Target="../media/image82.png"/><Relationship Id="rId24" Type="http://schemas.openxmlformats.org/officeDocument/2006/relationships/image" Target="../media/image77.png"/><Relationship Id="rId40" Type="http://schemas.openxmlformats.org/officeDocument/2006/relationships/image" Target="../media/image88.png"/><Relationship Id="rId45" Type="http://schemas.openxmlformats.org/officeDocument/2006/relationships/image" Target="../media/image92.png"/><Relationship Id="rId66" Type="http://schemas.openxmlformats.org/officeDocument/2006/relationships/image" Target="../media/image24.png"/><Relationship Id="rId87" Type="http://schemas.openxmlformats.org/officeDocument/2006/relationships/image" Target="../media/image127.png"/><Relationship Id="rId61" Type="http://schemas.openxmlformats.org/officeDocument/2006/relationships/image" Target="../media/image26.png"/><Relationship Id="rId82" Type="http://schemas.openxmlformats.org/officeDocument/2006/relationships/image" Target="../media/image122.png"/><Relationship Id="rId19" Type="http://schemas.openxmlformats.org/officeDocument/2006/relationships/image" Target="../media/image74.png"/><Relationship Id="rId14" Type="http://schemas.openxmlformats.org/officeDocument/2006/relationships/image" Target="../media/image11.png"/><Relationship Id="rId30" Type="http://schemas.openxmlformats.org/officeDocument/2006/relationships/image" Target="../media/image22.png"/><Relationship Id="rId35" Type="http://schemas.openxmlformats.org/officeDocument/2006/relationships/image" Target="../media/image84.png"/><Relationship Id="rId56" Type="http://schemas.openxmlformats.org/officeDocument/2006/relationships/image" Target="../media/image28.png"/><Relationship Id="rId77" Type="http://schemas.openxmlformats.org/officeDocument/2006/relationships/image" Target="../media/image117.png"/><Relationship Id="rId8" Type="http://schemas.openxmlformats.org/officeDocument/2006/relationships/image" Target="../media/image67.png"/><Relationship Id="rId51" Type="http://schemas.openxmlformats.org/officeDocument/2006/relationships/image" Target="../media/image97.png"/><Relationship Id="rId72" Type="http://schemas.openxmlformats.org/officeDocument/2006/relationships/image" Target="../media/image112.png"/><Relationship Id="rId93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30.png"/><Relationship Id="rId21" Type="http://schemas.openxmlformats.org/officeDocument/2006/relationships/image" Target="../media/image44.png"/><Relationship Id="rId7" Type="http://schemas.openxmlformats.org/officeDocument/2006/relationships/image" Target="../media/image6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2" Type="http://schemas.openxmlformats.org/officeDocument/2006/relationships/image" Target="../media/image29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5" Type="http://schemas.openxmlformats.org/officeDocument/2006/relationships/image" Target="../media/image5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Line"/>
          <p:cNvSpPr/>
          <p:nvPr/>
        </p:nvSpPr>
        <p:spPr>
          <a:xfrm flipV="1">
            <a:off x="1095926" y="3149565"/>
            <a:ext cx="875908" cy="87590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 flipV="1">
            <a:off x="1087163" y="3149565"/>
            <a:ext cx="1301310" cy="130131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Line"/>
          <p:cNvSpPr/>
          <p:nvPr/>
        </p:nvSpPr>
        <p:spPr>
          <a:xfrm flipV="1">
            <a:off x="1100167" y="3149565"/>
            <a:ext cx="455027" cy="45502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" name="Line"/>
          <p:cNvSpPr/>
          <p:nvPr/>
        </p:nvSpPr>
        <p:spPr>
          <a:xfrm flipV="1">
            <a:off x="1095526" y="3149565"/>
            <a:ext cx="2126226" cy="212622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 flipV="1">
            <a:off x="1086671" y="3149565"/>
            <a:ext cx="2551720" cy="255172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 flipV="1">
            <a:off x="1092795" y="3149565"/>
            <a:ext cx="3378875" cy="337887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 flipV="1">
            <a:off x="1090436" y="3149565"/>
            <a:ext cx="1712904" cy="171290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" name="Line"/>
          <p:cNvSpPr/>
          <p:nvPr/>
        </p:nvSpPr>
        <p:spPr>
          <a:xfrm flipV="1">
            <a:off x="1092940" y="3149566"/>
            <a:ext cx="3795369" cy="379536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" name="Line"/>
          <p:cNvSpPr/>
          <p:nvPr/>
        </p:nvSpPr>
        <p:spPr>
          <a:xfrm flipV="1">
            <a:off x="1090883" y="3149565"/>
            <a:ext cx="4214066" cy="421406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" name="Line"/>
          <p:cNvSpPr/>
          <p:nvPr/>
        </p:nvSpPr>
        <p:spPr>
          <a:xfrm flipV="1">
            <a:off x="1092768" y="3149566"/>
            <a:ext cx="2962263" cy="2962263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1" name="Line"/>
          <p:cNvSpPr/>
          <p:nvPr/>
        </p:nvSpPr>
        <p:spPr>
          <a:xfrm flipV="1">
            <a:off x="1086286" y="3149566"/>
            <a:ext cx="5051941" cy="505194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1363196" y="3149566"/>
            <a:ext cx="5191671" cy="519167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 flipV="1">
            <a:off x="1783595" y="3149565"/>
            <a:ext cx="5187911" cy="518791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1088522" y="3149565"/>
            <a:ext cx="4633066" cy="463306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2614407" y="3149565"/>
            <a:ext cx="5190378" cy="519037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Line"/>
          <p:cNvSpPr/>
          <p:nvPr/>
        </p:nvSpPr>
        <p:spPr>
          <a:xfrm flipV="1">
            <a:off x="3026546" y="3149566"/>
            <a:ext cx="5194878" cy="519487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 flipV="1">
            <a:off x="2195618" y="3149566"/>
            <a:ext cx="5192527" cy="519252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" name="Line"/>
          <p:cNvSpPr/>
          <p:nvPr/>
        </p:nvSpPr>
        <p:spPr>
          <a:xfrm flipV="1">
            <a:off x="3862453" y="3149565"/>
            <a:ext cx="5192250" cy="519225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9" name="Line"/>
          <p:cNvSpPr/>
          <p:nvPr/>
        </p:nvSpPr>
        <p:spPr>
          <a:xfrm flipV="1">
            <a:off x="4281975" y="3149565"/>
            <a:ext cx="5189367" cy="518936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 flipV="1">
            <a:off x="4696095" y="3149566"/>
            <a:ext cx="5191886" cy="519188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3445289" y="3149565"/>
            <a:ext cx="5192775" cy="519277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 flipV="1">
            <a:off x="5529554" y="3149565"/>
            <a:ext cx="5191707" cy="519170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 flipV="1">
            <a:off x="5948019" y="3149565"/>
            <a:ext cx="5189881" cy="518988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 flipV="1">
            <a:off x="5114722" y="3149565"/>
            <a:ext cx="5189899" cy="518989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V="1">
            <a:off x="6775352" y="3149566"/>
            <a:ext cx="5195826" cy="519582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 flipV="1">
            <a:off x="7191380" y="3149566"/>
            <a:ext cx="5196437" cy="519643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 flipV="1">
            <a:off x="7608861" y="3149565"/>
            <a:ext cx="5195596" cy="519559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" name="Line"/>
          <p:cNvSpPr/>
          <p:nvPr/>
        </p:nvSpPr>
        <p:spPr>
          <a:xfrm flipV="1">
            <a:off x="6364588" y="3149565"/>
            <a:ext cx="5189951" cy="518995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V="1">
            <a:off x="8447258" y="3149566"/>
            <a:ext cx="5190478" cy="519047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" name="Line"/>
          <p:cNvSpPr/>
          <p:nvPr/>
        </p:nvSpPr>
        <p:spPr>
          <a:xfrm flipV="1">
            <a:off x="8863898" y="3494712"/>
            <a:ext cx="4845330" cy="484533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" name="Line"/>
          <p:cNvSpPr/>
          <p:nvPr/>
        </p:nvSpPr>
        <p:spPr>
          <a:xfrm flipV="1">
            <a:off x="8029001" y="3149565"/>
            <a:ext cx="5192096" cy="519209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 flipV="1">
            <a:off x="9697177" y="4328513"/>
            <a:ext cx="4011530" cy="401153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10113816" y="4743462"/>
            <a:ext cx="3596580" cy="359658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10530455" y="5162114"/>
            <a:ext cx="3177929" cy="317792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9280537" y="3911067"/>
            <a:ext cx="4428976" cy="442897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11363734" y="5992856"/>
            <a:ext cx="2347186" cy="234718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11780374" y="6410281"/>
            <a:ext cx="1929762" cy="192976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 flipV="1">
            <a:off x="10947095" y="5578083"/>
            <a:ext cx="2761960" cy="276196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 flipV="1">
            <a:off x="12613652" y="7243909"/>
            <a:ext cx="1096134" cy="1096134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 flipV="1">
            <a:off x="13030292" y="7655894"/>
            <a:ext cx="684148" cy="68414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V="1">
            <a:off x="13446931" y="8073488"/>
            <a:ext cx="266555" cy="26655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12197013" y="6823859"/>
            <a:ext cx="1516184" cy="1516184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 rot="16200000">
            <a:off x="5701821" y="-732999"/>
            <a:ext cx="3383544" cy="1261387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8812">
                <a:srgbClr val="FFFFFF"/>
              </a:gs>
              <a:gs pos="76300">
                <a:srgbClr val="FFFFFF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04" name="envelope.png" descr="envel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11" y="1118835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ich@rstudio.com"/>
          <p:cNvSpPr txBox="1"/>
          <p:nvPr/>
        </p:nvSpPr>
        <p:spPr>
          <a:xfrm>
            <a:off x="2601990" y="11289958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rich@rstudio.com</a:t>
            </a:r>
          </a:p>
        </p:txBody>
      </p:sp>
      <p:pic>
        <p:nvPicPr>
          <p:cNvPr id="206" name="twitter.png" descr="twi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11" y="10028521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@riannone"/>
          <p:cNvSpPr txBox="1"/>
          <p:nvPr/>
        </p:nvSpPr>
        <p:spPr>
          <a:xfrm>
            <a:off x="2601990" y="10130121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@riannone</a:t>
            </a:r>
          </a:p>
        </p:txBody>
      </p:sp>
      <p:pic>
        <p:nvPicPr>
          <p:cNvPr id="208" name="github.png" descr="gith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11" y="8868685"/>
            <a:ext cx="9906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rich-iannone"/>
          <p:cNvSpPr txBox="1"/>
          <p:nvPr/>
        </p:nvSpPr>
        <p:spPr>
          <a:xfrm>
            <a:off x="2601990" y="8970285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rich-iannone</a:t>
            </a:r>
          </a:p>
        </p:txBody>
      </p:sp>
      <p:sp>
        <p:nvSpPr>
          <p:cNvPr id="210" name="Validating Data Tables…"/>
          <p:cNvSpPr txBox="1"/>
          <p:nvPr/>
        </p:nvSpPr>
        <p:spPr>
          <a:xfrm>
            <a:off x="1295213" y="807259"/>
            <a:ext cx="1289146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6400" b="0" cap="none" spc="320">
                <a:solidFill>
                  <a:srgbClr val="333333"/>
                </a:solidFill>
              </a:defRPr>
            </a:pPr>
            <a:r>
              <a:t>Validating Data Tables</a:t>
            </a:r>
          </a:p>
          <a:p>
            <a:pPr>
              <a:defRPr sz="6400" b="0" cap="none" spc="320">
                <a:solidFill>
                  <a:srgbClr val="333333"/>
                </a:solidFill>
              </a:defRPr>
            </a:pPr>
            <a:r>
              <a:t>With the </a:t>
            </a:r>
            <a:r>
              <a:rPr b="1"/>
              <a:t>pointblank</a:t>
            </a:r>
            <a:r>
              <a:t> Package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13709755" y="530742"/>
            <a:ext cx="1" cy="121483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>
            <a:off x="1103788" y="8516692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1103788" y="8342376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4" name="Rectangle"/>
          <p:cNvSpPr/>
          <p:nvPr/>
        </p:nvSpPr>
        <p:spPr>
          <a:xfrm>
            <a:off x="14131849" y="8243375"/>
            <a:ext cx="1760355" cy="35604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1089801" y="530742"/>
            <a:ext cx="1" cy="121483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>
            <a:off x="1103788" y="3147231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14131849" y="3048230"/>
            <a:ext cx="1760355" cy="19800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54" y="1839283"/>
            <a:ext cx="6651312" cy="7672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706" y="4727824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67" y="47341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967" y="578795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706" y="578795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6733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6733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6733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3908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3908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81830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1830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81830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66587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66587" y="4250325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3908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6587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078" y="4727824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772900" y="5782438"/>
            <a:ext cx="8382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772900" y="4727824"/>
            <a:ext cx="8382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95878" y="47341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Image" descr="Imag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702228" y="5782438"/>
            <a:ext cx="8382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09428" y="5782438"/>
            <a:ext cx="8382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roup"/>
          <p:cNvGrpSpPr/>
          <p:nvPr/>
        </p:nvGrpSpPr>
        <p:grpSpPr>
          <a:xfrm>
            <a:off x="2889485" y="3455557"/>
            <a:ext cx="6562585" cy="6823936"/>
            <a:chOff x="0" y="0"/>
            <a:chExt cx="6562583" cy="6823935"/>
          </a:xfrm>
        </p:grpSpPr>
        <p:grpSp>
          <p:nvGrpSpPr>
            <p:cNvPr id="620" name="Group"/>
            <p:cNvGrpSpPr/>
            <p:nvPr/>
          </p:nvGrpSpPr>
          <p:grpSpPr>
            <a:xfrm>
              <a:off x="62271" y="1370053"/>
              <a:ext cx="1988436" cy="5453883"/>
              <a:chOff x="0" y="0"/>
              <a:chExt cx="1988435" cy="5453881"/>
            </a:xfrm>
          </p:grpSpPr>
          <p:sp>
            <p:nvSpPr>
              <p:cNvPr id="615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16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17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18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19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21" name="Rectangle"/>
            <p:cNvSpPr/>
            <p:nvPr/>
          </p:nvSpPr>
          <p:spPr>
            <a:xfrm>
              <a:off x="62271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627" name="Group"/>
            <p:cNvGrpSpPr/>
            <p:nvPr/>
          </p:nvGrpSpPr>
          <p:grpSpPr>
            <a:xfrm>
              <a:off x="2287074" y="1370053"/>
              <a:ext cx="1988436" cy="5453883"/>
              <a:chOff x="0" y="0"/>
              <a:chExt cx="1988435" cy="5453881"/>
            </a:xfrm>
          </p:grpSpPr>
          <p:sp>
            <p:nvSpPr>
              <p:cNvPr id="622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23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24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25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26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28" name="Rectangle"/>
            <p:cNvSpPr/>
            <p:nvPr/>
          </p:nvSpPr>
          <p:spPr>
            <a:xfrm>
              <a:off x="2287074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29" name="Line"/>
            <p:cNvSpPr/>
            <p:nvPr/>
          </p:nvSpPr>
          <p:spPr>
            <a:xfrm>
              <a:off x="0" y="1172959"/>
              <a:ext cx="6562585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635" name="Group"/>
            <p:cNvGrpSpPr/>
            <p:nvPr/>
          </p:nvGrpSpPr>
          <p:grpSpPr>
            <a:xfrm>
              <a:off x="4511878" y="1370053"/>
              <a:ext cx="1988436" cy="5453883"/>
              <a:chOff x="0" y="0"/>
              <a:chExt cx="1988435" cy="5453881"/>
            </a:xfrm>
          </p:grpSpPr>
          <p:sp>
            <p:nvSpPr>
              <p:cNvPr id="630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31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32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33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34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36" name="Rectangle"/>
            <p:cNvSpPr/>
            <p:nvPr/>
          </p:nvSpPr>
          <p:spPr>
            <a:xfrm>
              <a:off x="4511878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37" name="a"/>
            <p:cNvSpPr txBox="1"/>
            <p:nvPr/>
          </p:nvSpPr>
          <p:spPr>
            <a:xfrm>
              <a:off x="854063" y="157732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638" name="b"/>
            <p:cNvSpPr txBox="1"/>
            <p:nvPr/>
          </p:nvSpPr>
          <p:spPr>
            <a:xfrm>
              <a:off x="3078867" y="157732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639" name="c"/>
            <p:cNvSpPr txBox="1"/>
            <p:nvPr/>
          </p:nvSpPr>
          <p:spPr>
            <a:xfrm>
              <a:off x="5303670" y="157732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640" name="23.1"/>
            <p:cNvSpPr txBox="1"/>
            <p:nvPr/>
          </p:nvSpPr>
          <p:spPr>
            <a:xfrm>
              <a:off x="4953220" y="1527787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23.1</a:t>
              </a:r>
            </a:p>
          </p:txBody>
        </p:sp>
        <p:sp>
          <p:nvSpPr>
            <p:cNvPr id="641" name="16.3"/>
            <p:cNvSpPr txBox="1"/>
            <p:nvPr/>
          </p:nvSpPr>
          <p:spPr>
            <a:xfrm>
              <a:off x="4953220" y="2647219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16.3</a:t>
              </a:r>
            </a:p>
          </p:txBody>
        </p:sp>
        <p:sp>
          <p:nvSpPr>
            <p:cNvPr id="642" name="21.2"/>
            <p:cNvSpPr txBox="1"/>
            <p:nvPr/>
          </p:nvSpPr>
          <p:spPr>
            <a:xfrm>
              <a:off x="4953220" y="3766652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21.2</a:t>
              </a:r>
            </a:p>
          </p:txBody>
        </p:sp>
        <p:sp>
          <p:nvSpPr>
            <p:cNvPr id="643" name="24.9"/>
            <p:cNvSpPr txBox="1"/>
            <p:nvPr/>
          </p:nvSpPr>
          <p:spPr>
            <a:xfrm>
              <a:off x="4953220" y="4886085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24.9</a:t>
              </a:r>
            </a:p>
          </p:txBody>
        </p:sp>
        <p:sp>
          <p:nvSpPr>
            <p:cNvPr id="644" name="NA"/>
            <p:cNvSpPr txBox="1"/>
            <p:nvPr/>
          </p:nvSpPr>
          <p:spPr>
            <a:xfrm>
              <a:off x="5534319" y="6005517"/>
              <a:ext cx="6954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  <p:sp>
          <p:nvSpPr>
            <p:cNvPr id="645" name="1"/>
            <p:cNvSpPr txBox="1"/>
            <p:nvPr/>
          </p:nvSpPr>
          <p:spPr>
            <a:xfrm>
              <a:off x="3628991" y="1527928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46" name="0"/>
            <p:cNvSpPr txBox="1"/>
            <p:nvPr/>
          </p:nvSpPr>
          <p:spPr>
            <a:xfrm>
              <a:off x="3628991" y="2647361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647" name="1"/>
            <p:cNvSpPr txBox="1"/>
            <p:nvPr/>
          </p:nvSpPr>
          <p:spPr>
            <a:xfrm>
              <a:off x="3628991" y="3766794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48" name="1"/>
            <p:cNvSpPr txBox="1"/>
            <p:nvPr/>
          </p:nvSpPr>
          <p:spPr>
            <a:xfrm>
              <a:off x="3628991" y="4886228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49" name="2"/>
            <p:cNvSpPr txBox="1"/>
            <p:nvPr/>
          </p:nvSpPr>
          <p:spPr>
            <a:xfrm>
              <a:off x="3628991" y="6005660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50" name="yko2"/>
            <p:cNvSpPr txBox="1"/>
            <p:nvPr/>
          </p:nvSpPr>
          <p:spPr>
            <a:xfrm>
              <a:off x="283502" y="1527929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yko2</a:t>
              </a:r>
            </a:p>
          </p:txBody>
        </p:sp>
        <p:sp>
          <p:nvSpPr>
            <p:cNvPr id="651" name="lju7"/>
            <p:cNvSpPr txBox="1"/>
            <p:nvPr/>
          </p:nvSpPr>
          <p:spPr>
            <a:xfrm>
              <a:off x="283502" y="2647361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lju7</a:t>
              </a:r>
            </a:p>
          </p:txBody>
        </p:sp>
        <p:sp>
          <p:nvSpPr>
            <p:cNvPr id="652" name="qib0"/>
            <p:cNvSpPr txBox="1"/>
            <p:nvPr/>
          </p:nvSpPr>
          <p:spPr>
            <a:xfrm>
              <a:off x="283502" y="3766794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qib0</a:t>
              </a:r>
            </a:p>
          </p:txBody>
        </p:sp>
        <p:sp>
          <p:nvSpPr>
            <p:cNvPr id="653" name="sd33"/>
            <p:cNvSpPr txBox="1"/>
            <p:nvPr/>
          </p:nvSpPr>
          <p:spPr>
            <a:xfrm>
              <a:off x="283502" y="4886227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sd33</a:t>
              </a:r>
            </a:p>
          </p:txBody>
        </p:sp>
        <p:sp>
          <p:nvSpPr>
            <p:cNvPr id="654" name="NA"/>
            <p:cNvSpPr txBox="1"/>
            <p:nvPr/>
          </p:nvSpPr>
          <p:spPr>
            <a:xfrm>
              <a:off x="283502" y="6005659"/>
              <a:ext cx="69540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</p:grpSp>
      <p:sp>
        <p:nvSpPr>
          <p:cNvPr id="656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simple table"/>
          <p:cNvSpPr txBox="1"/>
          <p:nvPr/>
        </p:nvSpPr>
        <p:spPr>
          <a:xfrm>
            <a:off x="17189" y="10709718"/>
            <a:ext cx="1230717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658" name="validation plan"/>
          <p:cNvSpPr txBox="1"/>
          <p:nvPr/>
        </p:nvSpPr>
        <p:spPr>
          <a:xfrm>
            <a:off x="11381118" y="10709718"/>
            <a:ext cx="11502969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plan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1353646" y="3285740"/>
            <a:ext cx="11549276" cy="7051469"/>
            <a:chOff x="0" y="0"/>
            <a:chExt cx="11549274" cy="7051468"/>
          </a:xfrm>
        </p:grpSpPr>
        <p:sp>
          <p:nvSpPr>
            <p:cNvPr id="659" name="Rectangle"/>
            <p:cNvSpPr/>
            <p:nvPr/>
          </p:nvSpPr>
          <p:spPr>
            <a:xfrm>
              <a:off x="8635" y="0"/>
              <a:ext cx="11540640" cy="7051469"/>
            </a:xfrm>
            <a:prstGeom prst="rect">
              <a:avLst/>
            </a:prstGeom>
            <a:gradFill flip="none" rotWithShape="1">
              <a:gsLst>
                <a:gs pos="0">
                  <a:srgbClr val="E4F0D8"/>
                </a:gs>
                <a:gs pos="100000">
                  <a:srgbClr val="D7FFFF"/>
                </a:gs>
              </a:gsLst>
              <a:lin ang="13500000" scaled="0"/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60" name="1"/>
            <p:cNvSpPr txBox="1"/>
            <p:nvPr/>
          </p:nvSpPr>
          <p:spPr>
            <a:xfrm>
              <a:off x="0" y="26674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661" name="All values in c should be greater than 15"/>
            <p:cNvSpPr txBox="1"/>
            <p:nvPr/>
          </p:nvSpPr>
          <p:spPr>
            <a:xfrm>
              <a:off x="905167" y="266740"/>
              <a:ext cx="9728791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be greater than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15</a:t>
              </a:r>
            </a:p>
          </p:txBody>
        </p:sp>
        <p:sp>
          <p:nvSpPr>
            <p:cNvPr id="662" name="2"/>
            <p:cNvSpPr txBox="1"/>
            <p:nvPr/>
          </p:nvSpPr>
          <p:spPr>
            <a:xfrm>
              <a:off x="0" y="130934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663" name="All values in b should be either 0 or 1"/>
            <p:cNvSpPr txBox="1"/>
            <p:nvPr/>
          </p:nvSpPr>
          <p:spPr>
            <a:xfrm>
              <a:off x="905167" y="1309345"/>
              <a:ext cx="8966929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should be either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  <a:r>
                <a:t> or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</a:p>
          </p:txBody>
        </p:sp>
        <p:sp>
          <p:nvSpPr>
            <p:cNvPr id="664" name="3"/>
            <p:cNvSpPr txBox="1"/>
            <p:nvPr/>
          </p:nvSpPr>
          <p:spPr>
            <a:xfrm>
              <a:off x="0" y="2351962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665" name="All values in a should fit a pattern of…"/>
            <p:cNvSpPr txBox="1"/>
            <p:nvPr/>
          </p:nvSpPr>
          <p:spPr>
            <a:xfrm>
              <a:off x="905167" y="2351962"/>
              <a:ext cx="8602910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 should fit a pattern of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three lowercase letters and a digit</a:t>
              </a:r>
            </a:p>
          </p:txBody>
        </p:sp>
        <p:sp>
          <p:nvSpPr>
            <p:cNvPr id="666" name="4"/>
            <p:cNvSpPr txBox="1"/>
            <p:nvPr/>
          </p:nvSpPr>
          <p:spPr>
            <a:xfrm>
              <a:off x="0" y="38842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667" name="Values in c must be ≥20 if b is 1; if b is 0…"/>
            <p:cNvSpPr txBox="1"/>
            <p:nvPr/>
          </p:nvSpPr>
          <p:spPr>
            <a:xfrm>
              <a:off x="905167" y="3884248"/>
              <a:ext cx="9736165" cy="1371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≥20</a:t>
              </a:r>
              <a:r>
                <a:t>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  <a:r>
                <a:t>;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then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&lt;20</a:t>
              </a:r>
            </a:p>
          </p:txBody>
        </p:sp>
        <p:sp>
          <p:nvSpPr>
            <p:cNvPr id="668" name="5"/>
            <p:cNvSpPr txBox="1"/>
            <p:nvPr/>
          </p:nvSpPr>
          <p:spPr>
            <a:xfrm>
              <a:off x="2144" y="5413309"/>
              <a:ext cx="6954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669" name="Columns a, b, and c should not have…"/>
            <p:cNvSpPr txBox="1"/>
            <p:nvPr/>
          </p:nvSpPr>
          <p:spPr>
            <a:xfrm>
              <a:off x="907312" y="5413308"/>
              <a:ext cx="8889874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Columns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,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, and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not have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any missing values.</a:t>
              </a:r>
            </a:p>
          </p:txBody>
        </p:sp>
      </p:grpSp>
      <p:sp>
        <p:nvSpPr>
          <p:cNvPr id="671" name="5 rows, 3 columns"/>
          <p:cNvSpPr txBox="1"/>
          <p:nvPr/>
        </p:nvSpPr>
        <p:spPr>
          <a:xfrm>
            <a:off x="3471190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  <p:sp>
        <p:nvSpPr>
          <p:cNvPr id="672" name="5 steps"/>
          <p:cNvSpPr txBox="1"/>
          <p:nvPr/>
        </p:nvSpPr>
        <p:spPr>
          <a:xfrm>
            <a:off x="14433015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steps</a:t>
            </a:r>
          </a:p>
        </p:txBody>
      </p:sp>
      <p:sp>
        <p:nvSpPr>
          <p:cNvPr id="673" name="VALIDATION RULES BASED ON DOMAIN KNOWLEDGE"/>
          <p:cNvSpPr txBox="1"/>
          <p:nvPr/>
        </p:nvSpPr>
        <p:spPr>
          <a:xfrm>
            <a:off x="5651759" y="1873802"/>
            <a:ext cx="130804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VALIDATION RULES BASED ON DOMAIN KNOWLEDGE</a:t>
            </a:r>
          </a:p>
        </p:txBody>
      </p:sp>
      <p:sp>
        <p:nvSpPr>
          <p:cNvPr id="674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Rectangle"/>
          <p:cNvSpPr/>
          <p:nvPr/>
        </p:nvSpPr>
        <p:spPr>
          <a:xfrm>
            <a:off x="13100395" y="3285740"/>
            <a:ext cx="10059803" cy="7051870"/>
          </a:xfrm>
          <a:prstGeom prst="rect">
            <a:avLst/>
          </a:prstGeom>
          <a:gradFill>
            <a:gsLst>
              <a:gs pos="0">
                <a:srgbClr val="E0E6FE"/>
              </a:gs>
              <a:gs pos="100000">
                <a:srgbClr val="F4FBF9"/>
              </a:gs>
            </a:gsLst>
            <a:lin ang="13500000"/>
          </a:gradFill>
          <a:ln w="25400">
            <a:solidFill>
              <a:srgbClr val="A1BFE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717" name="Group"/>
          <p:cNvGrpSpPr/>
          <p:nvPr/>
        </p:nvGrpSpPr>
        <p:grpSpPr>
          <a:xfrm>
            <a:off x="-7332476" y="3455557"/>
            <a:ext cx="6562585" cy="6823936"/>
            <a:chOff x="0" y="0"/>
            <a:chExt cx="6562583" cy="6823935"/>
          </a:xfrm>
        </p:grpSpPr>
        <p:grpSp>
          <p:nvGrpSpPr>
            <p:cNvPr id="682" name="Group"/>
            <p:cNvGrpSpPr/>
            <p:nvPr/>
          </p:nvGrpSpPr>
          <p:grpSpPr>
            <a:xfrm>
              <a:off x="62271" y="1370053"/>
              <a:ext cx="1988436" cy="5453883"/>
              <a:chOff x="0" y="0"/>
              <a:chExt cx="1988435" cy="5453881"/>
            </a:xfrm>
          </p:grpSpPr>
          <p:sp>
            <p:nvSpPr>
              <p:cNvPr id="677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78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79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0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1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83" name="Rectangle"/>
            <p:cNvSpPr/>
            <p:nvPr/>
          </p:nvSpPr>
          <p:spPr>
            <a:xfrm>
              <a:off x="62271" y="0"/>
              <a:ext cx="1988436" cy="975866"/>
            </a:xfrm>
            <a:prstGeom prst="rect">
              <a:avLst/>
            </a:prstGeom>
            <a:solidFill>
              <a:srgbClr val="56C1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689" name="Group"/>
            <p:cNvGrpSpPr/>
            <p:nvPr/>
          </p:nvGrpSpPr>
          <p:grpSpPr>
            <a:xfrm>
              <a:off x="2287073" y="1370053"/>
              <a:ext cx="1988436" cy="5453883"/>
              <a:chOff x="0" y="0"/>
              <a:chExt cx="1988435" cy="5453881"/>
            </a:xfrm>
          </p:grpSpPr>
          <p:sp>
            <p:nvSpPr>
              <p:cNvPr id="684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5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6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7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88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90" name="Rectangle"/>
            <p:cNvSpPr/>
            <p:nvPr/>
          </p:nvSpPr>
          <p:spPr>
            <a:xfrm>
              <a:off x="2287073" y="0"/>
              <a:ext cx="1988436" cy="975866"/>
            </a:xfrm>
            <a:prstGeom prst="rect">
              <a:avLst/>
            </a:prstGeom>
            <a:solidFill>
              <a:srgbClr val="56C1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91" name="Line"/>
            <p:cNvSpPr/>
            <p:nvPr/>
          </p:nvSpPr>
          <p:spPr>
            <a:xfrm>
              <a:off x="0" y="1172959"/>
              <a:ext cx="6562585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697" name="Group"/>
            <p:cNvGrpSpPr/>
            <p:nvPr/>
          </p:nvGrpSpPr>
          <p:grpSpPr>
            <a:xfrm>
              <a:off x="4511877" y="1370053"/>
              <a:ext cx="1988436" cy="5453883"/>
              <a:chOff x="0" y="0"/>
              <a:chExt cx="1988435" cy="5453881"/>
            </a:xfrm>
          </p:grpSpPr>
          <p:sp>
            <p:nvSpPr>
              <p:cNvPr id="692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93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94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95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696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698" name="Rectangle"/>
            <p:cNvSpPr/>
            <p:nvPr/>
          </p:nvSpPr>
          <p:spPr>
            <a:xfrm>
              <a:off x="4511877" y="0"/>
              <a:ext cx="1988436" cy="975866"/>
            </a:xfrm>
            <a:prstGeom prst="rect">
              <a:avLst/>
            </a:prstGeom>
            <a:solidFill>
              <a:srgbClr val="56C1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699" name="a"/>
            <p:cNvSpPr txBox="1"/>
            <p:nvPr/>
          </p:nvSpPr>
          <p:spPr>
            <a:xfrm>
              <a:off x="854063" y="157732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700" name="b"/>
            <p:cNvSpPr txBox="1"/>
            <p:nvPr/>
          </p:nvSpPr>
          <p:spPr>
            <a:xfrm>
              <a:off x="3078866" y="157732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701" name="c"/>
            <p:cNvSpPr txBox="1"/>
            <p:nvPr/>
          </p:nvSpPr>
          <p:spPr>
            <a:xfrm>
              <a:off x="5303669" y="157732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702" name="23.1"/>
            <p:cNvSpPr txBox="1"/>
            <p:nvPr/>
          </p:nvSpPr>
          <p:spPr>
            <a:xfrm>
              <a:off x="4953219" y="1527787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23.1</a:t>
              </a:r>
            </a:p>
          </p:txBody>
        </p:sp>
        <p:sp>
          <p:nvSpPr>
            <p:cNvPr id="703" name="16.3"/>
            <p:cNvSpPr txBox="1"/>
            <p:nvPr/>
          </p:nvSpPr>
          <p:spPr>
            <a:xfrm>
              <a:off x="4953219" y="2647219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16.3</a:t>
              </a:r>
            </a:p>
          </p:txBody>
        </p:sp>
        <p:sp>
          <p:nvSpPr>
            <p:cNvPr id="704" name="21.2"/>
            <p:cNvSpPr txBox="1"/>
            <p:nvPr/>
          </p:nvSpPr>
          <p:spPr>
            <a:xfrm>
              <a:off x="4953219" y="3766652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21.2</a:t>
              </a:r>
            </a:p>
          </p:txBody>
        </p:sp>
        <p:sp>
          <p:nvSpPr>
            <p:cNvPr id="705" name="24.9"/>
            <p:cNvSpPr txBox="1"/>
            <p:nvPr/>
          </p:nvSpPr>
          <p:spPr>
            <a:xfrm>
              <a:off x="4953219" y="4886085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24.9</a:t>
              </a:r>
            </a:p>
          </p:txBody>
        </p:sp>
        <p:sp>
          <p:nvSpPr>
            <p:cNvPr id="706" name="NA"/>
            <p:cNvSpPr txBox="1"/>
            <p:nvPr/>
          </p:nvSpPr>
          <p:spPr>
            <a:xfrm>
              <a:off x="5534319" y="6005517"/>
              <a:ext cx="6954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  <p:sp>
          <p:nvSpPr>
            <p:cNvPr id="707" name="1"/>
            <p:cNvSpPr txBox="1"/>
            <p:nvPr/>
          </p:nvSpPr>
          <p:spPr>
            <a:xfrm>
              <a:off x="3628991" y="1527928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08" name="0"/>
            <p:cNvSpPr txBox="1"/>
            <p:nvPr/>
          </p:nvSpPr>
          <p:spPr>
            <a:xfrm>
              <a:off x="3628991" y="264736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09" name="1"/>
            <p:cNvSpPr txBox="1"/>
            <p:nvPr/>
          </p:nvSpPr>
          <p:spPr>
            <a:xfrm>
              <a:off x="3628991" y="3766794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10" name="1"/>
            <p:cNvSpPr txBox="1"/>
            <p:nvPr/>
          </p:nvSpPr>
          <p:spPr>
            <a:xfrm>
              <a:off x="3628991" y="4886228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11" name="2"/>
            <p:cNvSpPr txBox="1"/>
            <p:nvPr/>
          </p:nvSpPr>
          <p:spPr>
            <a:xfrm>
              <a:off x="3628991" y="6005660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12" name="yko2"/>
            <p:cNvSpPr txBox="1"/>
            <p:nvPr/>
          </p:nvSpPr>
          <p:spPr>
            <a:xfrm>
              <a:off x="283502" y="1527929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yko2</a:t>
              </a:r>
            </a:p>
          </p:txBody>
        </p:sp>
        <p:sp>
          <p:nvSpPr>
            <p:cNvPr id="713" name="lju7"/>
            <p:cNvSpPr txBox="1"/>
            <p:nvPr/>
          </p:nvSpPr>
          <p:spPr>
            <a:xfrm>
              <a:off x="283502" y="2647361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lju7</a:t>
              </a:r>
            </a:p>
          </p:txBody>
        </p:sp>
        <p:sp>
          <p:nvSpPr>
            <p:cNvPr id="714" name="qib0"/>
            <p:cNvSpPr txBox="1"/>
            <p:nvPr/>
          </p:nvSpPr>
          <p:spPr>
            <a:xfrm>
              <a:off x="283502" y="3766794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qib0</a:t>
              </a:r>
            </a:p>
          </p:txBody>
        </p:sp>
        <p:sp>
          <p:nvSpPr>
            <p:cNvPr id="715" name="sd33"/>
            <p:cNvSpPr txBox="1"/>
            <p:nvPr/>
          </p:nvSpPr>
          <p:spPr>
            <a:xfrm>
              <a:off x="283502" y="4886227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sd33</a:t>
              </a:r>
            </a:p>
          </p:txBody>
        </p:sp>
        <p:sp>
          <p:nvSpPr>
            <p:cNvPr id="716" name="NA"/>
            <p:cNvSpPr txBox="1"/>
            <p:nvPr/>
          </p:nvSpPr>
          <p:spPr>
            <a:xfrm>
              <a:off x="283502" y="6005659"/>
              <a:ext cx="69540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</p:grpSp>
      <p:sp>
        <p:nvSpPr>
          <p:cNvPr id="718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9" name="simple table"/>
          <p:cNvSpPr txBox="1"/>
          <p:nvPr/>
        </p:nvSpPr>
        <p:spPr>
          <a:xfrm>
            <a:off x="-10204773" y="10709718"/>
            <a:ext cx="1230717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720" name="validation plan"/>
          <p:cNvSpPr txBox="1"/>
          <p:nvPr/>
        </p:nvSpPr>
        <p:spPr>
          <a:xfrm>
            <a:off x="1159156" y="10709718"/>
            <a:ext cx="1150297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plan</a:t>
            </a:r>
          </a:p>
        </p:txBody>
      </p:sp>
      <p:grpSp>
        <p:nvGrpSpPr>
          <p:cNvPr id="732" name="Group"/>
          <p:cNvGrpSpPr/>
          <p:nvPr/>
        </p:nvGrpSpPr>
        <p:grpSpPr>
          <a:xfrm>
            <a:off x="1131684" y="3285740"/>
            <a:ext cx="11549276" cy="7051870"/>
            <a:chOff x="0" y="0"/>
            <a:chExt cx="11549274" cy="7051868"/>
          </a:xfrm>
        </p:grpSpPr>
        <p:sp>
          <p:nvSpPr>
            <p:cNvPr id="721" name="Rectangle"/>
            <p:cNvSpPr/>
            <p:nvPr/>
          </p:nvSpPr>
          <p:spPr>
            <a:xfrm>
              <a:off x="8635" y="0"/>
              <a:ext cx="11540640" cy="7051869"/>
            </a:xfrm>
            <a:prstGeom prst="rect">
              <a:avLst/>
            </a:prstGeom>
            <a:gradFill flip="none" rotWithShape="1">
              <a:gsLst>
                <a:gs pos="0">
                  <a:srgbClr val="E4F0D8"/>
                </a:gs>
                <a:gs pos="100000">
                  <a:srgbClr val="D7FFFF"/>
                </a:gs>
              </a:gsLst>
              <a:lin ang="13500000" scaled="0"/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22" name="1"/>
            <p:cNvSpPr txBox="1"/>
            <p:nvPr/>
          </p:nvSpPr>
          <p:spPr>
            <a:xfrm>
              <a:off x="0" y="26674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723" name="All values in c should be greater than 15"/>
            <p:cNvSpPr txBox="1"/>
            <p:nvPr/>
          </p:nvSpPr>
          <p:spPr>
            <a:xfrm>
              <a:off x="905167" y="266740"/>
              <a:ext cx="9728791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be greater than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15</a:t>
              </a:r>
            </a:p>
          </p:txBody>
        </p:sp>
        <p:sp>
          <p:nvSpPr>
            <p:cNvPr id="724" name="2"/>
            <p:cNvSpPr txBox="1"/>
            <p:nvPr/>
          </p:nvSpPr>
          <p:spPr>
            <a:xfrm>
              <a:off x="0" y="130934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725" name="All values in b should be either 0 or 1"/>
            <p:cNvSpPr txBox="1"/>
            <p:nvPr/>
          </p:nvSpPr>
          <p:spPr>
            <a:xfrm>
              <a:off x="905167" y="1309345"/>
              <a:ext cx="8966929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should be either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  <a:r>
                <a:t> or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</a:p>
          </p:txBody>
        </p:sp>
        <p:sp>
          <p:nvSpPr>
            <p:cNvPr id="726" name="3"/>
            <p:cNvSpPr txBox="1"/>
            <p:nvPr/>
          </p:nvSpPr>
          <p:spPr>
            <a:xfrm>
              <a:off x="0" y="2351962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727" name="All values in a should fit a pattern of…"/>
            <p:cNvSpPr txBox="1"/>
            <p:nvPr/>
          </p:nvSpPr>
          <p:spPr>
            <a:xfrm>
              <a:off x="905167" y="2351962"/>
              <a:ext cx="8602910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 should fit a pattern of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three lowercase letters and a digit</a:t>
              </a:r>
            </a:p>
          </p:txBody>
        </p:sp>
        <p:sp>
          <p:nvSpPr>
            <p:cNvPr id="728" name="4"/>
            <p:cNvSpPr txBox="1"/>
            <p:nvPr/>
          </p:nvSpPr>
          <p:spPr>
            <a:xfrm>
              <a:off x="0" y="38842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729" name="Values in c must be ≥20 if b is 1; if b is 0…"/>
            <p:cNvSpPr txBox="1"/>
            <p:nvPr/>
          </p:nvSpPr>
          <p:spPr>
            <a:xfrm>
              <a:off x="905167" y="3884248"/>
              <a:ext cx="9736165" cy="1371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≥20</a:t>
              </a:r>
              <a:r>
                <a:t>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  <a:r>
                <a:t>;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then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&lt;20</a:t>
              </a:r>
            </a:p>
          </p:txBody>
        </p:sp>
        <p:sp>
          <p:nvSpPr>
            <p:cNvPr id="730" name="5"/>
            <p:cNvSpPr txBox="1"/>
            <p:nvPr/>
          </p:nvSpPr>
          <p:spPr>
            <a:xfrm>
              <a:off x="2144" y="5413309"/>
              <a:ext cx="6954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731" name="Columns a, b, and c should not have…"/>
            <p:cNvSpPr txBox="1"/>
            <p:nvPr/>
          </p:nvSpPr>
          <p:spPr>
            <a:xfrm>
              <a:off x="907312" y="5413308"/>
              <a:ext cx="8889874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Columns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,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, and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not have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any missing values.</a:t>
              </a:r>
            </a:p>
          </p:txBody>
        </p:sp>
      </p:grpSp>
      <p:sp>
        <p:nvSpPr>
          <p:cNvPr id="733" name="5 rows, 3 columns"/>
          <p:cNvSpPr txBox="1"/>
          <p:nvPr/>
        </p:nvSpPr>
        <p:spPr>
          <a:xfrm>
            <a:off x="-6750771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  <p:sp>
        <p:nvSpPr>
          <p:cNvPr id="734" name="5 steps"/>
          <p:cNvSpPr txBox="1"/>
          <p:nvPr/>
        </p:nvSpPr>
        <p:spPr>
          <a:xfrm>
            <a:off x="4211053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steps</a:t>
            </a:r>
          </a:p>
        </p:txBody>
      </p:sp>
      <p:pic>
        <p:nvPicPr>
          <p:cNvPr id="7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13" y="345042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49" y="459555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13" y="590764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913" y="743669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9913" y="9051194"/>
            <a:ext cx="8509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740" name="col_vals_gte("/>
          <p:cNvSpPr txBox="1"/>
          <p:nvPr/>
        </p:nvSpPr>
        <p:spPr>
          <a:xfrm>
            <a:off x="14743921" y="3596470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col_vals_gte(</a:t>
            </a:r>
          </a:p>
        </p:txBody>
      </p:sp>
      <p:sp>
        <p:nvSpPr>
          <p:cNvPr id="741" name="col_vals_in_set("/>
          <p:cNvSpPr txBox="1"/>
          <p:nvPr/>
        </p:nvSpPr>
        <p:spPr>
          <a:xfrm>
            <a:off x="14743921" y="4741604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col_vals_in_set(</a:t>
            </a:r>
          </a:p>
        </p:txBody>
      </p:sp>
      <p:sp>
        <p:nvSpPr>
          <p:cNvPr id="742" name="col_vals_regex("/>
          <p:cNvSpPr txBox="1"/>
          <p:nvPr/>
        </p:nvSpPr>
        <p:spPr>
          <a:xfrm>
            <a:off x="14743921" y="6030977"/>
            <a:ext cx="35550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col_vals_regex(</a:t>
            </a:r>
          </a:p>
        </p:txBody>
      </p:sp>
      <p:sp>
        <p:nvSpPr>
          <p:cNvPr id="743" name="col_vals_expr("/>
          <p:cNvSpPr txBox="1"/>
          <p:nvPr/>
        </p:nvSpPr>
        <p:spPr>
          <a:xfrm>
            <a:off x="14743921" y="758274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col_vals_expr(</a:t>
            </a:r>
          </a:p>
        </p:txBody>
      </p:sp>
      <p:sp>
        <p:nvSpPr>
          <p:cNvPr id="744" name="col_vals_not_null("/>
          <p:cNvSpPr txBox="1"/>
          <p:nvPr/>
        </p:nvSpPr>
        <p:spPr>
          <a:xfrm>
            <a:off x="14743921" y="9197244"/>
            <a:ext cx="42431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col_vals_not_null(</a:t>
            </a:r>
          </a:p>
        </p:txBody>
      </p:sp>
      <p:sp>
        <p:nvSpPr>
          <p:cNvPr id="745" name="validation functions"/>
          <p:cNvSpPr txBox="1"/>
          <p:nvPr/>
        </p:nvSpPr>
        <p:spPr>
          <a:xfrm>
            <a:off x="14299913" y="10640859"/>
            <a:ext cx="76607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functions</a:t>
            </a:r>
          </a:p>
        </p:txBody>
      </p:sp>
      <p:sp>
        <p:nvSpPr>
          <p:cNvPr id="746" name="5 col_vals_*() functions"/>
          <p:cNvSpPr txBox="1"/>
          <p:nvPr/>
        </p:nvSpPr>
        <p:spPr>
          <a:xfrm>
            <a:off x="14956169" y="11473086"/>
            <a:ext cx="63482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5 </a:t>
            </a:r>
            <a:r>
              <a:rPr sz="3000">
                <a:latin typeface="Menlo Regular"/>
                <a:ea typeface="Menlo Regular"/>
                <a:cs typeface="Menlo Regular"/>
                <a:sym typeface="Menlo Regular"/>
              </a:rPr>
              <a:t>col_vals_*()</a:t>
            </a:r>
            <a:r>
              <a:t> functions</a:t>
            </a:r>
          </a:p>
        </p:txBody>
      </p:sp>
      <p:sp>
        <p:nvSpPr>
          <p:cNvPr id="747" name="case_when("/>
          <p:cNvSpPr txBox="1"/>
          <p:nvPr/>
        </p:nvSpPr>
        <p:spPr>
          <a:xfrm>
            <a:off x="18974437" y="7582747"/>
            <a:ext cx="24081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case_when(</a:t>
            </a:r>
          </a:p>
        </p:txBody>
      </p:sp>
      <p:sp>
        <p:nvSpPr>
          <p:cNvPr id="748" name="+"/>
          <p:cNvSpPr txBox="1"/>
          <p:nvPr/>
        </p:nvSpPr>
        <p:spPr>
          <a:xfrm>
            <a:off x="18444874" y="758113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+</a:t>
            </a:r>
          </a:p>
        </p:txBody>
      </p:sp>
      <p:sp>
        <p:nvSpPr>
          <p:cNvPr id="749" name="Line"/>
          <p:cNvSpPr/>
          <p:nvPr/>
        </p:nvSpPr>
        <p:spPr>
          <a:xfrm>
            <a:off x="13125795" y="4446709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0" name="Line"/>
          <p:cNvSpPr/>
          <p:nvPr/>
        </p:nvSpPr>
        <p:spPr>
          <a:xfrm>
            <a:off x="13125795" y="7089650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1" name="Line"/>
          <p:cNvSpPr/>
          <p:nvPr/>
        </p:nvSpPr>
        <p:spPr>
          <a:xfrm>
            <a:off x="13125795" y="862032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2" name=")"/>
          <p:cNvSpPr txBox="1"/>
          <p:nvPr/>
        </p:nvSpPr>
        <p:spPr>
          <a:xfrm>
            <a:off x="17757550" y="359647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3" name=")"/>
          <p:cNvSpPr txBox="1"/>
          <p:nvPr/>
        </p:nvSpPr>
        <p:spPr>
          <a:xfrm>
            <a:off x="18444874" y="4741604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4" name=")"/>
          <p:cNvSpPr txBox="1"/>
          <p:nvPr/>
        </p:nvSpPr>
        <p:spPr>
          <a:xfrm>
            <a:off x="18220486" y="6030977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5" name=")"/>
          <p:cNvSpPr txBox="1"/>
          <p:nvPr/>
        </p:nvSpPr>
        <p:spPr>
          <a:xfrm>
            <a:off x="17980939" y="7581130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6" name=")"/>
          <p:cNvSpPr txBox="1"/>
          <p:nvPr/>
        </p:nvSpPr>
        <p:spPr>
          <a:xfrm>
            <a:off x="21294466" y="7582747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7" name=")"/>
          <p:cNvSpPr txBox="1"/>
          <p:nvPr/>
        </p:nvSpPr>
        <p:spPr>
          <a:xfrm>
            <a:off x="18874449" y="9197244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58" name="Line"/>
          <p:cNvSpPr/>
          <p:nvPr/>
        </p:nvSpPr>
        <p:spPr>
          <a:xfrm>
            <a:off x="13125795" y="566406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59" name="TRANSLATION OF RULES TO AVAILABLE VALIDATION FUNCTIONS"/>
          <p:cNvSpPr txBox="1"/>
          <p:nvPr/>
        </p:nvSpPr>
        <p:spPr>
          <a:xfrm>
            <a:off x="3700708" y="1873802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TRANSLATION OF RULES TO AVAILABLE VALIDATION FUNCTIONS</a:t>
            </a:r>
          </a:p>
        </p:txBody>
      </p:sp>
      <p:sp>
        <p:nvSpPr>
          <p:cNvPr id="760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validation plan"/>
          <p:cNvSpPr txBox="1"/>
          <p:nvPr/>
        </p:nvSpPr>
        <p:spPr>
          <a:xfrm>
            <a:off x="1159156" y="10709718"/>
            <a:ext cx="1150297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plan</a:t>
            </a:r>
          </a:p>
        </p:txBody>
      </p:sp>
      <p:grpSp>
        <p:nvGrpSpPr>
          <p:cNvPr id="774" name="Group"/>
          <p:cNvGrpSpPr/>
          <p:nvPr/>
        </p:nvGrpSpPr>
        <p:grpSpPr>
          <a:xfrm>
            <a:off x="1131684" y="3285740"/>
            <a:ext cx="11549276" cy="7051870"/>
            <a:chOff x="0" y="0"/>
            <a:chExt cx="11549274" cy="7051868"/>
          </a:xfrm>
        </p:grpSpPr>
        <p:sp>
          <p:nvSpPr>
            <p:cNvPr id="763" name="Rectangle"/>
            <p:cNvSpPr/>
            <p:nvPr/>
          </p:nvSpPr>
          <p:spPr>
            <a:xfrm>
              <a:off x="8635" y="0"/>
              <a:ext cx="11540640" cy="7051869"/>
            </a:xfrm>
            <a:prstGeom prst="rect">
              <a:avLst/>
            </a:prstGeom>
            <a:gradFill flip="none" rotWithShape="1">
              <a:gsLst>
                <a:gs pos="0">
                  <a:srgbClr val="E4F0D8"/>
                </a:gs>
                <a:gs pos="100000">
                  <a:srgbClr val="D7FFFF"/>
                </a:gs>
              </a:gsLst>
              <a:lin ang="13500000" scaled="0"/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764" name="1"/>
            <p:cNvSpPr txBox="1"/>
            <p:nvPr/>
          </p:nvSpPr>
          <p:spPr>
            <a:xfrm>
              <a:off x="0" y="26674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765" name="All values in c should be greater than 15"/>
            <p:cNvSpPr txBox="1"/>
            <p:nvPr/>
          </p:nvSpPr>
          <p:spPr>
            <a:xfrm>
              <a:off x="905167" y="266740"/>
              <a:ext cx="9728791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be greater than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15</a:t>
              </a:r>
            </a:p>
          </p:txBody>
        </p:sp>
        <p:sp>
          <p:nvSpPr>
            <p:cNvPr id="766" name="2"/>
            <p:cNvSpPr txBox="1"/>
            <p:nvPr/>
          </p:nvSpPr>
          <p:spPr>
            <a:xfrm>
              <a:off x="0" y="130934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767" name="All values in b should be either 0 or 1"/>
            <p:cNvSpPr txBox="1"/>
            <p:nvPr/>
          </p:nvSpPr>
          <p:spPr>
            <a:xfrm>
              <a:off x="905167" y="1309345"/>
              <a:ext cx="8966929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should be either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  <a:r>
                <a:t> or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</a:p>
          </p:txBody>
        </p:sp>
        <p:sp>
          <p:nvSpPr>
            <p:cNvPr id="768" name="3"/>
            <p:cNvSpPr txBox="1"/>
            <p:nvPr/>
          </p:nvSpPr>
          <p:spPr>
            <a:xfrm>
              <a:off x="0" y="2351962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769" name="All values in a should fit a pattern of…"/>
            <p:cNvSpPr txBox="1"/>
            <p:nvPr/>
          </p:nvSpPr>
          <p:spPr>
            <a:xfrm>
              <a:off x="905167" y="2351962"/>
              <a:ext cx="8602910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 should fit a pattern of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three lowercase letters and a digit</a:t>
              </a:r>
            </a:p>
          </p:txBody>
        </p:sp>
        <p:sp>
          <p:nvSpPr>
            <p:cNvPr id="770" name="4"/>
            <p:cNvSpPr txBox="1"/>
            <p:nvPr/>
          </p:nvSpPr>
          <p:spPr>
            <a:xfrm>
              <a:off x="0" y="38842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771" name="Values in c must be ≥20 if b is 1; if b is 0…"/>
            <p:cNvSpPr txBox="1"/>
            <p:nvPr/>
          </p:nvSpPr>
          <p:spPr>
            <a:xfrm>
              <a:off x="905167" y="3884248"/>
              <a:ext cx="9736165" cy="13716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≥20</a:t>
              </a:r>
              <a:r>
                <a:t>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  <a:r>
                <a:t>;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then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&lt;20</a:t>
              </a:r>
            </a:p>
          </p:txBody>
        </p:sp>
        <p:sp>
          <p:nvSpPr>
            <p:cNvPr id="772" name="5"/>
            <p:cNvSpPr txBox="1"/>
            <p:nvPr/>
          </p:nvSpPr>
          <p:spPr>
            <a:xfrm>
              <a:off x="2144" y="5413309"/>
              <a:ext cx="6954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773" name="Columns a, b, and c should not have…"/>
            <p:cNvSpPr txBox="1"/>
            <p:nvPr/>
          </p:nvSpPr>
          <p:spPr>
            <a:xfrm>
              <a:off x="907312" y="5413308"/>
              <a:ext cx="8889874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Columns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,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, and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not have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any missing values.</a:t>
              </a:r>
            </a:p>
          </p:txBody>
        </p:sp>
      </p:grpSp>
      <p:sp>
        <p:nvSpPr>
          <p:cNvPr id="775" name="5 steps"/>
          <p:cNvSpPr txBox="1"/>
          <p:nvPr/>
        </p:nvSpPr>
        <p:spPr>
          <a:xfrm>
            <a:off x="4211053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steps</a:t>
            </a:r>
          </a:p>
        </p:txBody>
      </p:sp>
      <p:sp>
        <p:nvSpPr>
          <p:cNvPr id="776" name="Rectangle"/>
          <p:cNvSpPr/>
          <p:nvPr/>
        </p:nvSpPr>
        <p:spPr>
          <a:xfrm>
            <a:off x="13100395" y="3285740"/>
            <a:ext cx="10059803" cy="7051870"/>
          </a:xfrm>
          <a:prstGeom prst="rect">
            <a:avLst/>
          </a:prstGeom>
          <a:gradFill>
            <a:gsLst>
              <a:gs pos="0">
                <a:srgbClr val="E0E6FE"/>
              </a:gs>
              <a:gs pos="100000">
                <a:srgbClr val="F4FBF9"/>
              </a:gs>
            </a:gsLst>
            <a:lin ang="13500000"/>
          </a:gradFill>
          <a:ln w="25400">
            <a:solidFill>
              <a:srgbClr val="A1BFE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7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77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13" y="345042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49" y="459555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13" y="590764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913" y="720809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9913" y="9216294"/>
            <a:ext cx="8509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783" name="col_vals_gte("/>
          <p:cNvSpPr txBox="1"/>
          <p:nvPr/>
        </p:nvSpPr>
        <p:spPr>
          <a:xfrm>
            <a:off x="14743921" y="3596470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col_vals_gte(</a:t>
            </a:r>
          </a:p>
        </p:txBody>
      </p:sp>
      <p:sp>
        <p:nvSpPr>
          <p:cNvPr id="784" name="col_vals_in_set("/>
          <p:cNvSpPr txBox="1"/>
          <p:nvPr/>
        </p:nvSpPr>
        <p:spPr>
          <a:xfrm>
            <a:off x="14743921" y="4741604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col_vals_in_set(</a:t>
            </a:r>
          </a:p>
        </p:txBody>
      </p:sp>
      <p:sp>
        <p:nvSpPr>
          <p:cNvPr id="785" name="col_vals_regex("/>
          <p:cNvSpPr txBox="1"/>
          <p:nvPr/>
        </p:nvSpPr>
        <p:spPr>
          <a:xfrm>
            <a:off x="14743921" y="6030977"/>
            <a:ext cx="35550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col_vals_regex(</a:t>
            </a:r>
          </a:p>
        </p:txBody>
      </p:sp>
      <p:sp>
        <p:nvSpPr>
          <p:cNvPr id="786" name="col_vals_expr("/>
          <p:cNvSpPr txBox="1"/>
          <p:nvPr/>
        </p:nvSpPr>
        <p:spPr>
          <a:xfrm>
            <a:off x="14743921" y="717634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col_vals_expr(</a:t>
            </a:r>
          </a:p>
        </p:txBody>
      </p:sp>
      <p:sp>
        <p:nvSpPr>
          <p:cNvPr id="787" name="col_vals_not_null("/>
          <p:cNvSpPr txBox="1"/>
          <p:nvPr/>
        </p:nvSpPr>
        <p:spPr>
          <a:xfrm>
            <a:off x="14743921" y="9362344"/>
            <a:ext cx="42431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col_vals_not_null(</a:t>
            </a:r>
          </a:p>
        </p:txBody>
      </p:sp>
      <p:sp>
        <p:nvSpPr>
          <p:cNvPr id="788" name="validation functions"/>
          <p:cNvSpPr txBox="1"/>
          <p:nvPr/>
        </p:nvSpPr>
        <p:spPr>
          <a:xfrm>
            <a:off x="14299913" y="10640859"/>
            <a:ext cx="76607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functions</a:t>
            </a:r>
          </a:p>
        </p:txBody>
      </p:sp>
      <p:sp>
        <p:nvSpPr>
          <p:cNvPr id="789" name="5 col_vals_*() functions"/>
          <p:cNvSpPr txBox="1"/>
          <p:nvPr/>
        </p:nvSpPr>
        <p:spPr>
          <a:xfrm>
            <a:off x="14956169" y="11473086"/>
            <a:ext cx="63482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5 </a:t>
            </a:r>
            <a:r>
              <a:rPr sz="3000">
                <a:latin typeface="Menlo Regular"/>
                <a:ea typeface="Menlo Regular"/>
                <a:cs typeface="Menlo Regular"/>
                <a:sym typeface="Menlo Regular"/>
              </a:rPr>
              <a:t>col_vals_*()</a:t>
            </a:r>
            <a:r>
              <a:t> functions</a:t>
            </a:r>
          </a:p>
        </p:txBody>
      </p:sp>
      <p:sp>
        <p:nvSpPr>
          <p:cNvPr id="790" name="case_when("/>
          <p:cNvSpPr txBox="1"/>
          <p:nvPr/>
        </p:nvSpPr>
        <p:spPr>
          <a:xfrm>
            <a:off x="18326737" y="7176347"/>
            <a:ext cx="24081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case_when(</a:t>
            </a:r>
          </a:p>
        </p:txBody>
      </p:sp>
      <p:sp>
        <p:nvSpPr>
          <p:cNvPr id="791" name="~"/>
          <p:cNvSpPr txBox="1"/>
          <p:nvPr/>
        </p:nvSpPr>
        <p:spPr>
          <a:xfrm>
            <a:off x="18000374" y="717473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~</a:t>
            </a:r>
          </a:p>
        </p:txBody>
      </p:sp>
      <p:sp>
        <p:nvSpPr>
          <p:cNvPr id="792" name="Line"/>
          <p:cNvSpPr/>
          <p:nvPr/>
        </p:nvSpPr>
        <p:spPr>
          <a:xfrm>
            <a:off x="13125795" y="4446709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25795" y="7089650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Line"/>
          <p:cNvSpPr/>
          <p:nvPr/>
        </p:nvSpPr>
        <p:spPr>
          <a:xfrm>
            <a:off x="13125795" y="896322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)"/>
          <p:cNvSpPr txBox="1"/>
          <p:nvPr/>
        </p:nvSpPr>
        <p:spPr>
          <a:xfrm>
            <a:off x="18934825" y="359647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96" name=")"/>
          <p:cNvSpPr txBox="1"/>
          <p:nvPr/>
        </p:nvSpPr>
        <p:spPr>
          <a:xfrm>
            <a:off x="20699142" y="4741604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97" name=")"/>
          <p:cNvSpPr txBox="1"/>
          <p:nvPr/>
        </p:nvSpPr>
        <p:spPr>
          <a:xfrm>
            <a:off x="22341349" y="6030977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98" name=")"/>
          <p:cNvSpPr txBox="1"/>
          <p:nvPr/>
        </p:nvSpPr>
        <p:spPr>
          <a:xfrm>
            <a:off x="19123939" y="8339788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799" name=")"/>
          <p:cNvSpPr txBox="1"/>
          <p:nvPr/>
        </p:nvSpPr>
        <p:spPr>
          <a:xfrm>
            <a:off x="18894166" y="8339788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00" name=")"/>
          <p:cNvSpPr txBox="1"/>
          <p:nvPr/>
        </p:nvSpPr>
        <p:spPr>
          <a:xfrm>
            <a:off x="21861629" y="9362344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01" name="c, 15"/>
          <p:cNvSpPr txBox="1"/>
          <p:nvPr/>
        </p:nvSpPr>
        <p:spPr>
          <a:xfrm>
            <a:off x="17746302" y="3596470"/>
            <a:ext cx="12612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c, 15</a:t>
            </a:r>
          </a:p>
        </p:txBody>
      </p:sp>
      <p:sp>
        <p:nvSpPr>
          <p:cNvPr id="802" name="b, c(0, 1)"/>
          <p:cNvSpPr txBox="1"/>
          <p:nvPr/>
        </p:nvSpPr>
        <p:spPr>
          <a:xfrm>
            <a:off x="18415686" y="4741604"/>
            <a:ext cx="2408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b, c(0, 1)</a:t>
            </a:r>
          </a:p>
        </p:txBody>
      </p:sp>
      <p:sp>
        <p:nvSpPr>
          <p:cNvPr id="803" name="a, &quot;[a-z]{3}[0-9]&quot;"/>
          <p:cNvSpPr txBox="1"/>
          <p:nvPr/>
        </p:nvSpPr>
        <p:spPr>
          <a:xfrm>
            <a:off x="18201137" y="6030977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a, "[a-z]{3}[0-9]"</a:t>
            </a:r>
          </a:p>
        </p:txBody>
      </p:sp>
      <p:sp>
        <p:nvSpPr>
          <p:cNvPr id="804" name="b == 1 ~ c &gt;= 20,"/>
          <p:cNvSpPr txBox="1"/>
          <p:nvPr/>
        </p:nvSpPr>
        <p:spPr>
          <a:xfrm>
            <a:off x="15202684" y="7751310"/>
            <a:ext cx="401378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 == 1 ~ c &gt;= 20,</a:t>
            </a:r>
          </a:p>
        </p:txBody>
      </p:sp>
      <p:sp>
        <p:nvSpPr>
          <p:cNvPr id="805" name="b == 0 ~ c &lt;  20"/>
          <p:cNvSpPr txBox="1"/>
          <p:nvPr/>
        </p:nvSpPr>
        <p:spPr>
          <a:xfrm>
            <a:off x="15202684" y="8338844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 == 0 ~ c &lt;  20</a:t>
            </a:r>
          </a:p>
        </p:txBody>
      </p:sp>
      <p:sp>
        <p:nvSpPr>
          <p:cNvPr id="806" name="Line"/>
          <p:cNvSpPr/>
          <p:nvPr/>
        </p:nvSpPr>
        <p:spPr>
          <a:xfrm>
            <a:off x="13125795" y="566406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7" name="vars(a, b, c)"/>
          <p:cNvSpPr txBox="1"/>
          <p:nvPr/>
        </p:nvSpPr>
        <p:spPr>
          <a:xfrm>
            <a:off x="18891480" y="9360161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vars(a, b, c)</a:t>
            </a:r>
          </a:p>
        </p:txBody>
      </p:sp>
      <p:sp>
        <p:nvSpPr>
          <p:cNvPr id="808" name="TRANSLATION OF RULES TO AVAILABLE VALIDATION FUNCTIONS"/>
          <p:cNvSpPr txBox="1"/>
          <p:nvPr/>
        </p:nvSpPr>
        <p:spPr>
          <a:xfrm>
            <a:off x="3700708" y="1873802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TRANSLATION OF RULES TO AVAILABLE VALIDATION FUNCTIONS</a:t>
            </a:r>
          </a:p>
        </p:txBody>
      </p:sp>
      <p:sp>
        <p:nvSpPr>
          <p:cNvPr id="809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grpSp>
        <p:nvGrpSpPr>
          <p:cNvPr id="815" name="Group"/>
          <p:cNvGrpSpPr/>
          <p:nvPr/>
        </p:nvGrpSpPr>
        <p:grpSpPr>
          <a:xfrm>
            <a:off x="-9349878" y="4825611"/>
            <a:ext cx="1988436" cy="5453883"/>
            <a:chOff x="0" y="0"/>
            <a:chExt cx="1988435" cy="5453881"/>
          </a:xfrm>
        </p:grpSpPr>
        <p:sp>
          <p:nvSpPr>
            <p:cNvPr id="810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1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2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3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4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16" name="Rectangle"/>
          <p:cNvSpPr/>
          <p:nvPr/>
        </p:nvSpPr>
        <p:spPr>
          <a:xfrm>
            <a:off x="-934987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822" name="Group"/>
          <p:cNvGrpSpPr/>
          <p:nvPr/>
        </p:nvGrpSpPr>
        <p:grpSpPr>
          <a:xfrm>
            <a:off x="-7125075" y="4825611"/>
            <a:ext cx="1988436" cy="5453883"/>
            <a:chOff x="0" y="0"/>
            <a:chExt cx="1988435" cy="5453881"/>
          </a:xfrm>
        </p:grpSpPr>
        <p:sp>
          <p:nvSpPr>
            <p:cNvPr id="817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8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19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0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1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23" name="Rectangle"/>
          <p:cNvSpPr/>
          <p:nvPr/>
        </p:nvSpPr>
        <p:spPr>
          <a:xfrm>
            <a:off x="-7125075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>
            <a:off x="-9412149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830" name="Group"/>
          <p:cNvGrpSpPr/>
          <p:nvPr/>
        </p:nvGrpSpPr>
        <p:grpSpPr>
          <a:xfrm>
            <a:off x="-4900271" y="4825611"/>
            <a:ext cx="1988436" cy="5453883"/>
            <a:chOff x="0" y="0"/>
            <a:chExt cx="1988435" cy="5453881"/>
          </a:xfrm>
        </p:grpSpPr>
        <p:sp>
          <p:nvSpPr>
            <p:cNvPr id="825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6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7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8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29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831" name="Rectangle"/>
          <p:cNvSpPr/>
          <p:nvPr/>
        </p:nvSpPr>
        <p:spPr>
          <a:xfrm>
            <a:off x="-4900271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2" name="a"/>
          <p:cNvSpPr txBox="1"/>
          <p:nvPr/>
        </p:nvSpPr>
        <p:spPr>
          <a:xfrm>
            <a:off x="-8558085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833" name="b"/>
          <p:cNvSpPr txBox="1"/>
          <p:nvPr/>
        </p:nvSpPr>
        <p:spPr>
          <a:xfrm>
            <a:off x="-6333282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834" name="c"/>
          <p:cNvSpPr txBox="1"/>
          <p:nvPr/>
        </p:nvSpPr>
        <p:spPr>
          <a:xfrm>
            <a:off x="-4108479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835" name="23.1"/>
          <p:cNvSpPr txBox="1"/>
          <p:nvPr/>
        </p:nvSpPr>
        <p:spPr>
          <a:xfrm>
            <a:off x="-4458929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836" name="16.3"/>
          <p:cNvSpPr txBox="1"/>
          <p:nvPr/>
        </p:nvSpPr>
        <p:spPr>
          <a:xfrm>
            <a:off x="-4458929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837" name="21.2"/>
          <p:cNvSpPr txBox="1"/>
          <p:nvPr/>
        </p:nvSpPr>
        <p:spPr>
          <a:xfrm>
            <a:off x="-4458929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838" name="24.9"/>
          <p:cNvSpPr txBox="1"/>
          <p:nvPr/>
        </p:nvSpPr>
        <p:spPr>
          <a:xfrm>
            <a:off x="-4458929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839" name="NA"/>
          <p:cNvSpPr txBox="1"/>
          <p:nvPr/>
        </p:nvSpPr>
        <p:spPr>
          <a:xfrm>
            <a:off x="-3877830" y="9461075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840" name="1"/>
          <p:cNvSpPr txBox="1"/>
          <p:nvPr/>
        </p:nvSpPr>
        <p:spPr>
          <a:xfrm>
            <a:off x="-5783157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841" name="0"/>
          <p:cNvSpPr txBox="1"/>
          <p:nvPr/>
        </p:nvSpPr>
        <p:spPr>
          <a:xfrm>
            <a:off x="-5783157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842" name="1"/>
          <p:cNvSpPr txBox="1"/>
          <p:nvPr/>
        </p:nvSpPr>
        <p:spPr>
          <a:xfrm>
            <a:off x="-5783157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843" name="1"/>
          <p:cNvSpPr txBox="1"/>
          <p:nvPr/>
        </p:nvSpPr>
        <p:spPr>
          <a:xfrm>
            <a:off x="-5783157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844" name="2"/>
          <p:cNvSpPr txBox="1"/>
          <p:nvPr/>
        </p:nvSpPr>
        <p:spPr>
          <a:xfrm>
            <a:off x="-5783157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845" name="yko2"/>
          <p:cNvSpPr txBox="1"/>
          <p:nvPr/>
        </p:nvSpPr>
        <p:spPr>
          <a:xfrm>
            <a:off x="-9128646" y="4983486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846" name="lju7"/>
          <p:cNvSpPr txBox="1"/>
          <p:nvPr/>
        </p:nvSpPr>
        <p:spPr>
          <a:xfrm>
            <a:off x="-9128646" y="6102918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847" name="qib0"/>
          <p:cNvSpPr txBox="1"/>
          <p:nvPr/>
        </p:nvSpPr>
        <p:spPr>
          <a:xfrm>
            <a:off x="-9128646" y="7222351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848" name="sd33"/>
          <p:cNvSpPr txBox="1"/>
          <p:nvPr/>
        </p:nvSpPr>
        <p:spPr>
          <a:xfrm>
            <a:off x="-9128646" y="8341784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849" name="NA"/>
          <p:cNvSpPr txBox="1"/>
          <p:nvPr/>
        </p:nvSpPr>
        <p:spPr>
          <a:xfrm>
            <a:off x="-9128646" y="9461217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850" name="simple table"/>
          <p:cNvSpPr txBox="1"/>
          <p:nvPr/>
        </p:nvSpPr>
        <p:spPr>
          <a:xfrm>
            <a:off x="-12284446" y="10709718"/>
            <a:ext cx="1230717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851" name="5 rows, 3 columns"/>
          <p:cNvSpPr txBox="1"/>
          <p:nvPr/>
        </p:nvSpPr>
        <p:spPr>
          <a:xfrm>
            <a:off x="-8830444" y="11541945"/>
            <a:ext cx="539917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Rectangle"/>
          <p:cNvSpPr/>
          <p:nvPr/>
        </p:nvSpPr>
        <p:spPr>
          <a:xfrm>
            <a:off x="13100395" y="3285740"/>
            <a:ext cx="10059803" cy="7051870"/>
          </a:xfrm>
          <a:prstGeom prst="rect">
            <a:avLst/>
          </a:prstGeom>
          <a:gradFill>
            <a:gsLst>
              <a:gs pos="0">
                <a:srgbClr val="E0E6FE"/>
              </a:gs>
              <a:gs pos="100000">
                <a:srgbClr val="F4FBF9"/>
              </a:gs>
            </a:gsLst>
            <a:lin ang="13500000"/>
          </a:gradFill>
          <a:ln w="25400">
            <a:solidFill>
              <a:srgbClr val="A1BFE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85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9913" y="345042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0249" y="459555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913" y="590764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7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9913" y="720809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58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9913" y="9216294"/>
            <a:ext cx="8509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859" name="col_vals_gte("/>
          <p:cNvSpPr txBox="1"/>
          <p:nvPr/>
        </p:nvSpPr>
        <p:spPr>
          <a:xfrm>
            <a:off x="14743921" y="3596470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col_vals_gte(</a:t>
            </a:r>
          </a:p>
        </p:txBody>
      </p:sp>
      <p:sp>
        <p:nvSpPr>
          <p:cNvPr id="860" name="col_vals_in_set("/>
          <p:cNvSpPr txBox="1"/>
          <p:nvPr/>
        </p:nvSpPr>
        <p:spPr>
          <a:xfrm>
            <a:off x="14743921" y="4741604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col_vals_in_set(</a:t>
            </a:r>
          </a:p>
        </p:txBody>
      </p:sp>
      <p:sp>
        <p:nvSpPr>
          <p:cNvPr id="861" name="col_vals_regex("/>
          <p:cNvSpPr txBox="1"/>
          <p:nvPr/>
        </p:nvSpPr>
        <p:spPr>
          <a:xfrm>
            <a:off x="14743921" y="6030977"/>
            <a:ext cx="3555021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col_vals_regex(</a:t>
            </a:r>
          </a:p>
        </p:txBody>
      </p:sp>
      <p:sp>
        <p:nvSpPr>
          <p:cNvPr id="862" name="col_vals_expr("/>
          <p:cNvSpPr txBox="1"/>
          <p:nvPr/>
        </p:nvSpPr>
        <p:spPr>
          <a:xfrm>
            <a:off x="14743921" y="717634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col_vals_expr(</a:t>
            </a:r>
          </a:p>
        </p:txBody>
      </p:sp>
      <p:sp>
        <p:nvSpPr>
          <p:cNvPr id="863" name="col_vals_not_null("/>
          <p:cNvSpPr txBox="1"/>
          <p:nvPr/>
        </p:nvSpPr>
        <p:spPr>
          <a:xfrm>
            <a:off x="14743921" y="9362344"/>
            <a:ext cx="424316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col_vals_not_null(</a:t>
            </a:r>
          </a:p>
        </p:txBody>
      </p:sp>
      <p:sp>
        <p:nvSpPr>
          <p:cNvPr id="864" name="case_when("/>
          <p:cNvSpPr txBox="1"/>
          <p:nvPr/>
        </p:nvSpPr>
        <p:spPr>
          <a:xfrm>
            <a:off x="18326737" y="7176347"/>
            <a:ext cx="24081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case_when(</a:t>
            </a:r>
          </a:p>
        </p:txBody>
      </p:sp>
      <p:sp>
        <p:nvSpPr>
          <p:cNvPr id="865" name="~"/>
          <p:cNvSpPr txBox="1"/>
          <p:nvPr/>
        </p:nvSpPr>
        <p:spPr>
          <a:xfrm>
            <a:off x="18000374" y="717473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~</a:t>
            </a:r>
          </a:p>
        </p:txBody>
      </p:sp>
      <p:sp>
        <p:nvSpPr>
          <p:cNvPr id="866" name="Line"/>
          <p:cNvSpPr/>
          <p:nvPr/>
        </p:nvSpPr>
        <p:spPr>
          <a:xfrm>
            <a:off x="13125795" y="4446709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7" name="Line"/>
          <p:cNvSpPr/>
          <p:nvPr/>
        </p:nvSpPr>
        <p:spPr>
          <a:xfrm>
            <a:off x="13125795" y="7089650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8" name="Line"/>
          <p:cNvSpPr/>
          <p:nvPr/>
        </p:nvSpPr>
        <p:spPr>
          <a:xfrm>
            <a:off x="13125795" y="896322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9" name=")"/>
          <p:cNvSpPr txBox="1"/>
          <p:nvPr/>
        </p:nvSpPr>
        <p:spPr>
          <a:xfrm>
            <a:off x="18934825" y="3596470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0" name=")"/>
          <p:cNvSpPr txBox="1"/>
          <p:nvPr/>
        </p:nvSpPr>
        <p:spPr>
          <a:xfrm>
            <a:off x="20699142" y="4741604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1" name=")"/>
          <p:cNvSpPr txBox="1"/>
          <p:nvPr/>
        </p:nvSpPr>
        <p:spPr>
          <a:xfrm>
            <a:off x="22341349" y="6030977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2" name=")"/>
          <p:cNvSpPr txBox="1"/>
          <p:nvPr/>
        </p:nvSpPr>
        <p:spPr>
          <a:xfrm>
            <a:off x="19123939" y="8339788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3" name=")"/>
          <p:cNvSpPr txBox="1"/>
          <p:nvPr/>
        </p:nvSpPr>
        <p:spPr>
          <a:xfrm>
            <a:off x="18894166" y="8339788"/>
            <a:ext cx="343682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4" name=")"/>
          <p:cNvSpPr txBox="1"/>
          <p:nvPr/>
        </p:nvSpPr>
        <p:spPr>
          <a:xfrm>
            <a:off x="21861629" y="9362344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875" name="c, 15"/>
          <p:cNvSpPr txBox="1"/>
          <p:nvPr/>
        </p:nvSpPr>
        <p:spPr>
          <a:xfrm>
            <a:off x="17746302" y="3596470"/>
            <a:ext cx="1261208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c, 15</a:t>
            </a:r>
          </a:p>
        </p:txBody>
      </p:sp>
      <p:sp>
        <p:nvSpPr>
          <p:cNvPr id="876" name="b, c(0, 1)"/>
          <p:cNvSpPr txBox="1"/>
          <p:nvPr/>
        </p:nvSpPr>
        <p:spPr>
          <a:xfrm>
            <a:off x="18415686" y="4741604"/>
            <a:ext cx="240811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b, c(0, 1)</a:t>
            </a:r>
          </a:p>
        </p:txBody>
      </p:sp>
      <p:sp>
        <p:nvSpPr>
          <p:cNvPr id="877" name="a, “[a-z]{3}[0-9]&quot;"/>
          <p:cNvSpPr txBox="1"/>
          <p:nvPr/>
        </p:nvSpPr>
        <p:spPr>
          <a:xfrm>
            <a:off x="18201137" y="6030977"/>
            <a:ext cx="4243165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a, “[a-z]{3}[0-9]"</a:t>
            </a:r>
          </a:p>
        </p:txBody>
      </p:sp>
      <p:sp>
        <p:nvSpPr>
          <p:cNvPr id="878" name="b == 1 ~ c &gt;= 20,"/>
          <p:cNvSpPr txBox="1"/>
          <p:nvPr/>
        </p:nvSpPr>
        <p:spPr>
          <a:xfrm>
            <a:off x="15202684" y="7751310"/>
            <a:ext cx="401378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 == 1 ~ c &gt;= 20,</a:t>
            </a:r>
          </a:p>
        </p:txBody>
      </p:sp>
      <p:sp>
        <p:nvSpPr>
          <p:cNvPr id="879" name="b == 0 ~ c &lt;  20"/>
          <p:cNvSpPr txBox="1"/>
          <p:nvPr/>
        </p:nvSpPr>
        <p:spPr>
          <a:xfrm>
            <a:off x="15202684" y="8338844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 == 0 ~ c &lt;  20</a:t>
            </a:r>
          </a:p>
        </p:txBody>
      </p:sp>
      <p:sp>
        <p:nvSpPr>
          <p:cNvPr id="880" name="Line"/>
          <p:cNvSpPr/>
          <p:nvPr/>
        </p:nvSpPr>
        <p:spPr>
          <a:xfrm>
            <a:off x="13125795" y="5664067"/>
            <a:ext cx="10046160" cy="1"/>
          </a:xfrm>
          <a:prstGeom prst="line">
            <a:avLst/>
          </a:prstGeom>
          <a:ln w="38100">
            <a:solidFill>
              <a:srgbClr val="D2D2D2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1" name="vars(a, b, c)"/>
          <p:cNvSpPr txBox="1"/>
          <p:nvPr/>
        </p:nvSpPr>
        <p:spPr>
          <a:xfrm>
            <a:off x="18891480" y="9360161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vars(a, b, c)</a:t>
            </a:r>
          </a:p>
        </p:txBody>
      </p:sp>
      <p:sp>
        <p:nvSpPr>
          <p:cNvPr id="882" name="validation plan"/>
          <p:cNvSpPr txBox="1"/>
          <p:nvPr/>
        </p:nvSpPr>
        <p:spPr>
          <a:xfrm>
            <a:off x="1159156" y="22314315"/>
            <a:ext cx="11502970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plan</a:t>
            </a:r>
          </a:p>
        </p:txBody>
      </p:sp>
      <p:grpSp>
        <p:nvGrpSpPr>
          <p:cNvPr id="894" name="Group"/>
          <p:cNvGrpSpPr/>
          <p:nvPr/>
        </p:nvGrpSpPr>
        <p:grpSpPr>
          <a:xfrm>
            <a:off x="1131684" y="14890337"/>
            <a:ext cx="11549276" cy="7051870"/>
            <a:chOff x="0" y="0"/>
            <a:chExt cx="11549274" cy="7051868"/>
          </a:xfrm>
        </p:grpSpPr>
        <p:sp>
          <p:nvSpPr>
            <p:cNvPr id="883" name="Rectangle"/>
            <p:cNvSpPr/>
            <p:nvPr/>
          </p:nvSpPr>
          <p:spPr>
            <a:xfrm>
              <a:off x="8635" y="0"/>
              <a:ext cx="11540640" cy="7051869"/>
            </a:xfrm>
            <a:prstGeom prst="rect">
              <a:avLst/>
            </a:prstGeom>
            <a:gradFill flip="none" rotWithShape="1">
              <a:gsLst>
                <a:gs pos="0">
                  <a:srgbClr val="E4F0D8"/>
                </a:gs>
                <a:gs pos="100000">
                  <a:srgbClr val="C5E8E9"/>
                </a:gs>
              </a:gsLst>
              <a:lin ang="13500000" scaled="0"/>
            </a:gradFill>
            <a:ln w="25400" cap="flat">
              <a:solidFill>
                <a:schemeClr val="accent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84" name="1"/>
            <p:cNvSpPr txBox="1"/>
            <p:nvPr/>
          </p:nvSpPr>
          <p:spPr>
            <a:xfrm>
              <a:off x="0" y="26674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885" name="All values in c should be greater than 15"/>
            <p:cNvSpPr txBox="1"/>
            <p:nvPr/>
          </p:nvSpPr>
          <p:spPr>
            <a:xfrm>
              <a:off x="905167" y="266741"/>
              <a:ext cx="9728791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be greater than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15</a:t>
              </a:r>
            </a:p>
          </p:txBody>
        </p:sp>
        <p:sp>
          <p:nvSpPr>
            <p:cNvPr id="886" name="2"/>
            <p:cNvSpPr txBox="1"/>
            <p:nvPr/>
          </p:nvSpPr>
          <p:spPr>
            <a:xfrm>
              <a:off x="0" y="130934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887" name="All values in b should be either 0 or 1"/>
            <p:cNvSpPr txBox="1"/>
            <p:nvPr/>
          </p:nvSpPr>
          <p:spPr>
            <a:xfrm>
              <a:off x="905167" y="1309346"/>
              <a:ext cx="8966929" cy="736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should be either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  <a:r>
                <a:t> or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</a:p>
          </p:txBody>
        </p:sp>
        <p:sp>
          <p:nvSpPr>
            <p:cNvPr id="888" name="3"/>
            <p:cNvSpPr txBox="1"/>
            <p:nvPr/>
          </p:nvSpPr>
          <p:spPr>
            <a:xfrm>
              <a:off x="0" y="235196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889" name="All values in a should fit a pattern of…"/>
            <p:cNvSpPr txBox="1"/>
            <p:nvPr/>
          </p:nvSpPr>
          <p:spPr>
            <a:xfrm>
              <a:off x="905167" y="2351963"/>
              <a:ext cx="8602910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All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 should fit a pattern of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three lowercase letters and a digit</a:t>
              </a:r>
            </a:p>
          </p:txBody>
        </p:sp>
        <p:sp>
          <p:nvSpPr>
            <p:cNvPr id="890" name="4"/>
            <p:cNvSpPr txBox="1"/>
            <p:nvPr/>
          </p:nvSpPr>
          <p:spPr>
            <a:xfrm>
              <a:off x="0" y="3884257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891" name="Values in c must be ≥20 if b is 1; if b is 0…"/>
            <p:cNvSpPr txBox="1"/>
            <p:nvPr/>
          </p:nvSpPr>
          <p:spPr>
            <a:xfrm>
              <a:off x="905167" y="3884248"/>
              <a:ext cx="9736165" cy="13716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≥20</a:t>
              </a:r>
              <a:r>
                <a:t>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  <a:r>
                <a:t>; if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 is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0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then values in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must be </a:t>
              </a:r>
              <a:r>
                <a:rPr sz="4000">
                  <a:latin typeface="Menlo Regular"/>
                  <a:ea typeface="Menlo Regular"/>
                  <a:cs typeface="Menlo Regular"/>
                  <a:sym typeface="Menlo Regular"/>
                </a:rPr>
                <a:t>&lt;20</a:t>
              </a:r>
            </a:p>
          </p:txBody>
        </p:sp>
        <p:sp>
          <p:nvSpPr>
            <p:cNvPr id="892" name="5"/>
            <p:cNvSpPr txBox="1"/>
            <p:nvPr/>
          </p:nvSpPr>
          <p:spPr>
            <a:xfrm>
              <a:off x="2144" y="5413309"/>
              <a:ext cx="6954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6"/>
                  </a:solidFill>
                </a:defRPr>
              </a:lvl1pPr>
            </a:lstStyle>
            <a:p>
              <a:pPr>
                <a:defRPr b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solidFill>
                    <a:schemeClr val="accent6"/>
                  </a:solidFill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893" name="Columns a, b, and c should not have…"/>
            <p:cNvSpPr txBox="1"/>
            <p:nvPr/>
          </p:nvSpPr>
          <p:spPr>
            <a:xfrm>
              <a:off x="907312" y="5413309"/>
              <a:ext cx="8889874" cy="13716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/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Columns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a</a:t>
              </a:r>
              <a:r>
                <a:t>,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b</a:t>
              </a:r>
              <a:r>
                <a:t>, and </a:t>
              </a: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c</a:t>
              </a:r>
              <a:r>
                <a:t> should not have</a:t>
              </a:r>
            </a:p>
            <a:p>
              <a:pPr>
                <a:defRPr sz="42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any missing values.</a:t>
              </a:r>
            </a:p>
          </p:txBody>
        </p:sp>
      </p:grpSp>
      <p:sp>
        <p:nvSpPr>
          <p:cNvPr id="895" name="5 steps"/>
          <p:cNvSpPr txBox="1"/>
          <p:nvPr/>
        </p:nvSpPr>
        <p:spPr>
          <a:xfrm>
            <a:off x="4211053" y="23146542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steps</a:t>
            </a:r>
          </a:p>
        </p:txBody>
      </p:sp>
      <p:grpSp>
        <p:nvGrpSpPr>
          <p:cNvPr id="901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896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7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8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899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0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02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908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903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4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5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6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07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09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>
            <a:off x="2883424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916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911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12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13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14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15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17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8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919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920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921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922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923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924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925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926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927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928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929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930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931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932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933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934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935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936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37" name="simple table"/>
          <p:cNvSpPr txBox="1"/>
          <p:nvPr/>
        </p:nvSpPr>
        <p:spPr>
          <a:xfrm>
            <a:off x="11128" y="10709718"/>
            <a:ext cx="123071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938" name="5 rows, 3 columns"/>
          <p:cNvSpPr txBox="1"/>
          <p:nvPr/>
        </p:nvSpPr>
        <p:spPr>
          <a:xfrm>
            <a:off x="3465129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  <p:sp>
        <p:nvSpPr>
          <p:cNvPr id="939" name="validation functions"/>
          <p:cNvSpPr txBox="1"/>
          <p:nvPr/>
        </p:nvSpPr>
        <p:spPr>
          <a:xfrm>
            <a:off x="14299913" y="10640859"/>
            <a:ext cx="766076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validation functions</a:t>
            </a:r>
          </a:p>
        </p:txBody>
      </p:sp>
      <p:sp>
        <p:nvSpPr>
          <p:cNvPr id="940" name="5 col_vals_*() functions"/>
          <p:cNvSpPr txBox="1"/>
          <p:nvPr/>
        </p:nvSpPr>
        <p:spPr>
          <a:xfrm>
            <a:off x="14956169" y="11473086"/>
            <a:ext cx="63482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5 </a:t>
            </a:r>
            <a:r>
              <a:rPr sz="3000">
                <a:latin typeface="Menlo Regular"/>
                <a:ea typeface="Menlo Regular"/>
                <a:cs typeface="Menlo Regular"/>
                <a:sym typeface="Menlo Regular"/>
              </a:rPr>
              <a:t>col_vals_*()</a:t>
            </a:r>
            <a:r>
              <a:t> functions</a:t>
            </a:r>
          </a:p>
        </p:txBody>
      </p:sp>
      <p:grpSp>
        <p:nvGrpSpPr>
          <p:cNvPr id="975" name="Group"/>
          <p:cNvGrpSpPr/>
          <p:nvPr/>
        </p:nvGrpSpPr>
        <p:grpSpPr>
          <a:xfrm>
            <a:off x="12210429" y="3285740"/>
            <a:ext cx="10961526" cy="7051870"/>
            <a:chOff x="0" y="0"/>
            <a:chExt cx="10961525" cy="7051868"/>
          </a:xfrm>
        </p:grpSpPr>
        <p:sp>
          <p:nvSpPr>
            <p:cNvPr id="941" name="Rectangle"/>
            <p:cNvSpPr/>
            <p:nvPr/>
          </p:nvSpPr>
          <p:spPr>
            <a:xfrm>
              <a:off x="889966" y="0"/>
              <a:ext cx="10059803" cy="7051869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9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9484" y="164680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9820" y="1309814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4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9484" y="2621899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5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79484" y="3922356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6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79484" y="593055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47" name="col_vals_gte("/>
            <p:cNvSpPr txBox="1"/>
            <p:nvPr/>
          </p:nvSpPr>
          <p:spPr>
            <a:xfrm>
              <a:off x="2533492" y="310730"/>
              <a:ext cx="309625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</a:t>
              </a:r>
            </a:p>
          </p:txBody>
        </p:sp>
        <p:sp>
          <p:nvSpPr>
            <p:cNvPr id="948" name="col_vals_in_set("/>
            <p:cNvSpPr txBox="1"/>
            <p:nvPr/>
          </p:nvSpPr>
          <p:spPr>
            <a:xfrm>
              <a:off x="2533492" y="1455864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</a:t>
              </a:r>
            </a:p>
          </p:txBody>
        </p:sp>
        <p:sp>
          <p:nvSpPr>
            <p:cNvPr id="949" name="col_vals_regex("/>
            <p:cNvSpPr txBox="1"/>
            <p:nvPr/>
          </p:nvSpPr>
          <p:spPr>
            <a:xfrm>
              <a:off x="2533492" y="2745237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</a:t>
              </a:r>
            </a:p>
          </p:txBody>
        </p:sp>
        <p:sp>
          <p:nvSpPr>
            <p:cNvPr id="950" name="col_vals_expr("/>
            <p:cNvSpPr txBox="1"/>
            <p:nvPr/>
          </p:nvSpPr>
          <p:spPr>
            <a:xfrm>
              <a:off x="2533492" y="3890606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</a:t>
              </a:r>
            </a:p>
          </p:txBody>
        </p:sp>
        <p:sp>
          <p:nvSpPr>
            <p:cNvPr id="951" name="col_vals_not_null("/>
            <p:cNvSpPr txBox="1"/>
            <p:nvPr/>
          </p:nvSpPr>
          <p:spPr>
            <a:xfrm>
              <a:off x="2533492" y="607660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952" name="case_when("/>
            <p:cNvSpPr txBox="1"/>
            <p:nvPr/>
          </p:nvSpPr>
          <p:spPr>
            <a:xfrm>
              <a:off x="6116308" y="3890606"/>
              <a:ext cx="240811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case_when(</a:t>
              </a:r>
            </a:p>
          </p:txBody>
        </p:sp>
        <p:sp>
          <p:nvSpPr>
            <p:cNvPr id="953" name="~"/>
            <p:cNvSpPr txBox="1"/>
            <p:nvPr/>
          </p:nvSpPr>
          <p:spPr>
            <a:xfrm>
              <a:off x="5789945" y="388898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~</a:t>
              </a:r>
            </a:p>
          </p:txBody>
        </p:sp>
        <p:sp>
          <p:nvSpPr>
            <p:cNvPr id="954" name="Line"/>
            <p:cNvSpPr/>
            <p:nvPr/>
          </p:nvSpPr>
          <p:spPr>
            <a:xfrm>
              <a:off x="915366" y="1160969"/>
              <a:ext cx="10046160" cy="1"/>
            </a:xfrm>
            <a:prstGeom prst="line">
              <a:avLst/>
            </a:prstGeom>
            <a:noFill/>
            <a:ln w="38100" cap="flat">
              <a:solidFill>
                <a:srgbClr val="D2D2D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>
              <a:off x="915366" y="3803909"/>
              <a:ext cx="10046160" cy="1"/>
            </a:xfrm>
            <a:prstGeom prst="line">
              <a:avLst/>
            </a:prstGeom>
            <a:noFill/>
            <a:ln w="38100" cap="flat">
              <a:solidFill>
                <a:srgbClr val="D2D2D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>
              <a:off x="915366" y="5677486"/>
              <a:ext cx="10046160" cy="1"/>
            </a:xfrm>
            <a:prstGeom prst="line">
              <a:avLst/>
            </a:prstGeom>
            <a:noFill/>
            <a:ln w="38100" cap="flat">
              <a:solidFill>
                <a:srgbClr val="D2D2D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57" name=")"/>
            <p:cNvSpPr txBox="1"/>
            <p:nvPr/>
          </p:nvSpPr>
          <p:spPr>
            <a:xfrm>
              <a:off x="6724396" y="310730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58" name=")"/>
            <p:cNvSpPr txBox="1"/>
            <p:nvPr/>
          </p:nvSpPr>
          <p:spPr>
            <a:xfrm>
              <a:off x="8488713" y="1455864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59" name=")"/>
            <p:cNvSpPr txBox="1"/>
            <p:nvPr/>
          </p:nvSpPr>
          <p:spPr>
            <a:xfrm>
              <a:off x="10130920" y="274523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60" name=")"/>
            <p:cNvSpPr txBox="1"/>
            <p:nvPr/>
          </p:nvSpPr>
          <p:spPr>
            <a:xfrm>
              <a:off x="6913510" y="5054048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61" name=")"/>
            <p:cNvSpPr txBox="1"/>
            <p:nvPr/>
          </p:nvSpPr>
          <p:spPr>
            <a:xfrm>
              <a:off x="6683736" y="5054048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62" name=")"/>
            <p:cNvSpPr txBox="1"/>
            <p:nvPr/>
          </p:nvSpPr>
          <p:spPr>
            <a:xfrm>
              <a:off x="9651200" y="607660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963" name="c, 15"/>
            <p:cNvSpPr txBox="1"/>
            <p:nvPr/>
          </p:nvSpPr>
          <p:spPr>
            <a:xfrm>
              <a:off x="5535873" y="310730"/>
              <a:ext cx="1261208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c, 15</a:t>
              </a:r>
            </a:p>
          </p:txBody>
        </p:sp>
        <p:sp>
          <p:nvSpPr>
            <p:cNvPr id="964" name="b, c(0, 1)"/>
            <p:cNvSpPr txBox="1"/>
            <p:nvPr/>
          </p:nvSpPr>
          <p:spPr>
            <a:xfrm>
              <a:off x="6205257" y="1455864"/>
              <a:ext cx="240811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b, c(0, 1)</a:t>
              </a:r>
            </a:p>
          </p:txBody>
        </p:sp>
        <p:sp>
          <p:nvSpPr>
            <p:cNvPr id="965" name="a, &quot;[a-z]{3}[0-9]&quot;"/>
            <p:cNvSpPr txBox="1"/>
            <p:nvPr/>
          </p:nvSpPr>
          <p:spPr>
            <a:xfrm>
              <a:off x="5990707" y="2745237"/>
              <a:ext cx="424316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a, "[a-z]{3}[0-9]"</a:t>
              </a:r>
            </a:p>
          </p:txBody>
        </p:sp>
        <p:sp>
          <p:nvSpPr>
            <p:cNvPr id="966" name="b == 1 ~ c &gt;= 20,"/>
            <p:cNvSpPr txBox="1"/>
            <p:nvPr/>
          </p:nvSpPr>
          <p:spPr>
            <a:xfrm>
              <a:off x="2992255" y="4465570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1 ~ c &gt;= 20,</a:t>
              </a:r>
            </a:p>
          </p:txBody>
        </p:sp>
        <p:sp>
          <p:nvSpPr>
            <p:cNvPr id="967" name="b == 0 ~ c &lt;  20"/>
            <p:cNvSpPr txBox="1"/>
            <p:nvPr/>
          </p:nvSpPr>
          <p:spPr>
            <a:xfrm>
              <a:off x="2992255" y="5053103"/>
              <a:ext cx="378440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0 ~ c &lt;  20</a:t>
              </a:r>
            </a:p>
          </p:txBody>
        </p:sp>
        <p:sp>
          <p:nvSpPr>
            <p:cNvPr id="968" name="Line"/>
            <p:cNvSpPr/>
            <p:nvPr/>
          </p:nvSpPr>
          <p:spPr>
            <a:xfrm>
              <a:off x="915366" y="2378326"/>
              <a:ext cx="10046160" cy="1"/>
            </a:xfrm>
            <a:prstGeom prst="line">
              <a:avLst/>
            </a:prstGeom>
            <a:noFill/>
            <a:ln w="38100" cap="flat">
              <a:solidFill>
                <a:srgbClr val="D2D2D2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69" name="vars(a, b, c)"/>
            <p:cNvSpPr txBox="1"/>
            <p:nvPr/>
          </p:nvSpPr>
          <p:spPr>
            <a:xfrm>
              <a:off x="6681051" y="6074420"/>
              <a:ext cx="309625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vars(a, b, c)</a:t>
              </a:r>
            </a:p>
          </p:txBody>
        </p:sp>
        <p:sp>
          <p:nvSpPr>
            <p:cNvPr id="970" name="1"/>
            <p:cNvSpPr txBox="1"/>
            <p:nvPr/>
          </p:nvSpPr>
          <p:spPr>
            <a:xfrm>
              <a:off x="0" y="215480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971" name="2"/>
            <p:cNvSpPr txBox="1"/>
            <p:nvPr/>
          </p:nvSpPr>
          <p:spPr>
            <a:xfrm>
              <a:off x="0" y="136061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972" name="3"/>
            <p:cNvSpPr txBox="1"/>
            <p:nvPr/>
          </p:nvSpPr>
          <p:spPr>
            <a:xfrm>
              <a:off x="0" y="267269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973" name="4"/>
            <p:cNvSpPr txBox="1"/>
            <p:nvPr/>
          </p:nvSpPr>
          <p:spPr>
            <a:xfrm>
              <a:off x="0" y="39731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974" name="5"/>
            <p:cNvSpPr txBox="1"/>
            <p:nvPr/>
          </p:nvSpPr>
          <p:spPr>
            <a:xfrm>
              <a:off x="2144" y="5981353"/>
              <a:ext cx="695401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</p:grpSp>
      <p:sp>
        <p:nvSpPr>
          <p:cNvPr id="976" name="INTERROGATION OF TABLE USING THE VALIDATION PLAN"/>
          <p:cNvSpPr txBox="1"/>
          <p:nvPr/>
        </p:nvSpPr>
        <p:spPr>
          <a:xfrm>
            <a:off x="3700708" y="1873802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977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" dur="0" fill="hold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0" dur="0" fill="hold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4" dur="0" fill="hold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8" dur="0" fill="hold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2" dur="0" fill="hold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26" dur="0" fill="hold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0" dur="0" fill="hold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4" dur="0" fill="hold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38" dur="0" fill="hold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2" dur="0" fill="hold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46" dur="0" fill="hold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50" dur="0" fill="hold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54" dur="0" fill="hold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58" dur="0" fill="hold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2" dur="0" fill="hold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66" dur="0" fill="hold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0" dur="0" fill="hold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4" dur="0" fill="hold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78" dur="0" fill="hold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8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82" dur="0" fill="hold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86" dur="0" fill="hold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0" dur="0" fill="hold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4" dur="0" fill="hold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98" dur="0" fill="hold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02" dur="0" fill="hold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06" dur="0" fill="hold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2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0" dur="0" fill="hold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8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4" dur="0" fill="hold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8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18" dur="0" fill="hold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1" animBg="1" advAuto="0"/>
      <p:bldP spid="854" grpId="2" animBg="1" advAuto="0"/>
      <p:bldP spid="855" grpId="7" animBg="1" advAuto="0"/>
      <p:bldP spid="856" grpId="12" animBg="1" advAuto="0"/>
      <p:bldP spid="857" grpId="17" animBg="1" advAuto="0"/>
      <p:bldP spid="858" grpId="26" animBg="1" advAuto="0"/>
      <p:bldP spid="859" grpId="3" animBg="1" advAuto="0"/>
      <p:bldP spid="860" grpId="8" animBg="1" advAuto="0"/>
      <p:bldP spid="861" grpId="13" animBg="1" advAuto="0"/>
      <p:bldP spid="862" grpId="19" animBg="1" advAuto="0"/>
      <p:bldP spid="863" grpId="28" animBg="1" advAuto="0"/>
      <p:bldP spid="864" grpId="20" animBg="1" advAuto="0"/>
      <p:bldP spid="865" grpId="18" animBg="1" advAuto="0"/>
      <p:bldP spid="866" grpId="6" animBg="1" advAuto="0"/>
      <p:bldP spid="867" grpId="16" animBg="1" advAuto="0"/>
      <p:bldP spid="868" grpId="25" animBg="1" advAuto="0"/>
      <p:bldP spid="869" grpId="5" animBg="1" advAuto="0"/>
      <p:bldP spid="870" grpId="10" animBg="1" advAuto="0"/>
      <p:bldP spid="871" grpId="15" animBg="1" advAuto="0"/>
      <p:bldP spid="872" grpId="24" animBg="1" advAuto="0"/>
      <p:bldP spid="873" grpId="23" animBg="1" advAuto="0"/>
      <p:bldP spid="874" grpId="29" animBg="1" advAuto="0"/>
      <p:bldP spid="875" grpId="4" animBg="1" advAuto="0"/>
      <p:bldP spid="876" grpId="9" animBg="1" advAuto="0"/>
      <p:bldP spid="877" grpId="14" animBg="1" advAuto="0"/>
      <p:bldP spid="878" grpId="21" animBg="1" advAuto="0"/>
      <p:bldP spid="879" grpId="22" animBg="1" advAuto="0"/>
      <p:bldP spid="880" grpId="11" animBg="1" advAuto="0"/>
      <p:bldP spid="881" grpId="27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979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0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1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2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3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85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991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986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7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8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89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0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992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3" name="Line"/>
          <p:cNvSpPr/>
          <p:nvPr/>
        </p:nvSpPr>
        <p:spPr>
          <a:xfrm>
            <a:off x="2883424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999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994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5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6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7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998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000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01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002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003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004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005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006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007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008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009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010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011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012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013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014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015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016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017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018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019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0" name="simple table"/>
          <p:cNvSpPr txBox="1"/>
          <p:nvPr/>
        </p:nvSpPr>
        <p:spPr>
          <a:xfrm>
            <a:off x="11128" y="14238896"/>
            <a:ext cx="123071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1021" name="5 rows, 3 columns"/>
          <p:cNvSpPr txBox="1"/>
          <p:nvPr/>
        </p:nvSpPr>
        <p:spPr>
          <a:xfrm>
            <a:off x="3465129" y="15071123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  <p:grpSp>
        <p:nvGrpSpPr>
          <p:cNvPr id="1028" name="Group"/>
          <p:cNvGrpSpPr/>
          <p:nvPr/>
        </p:nvGrpSpPr>
        <p:grpSpPr>
          <a:xfrm>
            <a:off x="13100395" y="3285740"/>
            <a:ext cx="10059803" cy="1161819"/>
            <a:chOff x="0" y="0"/>
            <a:chExt cx="10059801" cy="1161818"/>
          </a:xfrm>
        </p:grpSpPr>
        <p:sp>
          <p:nvSpPr>
            <p:cNvPr id="1022" name="Rectangle"/>
            <p:cNvSpPr/>
            <p:nvPr/>
          </p:nvSpPr>
          <p:spPr>
            <a:xfrm>
              <a:off x="0" y="0"/>
              <a:ext cx="10059802" cy="1161819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1027" name="Group"/>
            <p:cNvGrpSpPr/>
            <p:nvPr/>
          </p:nvGrpSpPr>
          <p:grpSpPr>
            <a:xfrm>
              <a:off x="689517" y="164680"/>
              <a:ext cx="5488595" cy="838201"/>
              <a:chOff x="0" y="0"/>
              <a:chExt cx="5488593" cy="838200"/>
            </a:xfrm>
          </p:grpSpPr>
          <p:pic>
            <p:nvPicPr>
              <p:cNvPr id="1023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850900" cy="8382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24" name="col_vals_gte("/>
              <p:cNvSpPr txBox="1"/>
              <p:nvPr/>
            </p:nvSpPr>
            <p:spPr>
              <a:xfrm>
                <a:off x="954008" y="146049"/>
                <a:ext cx="3096258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>
                  <a:defRPr sz="3000" b="0" cap="none" spc="0">
                    <a:solidFill>
                      <a:srgbClr val="00000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col_vals_gte(</a:t>
                </a:r>
              </a:p>
            </p:txBody>
          </p:sp>
          <p:sp>
            <p:nvSpPr>
              <p:cNvPr id="1025" name=")"/>
              <p:cNvSpPr txBox="1"/>
              <p:nvPr/>
            </p:nvSpPr>
            <p:spPr>
              <a:xfrm>
                <a:off x="5144912" y="146049"/>
                <a:ext cx="343682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>
                  <a:defRPr sz="3000" b="0" cap="none" spc="0">
                    <a:solidFill>
                      <a:srgbClr val="00000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)</a:t>
                </a:r>
              </a:p>
            </p:txBody>
          </p:sp>
          <p:sp>
            <p:nvSpPr>
              <p:cNvPr id="1026" name="c, 15"/>
              <p:cNvSpPr txBox="1"/>
              <p:nvPr/>
            </p:nvSpPr>
            <p:spPr>
              <a:xfrm>
                <a:off x="3956389" y="146049"/>
                <a:ext cx="1261208" cy="546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>
                  <a:defRPr sz="3000" b="0" cap="none" spc="0">
                    <a:solidFill>
                      <a:srgbClr val="000000"/>
                    </a:solidFill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c, 15</a:t>
                </a:r>
              </a:p>
            </p:txBody>
          </p:sp>
        </p:grpSp>
      </p:grpSp>
      <p:sp>
        <p:nvSpPr>
          <p:cNvPr id="1029" name="1"/>
          <p:cNvSpPr txBox="1"/>
          <p:nvPr/>
        </p:nvSpPr>
        <p:spPr>
          <a:xfrm>
            <a:off x="12210429" y="3501220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1</a:t>
            </a:r>
          </a:p>
        </p:txBody>
      </p:sp>
      <p:sp>
        <p:nvSpPr>
          <p:cNvPr id="1030" name="Square"/>
          <p:cNvSpPr/>
          <p:nvPr/>
        </p:nvSpPr>
        <p:spPr>
          <a:xfrm>
            <a:off x="9567355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1" name="Square"/>
          <p:cNvSpPr/>
          <p:nvPr/>
        </p:nvSpPr>
        <p:spPr>
          <a:xfrm>
            <a:off x="9567355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2" name="Square"/>
          <p:cNvSpPr/>
          <p:nvPr/>
        </p:nvSpPr>
        <p:spPr>
          <a:xfrm>
            <a:off x="9567355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3" name="Square"/>
          <p:cNvSpPr/>
          <p:nvPr/>
        </p:nvSpPr>
        <p:spPr>
          <a:xfrm>
            <a:off x="9567355" y="8502863"/>
            <a:ext cx="343682" cy="338387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4" name="Square"/>
          <p:cNvSpPr/>
          <p:nvPr/>
        </p:nvSpPr>
        <p:spPr>
          <a:xfrm>
            <a:off x="9567355" y="9617295"/>
            <a:ext cx="343682" cy="348529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5" name="Square"/>
          <p:cNvSpPr/>
          <p:nvPr/>
        </p:nvSpPr>
        <p:spPr>
          <a:xfrm>
            <a:off x="9567355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6" name="Square"/>
          <p:cNvSpPr/>
          <p:nvPr/>
        </p:nvSpPr>
        <p:spPr>
          <a:xfrm>
            <a:off x="9567355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7" name="Square"/>
          <p:cNvSpPr/>
          <p:nvPr/>
        </p:nvSpPr>
        <p:spPr>
          <a:xfrm>
            <a:off x="9567355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8" name="Square"/>
          <p:cNvSpPr/>
          <p:nvPr/>
        </p:nvSpPr>
        <p:spPr>
          <a:xfrm>
            <a:off x="9567355" y="8500105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9" name="Square"/>
          <p:cNvSpPr/>
          <p:nvPr/>
        </p:nvSpPr>
        <p:spPr>
          <a:xfrm>
            <a:off x="9567355" y="9614537"/>
            <a:ext cx="343682" cy="348529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0" name="TEST UNITS"/>
          <p:cNvSpPr txBox="1"/>
          <p:nvPr/>
        </p:nvSpPr>
        <p:spPr>
          <a:xfrm>
            <a:off x="7937086" y="10881168"/>
            <a:ext cx="21423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041" name="Rectangle"/>
          <p:cNvSpPr/>
          <p:nvPr/>
        </p:nvSpPr>
        <p:spPr>
          <a:xfrm>
            <a:off x="25453089" y="3290645"/>
            <a:ext cx="10059803" cy="1159545"/>
          </a:xfrm>
          <a:prstGeom prst="rect">
            <a:avLst/>
          </a:prstGeom>
          <a:gradFill>
            <a:gsLst>
              <a:gs pos="0">
                <a:srgbClr val="E0E6FE"/>
              </a:gs>
              <a:gs pos="100000">
                <a:srgbClr val="F4FBF9"/>
              </a:gs>
            </a:gsLst>
            <a:lin ang="13500000"/>
          </a:gradFill>
          <a:ln w="25400">
            <a:solidFill>
              <a:srgbClr val="A1BFE4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104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2943" y="3454005"/>
            <a:ext cx="8509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3" name="col_vals_in_set("/>
          <p:cNvSpPr txBox="1"/>
          <p:nvPr/>
        </p:nvSpPr>
        <p:spPr>
          <a:xfrm>
            <a:off x="27096615" y="3600055"/>
            <a:ext cx="378440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col_vals_in_set(</a:t>
            </a:r>
          </a:p>
        </p:txBody>
      </p:sp>
      <p:sp>
        <p:nvSpPr>
          <p:cNvPr id="1044" name=")"/>
          <p:cNvSpPr txBox="1"/>
          <p:nvPr/>
        </p:nvSpPr>
        <p:spPr>
          <a:xfrm>
            <a:off x="33051836" y="3600055"/>
            <a:ext cx="34368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)</a:t>
            </a:r>
          </a:p>
        </p:txBody>
      </p:sp>
      <p:sp>
        <p:nvSpPr>
          <p:cNvPr id="1045" name="b, c(0, 1)"/>
          <p:cNvSpPr txBox="1"/>
          <p:nvPr/>
        </p:nvSpPr>
        <p:spPr>
          <a:xfrm>
            <a:off x="30768382" y="3600055"/>
            <a:ext cx="2408114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b, c(0, 1)</a:t>
            </a:r>
          </a:p>
        </p:txBody>
      </p:sp>
      <p:sp>
        <p:nvSpPr>
          <p:cNvPr id="1046" name="Line"/>
          <p:cNvSpPr/>
          <p:nvPr/>
        </p:nvSpPr>
        <p:spPr>
          <a:xfrm>
            <a:off x="8389520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061" name="Group"/>
          <p:cNvGrpSpPr/>
          <p:nvPr/>
        </p:nvGrpSpPr>
        <p:grpSpPr>
          <a:xfrm>
            <a:off x="13100395" y="8884877"/>
            <a:ext cx="6548949" cy="3236424"/>
            <a:chOff x="0" y="0"/>
            <a:chExt cx="6548947" cy="3236422"/>
          </a:xfrm>
        </p:grpSpPr>
        <p:sp>
          <p:nvSpPr>
            <p:cNvPr id="1047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48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049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050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051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2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053" name="4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054" name="0.8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0.8</a:t>
              </a:r>
            </a:p>
          </p:txBody>
        </p:sp>
        <p:sp>
          <p:nvSpPr>
            <p:cNvPr id="1055" name="1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056" name="0.2"/>
            <p:cNvSpPr txBox="1"/>
            <p:nvPr/>
          </p:nvSpPr>
          <p:spPr>
            <a:xfrm>
              <a:off x="4948736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057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8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59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60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062" name="Line"/>
          <p:cNvSpPr/>
          <p:nvPr/>
        </p:nvSpPr>
        <p:spPr>
          <a:xfrm flipH="1">
            <a:off x="10021530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3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064" name="STEP 1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1</a:t>
            </a:r>
          </a:p>
        </p:txBody>
      </p:sp>
      <p:sp>
        <p:nvSpPr>
          <p:cNvPr id="1065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grpSp>
        <p:nvGrpSpPr>
          <p:cNvPr id="1068" name="Group"/>
          <p:cNvGrpSpPr/>
          <p:nvPr/>
        </p:nvGrpSpPr>
        <p:grpSpPr>
          <a:xfrm>
            <a:off x="10112974" y="4750851"/>
            <a:ext cx="546101" cy="4861292"/>
            <a:chOff x="0" y="0"/>
            <a:chExt cx="546100" cy="4861290"/>
          </a:xfrm>
        </p:grpSpPr>
        <p:sp>
          <p:nvSpPr>
            <p:cNvPr id="1066" name="INTERROGATION"/>
            <p:cNvSpPr txBox="1"/>
            <p:nvPr/>
          </p:nvSpPr>
          <p:spPr>
            <a:xfrm rot="16200000">
              <a:off x="-1852617" y="1852616"/>
              <a:ext cx="425133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2900" cap="none" spc="290">
                  <a:solidFill>
                    <a:srgbClr val="53585F"/>
                  </a:solidFill>
                </a:defRPr>
              </a:lvl1pPr>
            </a:lstStyle>
            <a:p>
              <a:r>
                <a:t>INTERROGATION</a:t>
              </a:r>
            </a:p>
          </p:txBody>
        </p:sp>
        <p:sp>
          <p:nvSpPr>
            <p:cNvPr id="1067" name="Line"/>
            <p:cNvSpPr/>
            <p:nvPr/>
          </p:nvSpPr>
          <p:spPr>
            <a:xfrm flipH="1">
              <a:off x="273050" y="3985410"/>
              <a:ext cx="1" cy="87588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069" name="INTERROGATE"/>
          <p:cNvSpPr txBox="1"/>
          <p:nvPr/>
        </p:nvSpPr>
        <p:spPr>
          <a:xfrm>
            <a:off x="13125795" y="475085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070" name="Line"/>
          <p:cNvSpPr/>
          <p:nvPr/>
        </p:nvSpPr>
        <p:spPr>
          <a:xfrm flipV="1">
            <a:off x="13234065" y="5414696"/>
            <a:ext cx="1" cy="3377837"/>
          </a:xfrm>
          <a:prstGeom prst="line">
            <a:avLst/>
          </a:prstGeom>
          <a:ln w="3810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1" name="Line"/>
          <p:cNvSpPr/>
          <p:nvPr/>
        </p:nvSpPr>
        <p:spPr>
          <a:xfrm>
            <a:off x="8389520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2" name="Circle"/>
          <p:cNvSpPr/>
          <p:nvPr/>
        </p:nvSpPr>
        <p:spPr>
          <a:xfrm>
            <a:off x="16568931" y="4893930"/>
            <a:ext cx="285343" cy="28534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xit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8" dur="1000" fill="hold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5" dur="indefinite" fill="hold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9" dur="indefinite" fill="hold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"/>
                            </p:stCondLst>
                            <p:childTnLst>
                              <p:par>
                                <p:cTn id="41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4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5" animBg="1" advAuto="0"/>
      <p:bldP spid="1036" grpId="6" animBg="1" advAuto="0"/>
      <p:bldP spid="1037" grpId="7" animBg="1" advAuto="0"/>
      <p:bldP spid="1038" grpId="8" animBg="1" advAuto="0"/>
      <p:bldP spid="1039" grpId="9" animBg="1" advAuto="0"/>
      <p:bldP spid="1061" grpId="10" animBg="1" advAuto="0"/>
      <p:bldP spid="1068" grpId="4" animBg="1" advAuto="0"/>
      <p:bldP spid="1069" grpId="2" animBg="1" advAuto="0"/>
      <p:bldP spid="1070" grpId="1" animBg="1" advAuto="0"/>
      <p:bldP spid="1072" grpId="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074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75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76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77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78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080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086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081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2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3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4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85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087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8" name="Line"/>
          <p:cNvSpPr/>
          <p:nvPr/>
        </p:nvSpPr>
        <p:spPr>
          <a:xfrm>
            <a:off x="2883424" y="4628517"/>
            <a:ext cx="736233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094" name="Group"/>
          <p:cNvGrpSpPr/>
          <p:nvPr/>
        </p:nvGrpSpPr>
        <p:grpSpPr>
          <a:xfrm>
            <a:off x="8206144" y="4825611"/>
            <a:ext cx="1988436" cy="5453883"/>
            <a:chOff x="0" y="0"/>
            <a:chExt cx="1988435" cy="5453881"/>
          </a:xfrm>
        </p:grpSpPr>
        <p:sp>
          <p:nvSpPr>
            <p:cNvPr id="1089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0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1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2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093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095" name="Rectangle"/>
          <p:cNvSpPr/>
          <p:nvPr/>
        </p:nvSpPr>
        <p:spPr>
          <a:xfrm>
            <a:off x="8206144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96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097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098" name="c"/>
          <p:cNvSpPr txBox="1"/>
          <p:nvPr/>
        </p:nvSpPr>
        <p:spPr>
          <a:xfrm>
            <a:off x="8997936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099" name="23.1"/>
          <p:cNvSpPr txBox="1"/>
          <p:nvPr/>
        </p:nvSpPr>
        <p:spPr>
          <a:xfrm>
            <a:off x="8647486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100" name="16.3"/>
          <p:cNvSpPr txBox="1"/>
          <p:nvPr/>
        </p:nvSpPr>
        <p:spPr>
          <a:xfrm>
            <a:off x="8647486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101" name="21.2"/>
          <p:cNvSpPr txBox="1"/>
          <p:nvPr/>
        </p:nvSpPr>
        <p:spPr>
          <a:xfrm>
            <a:off x="8647486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102" name="24.9"/>
          <p:cNvSpPr txBox="1"/>
          <p:nvPr/>
        </p:nvSpPr>
        <p:spPr>
          <a:xfrm>
            <a:off x="8647486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103" name="NA"/>
          <p:cNvSpPr txBox="1"/>
          <p:nvPr/>
        </p:nvSpPr>
        <p:spPr>
          <a:xfrm>
            <a:off x="9228586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104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05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106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07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08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109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110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111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112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113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11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20" name="Group"/>
          <p:cNvGrpSpPr/>
          <p:nvPr/>
        </p:nvGrpSpPr>
        <p:grpSpPr>
          <a:xfrm>
            <a:off x="13100395" y="3290645"/>
            <a:ext cx="10059803" cy="1159545"/>
            <a:chOff x="0" y="0"/>
            <a:chExt cx="10059801" cy="1159543"/>
          </a:xfrm>
        </p:grpSpPr>
        <p:sp>
          <p:nvSpPr>
            <p:cNvPr id="1115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1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854" y="163359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17" name="col_vals_in_set("/>
            <p:cNvSpPr txBox="1"/>
            <p:nvPr/>
          </p:nvSpPr>
          <p:spPr>
            <a:xfrm>
              <a:off x="1643526" y="309409"/>
              <a:ext cx="378440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</a:t>
              </a:r>
            </a:p>
          </p:txBody>
        </p:sp>
        <p:sp>
          <p:nvSpPr>
            <p:cNvPr id="1118" name=")"/>
            <p:cNvSpPr txBox="1"/>
            <p:nvPr/>
          </p:nvSpPr>
          <p:spPr>
            <a:xfrm>
              <a:off x="7598747" y="30940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119" name="b, c(0, 1)"/>
            <p:cNvSpPr txBox="1"/>
            <p:nvPr/>
          </p:nvSpPr>
          <p:spPr>
            <a:xfrm>
              <a:off x="5315291" y="309409"/>
              <a:ext cx="240811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b, c(0, 1)</a:t>
              </a:r>
            </a:p>
          </p:txBody>
        </p:sp>
      </p:grpSp>
      <p:sp>
        <p:nvSpPr>
          <p:cNvPr id="1121" name="2"/>
          <p:cNvSpPr txBox="1"/>
          <p:nvPr/>
        </p:nvSpPr>
        <p:spPr>
          <a:xfrm>
            <a:off x="12210429" y="349210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2</a:t>
            </a:r>
          </a:p>
        </p:txBody>
      </p:sp>
      <p:grpSp>
        <p:nvGrpSpPr>
          <p:cNvPr id="1127" name="Group"/>
          <p:cNvGrpSpPr/>
          <p:nvPr/>
        </p:nvGrpSpPr>
        <p:grpSpPr>
          <a:xfrm>
            <a:off x="25371169" y="3285740"/>
            <a:ext cx="10059802" cy="1161819"/>
            <a:chOff x="0" y="0"/>
            <a:chExt cx="10059801" cy="1161818"/>
          </a:xfrm>
        </p:grpSpPr>
        <p:sp>
          <p:nvSpPr>
            <p:cNvPr id="1122" name="Rectangle"/>
            <p:cNvSpPr/>
            <p:nvPr/>
          </p:nvSpPr>
          <p:spPr>
            <a:xfrm>
              <a:off x="0" y="0"/>
              <a:ext cx="10059802" cy="1161819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1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6" y="164680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24" name="col_vals_gte("/>
            <p:cNvSpPr txBox="1"/>
            <p:nvPr/>
          </p:nvSpPr>
          <p:spPr>
            <a:xfrm>
              <a:off x="1643526" y="310730"/>
              <a:ext cx="3096258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</a:t>
              </a:r>
            </a:p>
          </p:txBody>
        </p:sp>
        <p:sp>
          <p:nvSpPr>
            <p:cNvPr id="1125" name=")"/>
            <p:cNvSpPr txBox="1"/>
            <p:nvPr/>
          </p:nvSpPr>
          <p:spPr>
            <a:xfrm>
              <a:off x="5834429" y="310730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126" name="c, 15"/>
            <p:cNvSpPr txBox="1"/>
            <p:nvPr/>
          </p:nvSpPr>
          <p:spPr>
            <a:xfrm>
              <a:off x="4645907" y="310730"/>
              <a:ext cx="126120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c, 15</a:t>
              </a:r>
            </a:p>
          </p:txBody>
        </p:sp>
      </p:grpSp>
      <p:sp>
        <p:nvSpPr>
          <p:cNvPr id="1128" name="Square"/>
          <p:cNvSpPr/>
          <p:nvPr/>
        </p:nvSpPr>
        <p:spPr>
          <a:xfrm>
            <a:off x="7325451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29" name="Square"/>
          <p:cNvSpPr/>
          <p:nvPr/>
        </p:nvSpPr>
        <p:spPr>
          <a:xfrm>
            <a:off x="7325451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0" name="Square"/>
          <p:cNvSpPr/>
          <p:nvPr/>
        </p:nvSpPr>
        <p:spPr>
          <a:xfrm>
            <a:off x="7325451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1" name="Square"/>
          <p:cNvSpPr/>
          <p:nvPr/>
        </p:nvSpPr>
        <p:spPr>
          <a:xfrm>
            <a:off x="7325451" y="8502863"/>
            <a:ext cx="343682" cy="338387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2" name="Square"/>
          <p:cNvSpPr/>
          <p:nvPr/>
        </p:nvSpPr>
        <p:spPr>
          <a:xfrm>
            <a:off x="7325451" y="9617295"/>
            <a:ext cx="343682" cy="348529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3" name="Square"/>
          <p:cNvSpPr/>
          <p:nvPr/>
        </p:nvSpPr>
        <p:spPr>
          <a:xfrm>
            <a:off x="7325451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4" name="Square"/>
          <p:cNvSpPr/>
          <p:nvPr/>
        </p:nvSpPr>
        <p:spPr>
          <a:xfrm>
            <a:off x="7325451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5" name="Square"/>
          <p:cNvSpPr/>
          <p:nvPr/>
        </p:nvSpPr>
        <p:spPr>
          <a:xfrm>
            <a:off x="7325451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6" name="Square"/>
          <p:cNvSpPr/>
          <p:nvPr/>
        </p:nvSpPr>
        <p:spPr>
          <a:xfrm>
            <a:off x="7325451" y="8500105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7" name="Square"/>
          <p:cNvSpPr/>
          <p:nvPr/>
        </p:nvSpPr>
        <p:spPr>
          <a:xfrm>
            <a:off x="7325451" y="9614537"/>
            <a:ext cx="343682" cy="348529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38" name="Line"/>
          <p:cNvSpPr/>
          <p:nvPr/>
        </p:nvSpPr>
        <p:spPr>
          <a:xfrm>
            <a:off x="6164716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53" name="Group"/>
          <p:cNvGrpSpPr/>
          <p:nvPr/>
        </p:nvGrpSpPr>
        <p:grpSpPr>
          <a:xfrm>
            <a:off x="13100395" y="8895803"/>
            <a:ext cx="6548949" cy="3236424"/>
            <a:chOff x="0" y="0"/>
            <a:chExt cx="6548947" cy="3236422"/>
          </a:xfrm>
        </p:grpSpPr>
        <p:sp>
          <p:nvSpPr>
            <p:cNvPr id="1139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40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141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142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143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44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145" name="4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146" name="0.8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0.8</a:t>
              </a:r>
            </a:p>
          </p:txBody>
        </p:sp>
        <p:sp>
          <p:nvSpPr>
            <p:cNvPr id="1147" name="1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148" name="0.2"/>
            <p:cNvSpPr txBox="1"/>
            <p:nvPr/>
          </p:nvSpPr>
          <p:spPr>
            <a:xfrm>
              <a:off x="4948736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149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52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154" name="TEST UNITS"/>
          <p:cNvSpPr txBox="1"/>
          <p:nvPr/>
        </p:nvSpPr>
        <p:spPr>
          <a:xfrm>
            <a:off x="5694247" y="10881168"/>
            <a:ext cx="21423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155" name="Line"/>
          <p:cNvSpPr/>
          <p:nvPr/>
        </p:nvSpPr>
        <p:spPr>
          <a:xfrm flipH="1">
            <a:off x="7778691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6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157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158" name="STEP 2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2</a:t>
            </a:r>
          </a:p>
        </p:txBody>
      </p:sp>
      <p:sp>
        <p:nvSpPr>
          <p:cNvPr id="1159" name="INTERROGATE"/>
          <p:cNvSpPr txBox="1"/>
          <p:nvPr/>
        </p:nvSpPr>
        <p:spPr>
          <a:xfrm>
            <a:off x="13125795" y="475085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160" name="Line"/>
          <p:cNvSpPr/>
          <p:nvPr/>
        </p:nvSpPr>
        <p:spPr>
          <a:xfrm flipV="1">
            <a:off x="13234065" y="5414696"/>
            <a:ext cx="1" cy="3377837"/>
          </a:xfrm>
          <a:prstGeom prst="line">
            <a:avLst/>
          </a:prstGeom>
          <a:ln w="3810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1" name="Line"/>
          <p:cNvSpPr/>
          <p:nvPr/>
        </p:nvSpPr>
        <p:spPr>
          <a:xfrm>
            <a:off x="6164716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2" name="Circle"/>
          <p:cNvSpPr/>
          <p:nvPr/>
        </p:nvSpPr>
        <p:spPr>
          <a:xfrm>
            <a:off x="16568931" y="4893930"/>
            <a:ext cx="285343" cy="28534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5" dur="indefinite" fill="hold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" grpId="4" animBg="1" advAuto="0"/>
      <p:bldP spid="1134" grpId="5" animBg="1" advAuto="0"/>
      <p:bldP spid="1135" grpId="6" animBg="1" advAuto="0"/>
      <p:bldP spid="1136" grpId="7" animBg="1" advAuto="0"/>
      <p:bldP spid="1137" grpId="8" animBg="1" advAuto="0"/>
      <p:bldP spid="1153" grpId="9" animBg="1" advAuto="0"/>
      <p:bldP spid="1159" grpId="2" animBg="1" advAuto="0"/>
      <p:bldP spid="1160" grpId="1" animBg="1" advAuto="0"/>
      <p:bldP spid="1162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9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164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5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6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7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68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170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76" name="Group"/>
          <p:cNvGrpSpPr/>
          <p:nvPr/>
        </p:nvGrpSpPr>
        <p:grpSpPr>
          <a:xfrm>
            <a:off x="5992355" y="4825611"/>
            <a:ext cx="1988436" cy="5453883"/>
            <a:chOff x="0" y="0"/>
            <a:chExt cx="1988435" cy="5453881"/>
          </a:xfrm>
        </p:grpSpPr>
        <p:sp>
          <p:nvSpPr>
            <p:cNvPr id="1171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2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3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4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75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177" name="Rectangle"/>
          <p:cNvSpPr/>
          <p:nvPr/>
        </p:nvSpPr>
        <p:spPr>
          <a:xfrm>
            <a:off x="5992355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78" name="Line"/>
          <p:cNvSpPr/>
          <p:nvPr/>
        </p:nvSpPr>
        <p:spPr>
          <a:xfrm>
            <a:off x="2883424" y="4628517"/>
            <a:ext cx="7389030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184" name="Group"/>
          <p:cNvGrpSpPr/>
          <p:nvPr/>
        </p:nvGrpSpPr>
        <p:grpSpPr>
          <a:xfrm>
            <a:off x="8217159" y="4825611"/>
            <a:ext cx="1988436" cy="5453883"/>
            <a:chOff x="0" y="0"/>
            <a:chExt cx="1988435" cy="5453881"/>
          </a:xfrm>
        </p:grpSpPr>
        <p:sp>
          <p:nvSpPr>
            <p:cNvPr id="1179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0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1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2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183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185" name="Rectangle"/>
          <p:cNvSpPr/>
          <p:nvPr/>
        </p:nvSpPr>
        <p:spPr>
          <a:xfrm>
            <a:off x="8217159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6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187" name="b"/>
          <p:cNvSpPr txBox="1"/>
          <p:nvPr/>
        </p:nvSpPr>
        <p:spPr>
          <a:xfrm>
            <a:off x="678414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188" name="c"/>
          <p:cNvSpPr txBox="1"/>
          <p:nvPr/>
        </p:nvSpPr>
        <p:spPr>
          <a:xfrm>
            <a:off x="900895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189" name="23.1"/>
          <p:cNvSpPr txBox="1"/>
          <p:nvPr/>
        </p:nvSpPr>
        <p:spPr>
          <a:xfrm>
            <a:off x="8658501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190" name="16.3"/>
          <p:cNvSpPr txBox="1"/>
          <p:nvPr/>
        </p:nvSpPr>
        <p:spPr>
          <a:xfrm>
            <a:off x="8658501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191" name="21.2"/>
          <p:cNvSpPr txBox="1"/>
          <p:nvPr/>
        </p:nvSpPr>
        <p:spPr>
          <a:xfrm>
            <a:off x="8658501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192" name="24.9"/>
          <p:cNvSpPr txBox="1"/>
          <p:nvPr/>
        </p:nvSpPr>
        <p:spPr>
          <a:xfrm>
            <a:off x="8658501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193" name="NA"/>
          <p:cNvSpPr txBox="1"/>
          <p:nvPr/>
        </p:nvSpPr>
        <p:spPr>
          <a:xfrm>
            <a:off x="9239601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194" name="1"/>
          <p:cNvSpPr txBox="1"/>
          <p:nvPr/>
        </p:nvSpPr>
        <p:spPr>
          <a:xfrm>
            <a:off x="7334273" y="4983486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95" name="0"/>
          <p:cNvSpPr txBox="1"/>
          <p:nvPr/>
        </p:nvSpPr>
        <p:spPr>
          <a:xfrm>
            <a:off x="7334273" y="6102918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196" name="1"/>
          <p:cNvSpPr txBox="1"/>
          <p:nvPr/>
        </p:nvSpPr>
        <p:spPr>
          <a:xfrm>
            <a:off x="7334273" y="7222352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97" name="1"/>
          <p:cNvSpPr txBox="1"/>
          <p:nvPr/>
        </p:nvSpPr>
        <p:spPr>
          <a:xfrm>
            <a:off x="7334273" y="8341785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198" name="2"/>
          <p:cNvSpPr txBox="1"/>
          <p:nvPr/>
        </p:nvSpPr>
        <p:spPr>
          <a:xfrm>
            <a:off x="7334273" y="9461217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199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200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201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202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203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20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05" name="3"/>
          <p:cNvSpPr txBox="1"/>
          <p:nvPr/>
        </p:nvSpPr>
        <p:spPr>
          <a:xfrm>
            <a:off x="12210429" y="349210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3</a:t>
            </a:r>
          </a:p>
        </p:txBody>
      </p:sp>
      <p:grpSp>
        <p:nvGrpSpPr>
          <p:cNvPr id="1211" name="Group"/>
          <p:cNvGrpSpPr/>
          <p:nvPr/>
        </p:nvGrpSpPr>
        <p:grpSpPr>
          <a:xfrm>
            <a:off x="13100395" y="3290645"/>
            <a:ext cx="10059803" cy="1159545"/>
            <a:chOff x="0" y="0"/>
            <a:chExt cx="10059801" cy="1159543"/>
          </a:xfrm>
        </p:grpSpPr>
        <p:sp>
          <p:nvSpPr>
            <p:cNvPr id="1206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20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0671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08" name="col_vals_regex("/>
            <p:cNvSpPr txBox="1"/>
            <p:nvPr/>
          </p:nvSpPr>
          <p:spPr>
            <a:xfrm>
              <a:off x="1643526" y="309409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</a:t>
              </a:r>
            </a:p>
          </p:txBody>
        </p:sp>
        <p:sp>
          <p:nvSpPr>
            <p:cNvPr id="1209" name=")"/>
            <p:cNvSpPr txBox="1"/>
            <p:nvPr/>
          </p:nvSpPr>
          <p:spPr>
            <a:xfrm>
              <a:off x="9240953" y="309409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210" name="a, &quot;[a-z]{3}[0-9]&quot;"/>
            <p:cNvSpPr txBox="1"/>
            <p:nvPr/>
          </p:nvSpPr>
          <p:spPr>
            <a:xfrm>
              <a:off x="5100741" y="309409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a, "[a-z]{3}[0-9]"</a:t>
              </a:r>
            </a:p>
          </p:txBody>
        </p:sp>
      </p:grpSp>
      <p:grpSp>
        <p:nvGrpSpPr>
          <p:cNvPr id="1217" name="Group"/>
          <p:cNvGrpSpPr/>
          <p:nvPr/>
        </p:nvGrpSpPr>
        <p:grpSpPr>
          <a:xfrm>
            <a:off x="25370034" y="3290645"/>
            <a:ext cx="10059802" cy="1159545"/>
            <a:chOff x="0" y="0"/>
            <a:chExt cx="10059801" cy="1159543"/>
          </a:xfrm>
        </p:grpSpPr>
        <p:sp>
          <p:nvSpPr>
            <p:cNvPr id="1212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21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854" y="163359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14" name="col_vals_in_set("/>
            <p:cNvSpPr txBox="1"/>
            <p:nvPr/>
          </p:nvSpPr>
          <p:spPr>
            <a:xfrm>
              <a:off x="1643526" y="309409"/>
              <a:ext cx="378440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</a:t>
              </a:r>
            </a:p>
          </p:txBody>
        </p:sp>
        <p:sp>
          <p:nvSpPr>
            <p:cNvPr id="1215" name=")"/>
            <p:cNvSpPr txBox="1"/>
            <p:nvPr/>
          </p:nvSpPr>
          <p:spPr>
            <a:xfrm>
              <a:off x="7598747" y="30940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216" name="b, c(0, 1)"/>
            <p:cNvSpPr txBox="1"/>
            <p:nvPr/>
          </p:nvSpPr>
          <p:spPr>
            <a:xfrm>
              <a:off x="5315292" y="309409"/>
              <a:ext cx="240811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b, c(0, 1)</a:t>
              </a:r>
            </a:p>
          </p:txBody>
        </p:sp>
      </p:grpSp>
      <p:sp>
        <p:nvSpPr>
          <p:cNvPr id="1218" name="Square"/>
          <p:cNvSpPr/>
          <p:nvPr/>
        </p:nvSpPr>
        <p:spPr>
          <a:xfrm>
            <a:off x="5115533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19" name="Square"/>
          <p:cNvSpPr/>
          <p:nvPr/>
        </p:nvSpPr>
        <p:spPr>
          <a:xfrm>
            <a:off x="5115533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0" name="Square"/>
          <p:cNvSpPr/>
          <p:nvPr/>
        </p:nvSpPr>
        <p:spPr>
          <a:xfrm>
            <a:off x="5115533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1" name="Square"/>
          <p:cNvSpPr/>
          <p:nvPr/>
        </p:nvSpPr>
        <p:spPr>
          <a:xfrm>
            <a:off x="5115533" y="8502863"/>
            <a:ext cx="343682" cy="338387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2" name="Square"/>
          <p:cNvSpPr/>
          <p:nvPr/>
        </p:nvSpPr>
        <p:spPr>
          <a:xfrm>
            <a:off x="5115533" y="9617295"/>
            <a:ext cx="343682" cy="348529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3" name="Square"/>
          <p:cNvSpPr/>
          <p:nvPr/>
        </p:nvSpPr>
        <p:spPr>
          <a:xfrm>
            <a:off x="5115533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4" name="Square"/>
          <p:cNvSpPr/>
          <p:nvPr/>
        </p:nvSpPr>
        <p:spPr>
          <a:xfrm>
            <a:off x="5115533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5" name="Square"/>
          <p:cNvSpPr/>
          <p:nvPr/>
        </p:nvSpPr>
        <p:spPr>
          <a:xfrm>
            <a:off x="5115533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6" name="Square"/>
          <p:cNvSpPr/>
          <p:nvPr/>
        </p:nvSpPr>
        <p:spPr>
          <a:xfrm>
            <a:off x="5115533" y="8503518"/>
            <a:ext cx="343682" cy="338387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7" name="Square"/>
          <p:cNvSpPr/>
          <p:nvPr/>
        </p:nvSpPr>
        <p:spPr>
          <a:xfrm>
            <a:off x="5115533" y="9617295"/>
            <a:ext cx="343682" cy="348529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8" name="Line"/>
          <p:cNvSpPr/>
          <p:nvPr/>
        </p:nvSpPr>
        <p:spPr>
          <a:xfrm>
            <a:off x="3939913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43" name="Group"/>
          <p:cNvGrpSpPr/>
          <p:nvPr/>
        </p:nvGrpSpPr>
        <p:grpSpPr>
          <a:xfrm>
            <a:off x="13100395" y="8886651"/>
            <a:ext cx="6548949" cy="3236424"/>
            <a:chOff x="0" y="0"/>
            <a:chExt cx="6548947" cy="3236422"/>
          </a:xfrm>
        </p:grpSpPr>
        <p:sp>
          <p:nvSpPr>
            <p:cNvPr id="1229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0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231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232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233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34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235" name="3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1236" name="0.6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0.6</a:t>
              </a:r>
            </a:p>
          </p:txBody>
        </p:sp>
        <p:sp>
          <p:nvSpPr>
            <p:cNvPr id="1237" name="2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1238" name="0.4"/>
            <p:cNvSpPr txBox="1"/>
            <p:nvPr/>
          </p:nvSpPr>
          <p:spPr>
            <a:xfrm>
              <a:off x="4948736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0.4</a:t>
              </a:r>
            </a:p>
          </p:txBody>
        </p:sp>
        <p:sp>
          <p:nvSpPr>
            <p:cNvPr id="1239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0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1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42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244" name="TEST UNITS"/>
          <p:cNvSpPr txBox="1"/>
          <p:nvPr/>
        </p:nvSpPr>
        <p:spPr>
          <a:xfrm>
            <a:off x="3480060" y="10881168"/>
            <a:ext cx="21423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245" name="Line"/>
          <p:cNvSpPr/>
          <p:nvPr/>
        </p:nvSpPr>
        <p:spPr>
          <a:xfrm flipH="1">
            <a:off x="5564504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46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247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248" name="STEP 3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3</a:t>
            </a:r>
          </a:p>
        </p:txBody>
      </p:sp>
      <p:grpSp>
        <p:nvGrpSpPr>
          <p:cNvPr id="1258" name="Group"/>
          <p:cNvGrpSpPr/>
          <p:nvPr/>
        </p:nvGrpSpPr>
        <p:grpSpPr>
          <a:xfrm>
            <a:off x="25370034" y="3289822"/>
            <a:ext cx="10059802" cy="1929492"/>
            <a:chOff x="0" y="0"/>
            <a:chExt cx="10059801" cy="1929490"/>
          </a:xfrm>
        </p:grpSpPr>
        <p:sp>
          <p:nvSpPr>
            <p:cNvPr id="1249" name="Rectangle"/>
            <p:cNvSpPr/>
            <p:nvPr/>
          </p:nvSpPr>
          <p:spPr>
            <a:xfrm>
              <a:off x="0" y="0"/>
              <a:ext cx="10059802" cy="1929491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250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517" y="156166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51" name="col_vals_expr("/>
            <p:cNvSpPr txBox="1"/>
            <p:nvPr/>
          </p:nvSpPr>
          <p:spPr>
            <a:xfrm>
              <a:off x="1643526" y="124416"/>
              <a:ext cx="332563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</a:t>
              </a:r>
            </a:p>
          </p:txBody>
        </p:sp>
        <p:sp>
          <p:nvSpPr>
            <p:cNvPr id="1252" name="case_when("/>
            <p:cNvSpPr txBox="1"/>
            <p:nvPr/>
          </p:nvSpPr>
          <p:spPr>
            <a:xfrm>
              <a:off x="5226341" y="124416"/>
              <a:ext cx="240811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case_when(</a:t>
              </a:r>
            </a:p>
          </p:txBody>
        </p:sp>
        <p:sp>
          <p:nvSpPr>
            <p:cNvPr id="1253" name="~"/>
            <p:cNvSpPr txBox="1"/>
            <p:nvPr/>
          </p:nvSpPr>
          <p:spPr>
            <a:xfrm>
              <a:off x="4899978" y="12279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~</a:t>
              </a:r>
            </a:p>
          </p:txBody>
        </p:sp>
        <p:sp>
          <p:nvSpPr>
            <p:cNvPr id="1254" name=")"/>
            <p:cNvSpPr txBox="1"/>
            <p:nvPr/>
          </p:nvSpPr>
          <p:spPr>
            <a:xfrm>
              <a:off x="6023543" y="1287857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255" name=")"/>
            <p:cNvSpPr txBox="1"/>
            <p:nvPr/>
          </p:nvSpPr>
          <p:spPr>
            <a:xfrm>
              <a:off x="5793770" y="128785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256" name="b == 1 ~ c &gt;= 20,"/>
            <p:cNvSpPr txBox="1"/>
            <p:nvPr/>
          </p:nvSpPr>
          <p:spPr>
            <a:xfrm>
              <a:off x="2102288" y="699379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1 ~ c &gt;= 20,</a:t>
              </a:r>
            </a:p>
          </p:txBody>
        </p:sp>
        <p:sp>
          <p:nvSpPr>
            <p:cNvPr id="1257" name="b == 0 ~ c &lt;  20"/>
            <p:cNvSpPr txBox="1"/>
            <p:nvPr/>
          </p:nvSpPr>
          <p:spPr>
            <a:xfrm>
              <a:off x="2102288" y="1286913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0 ~ c &lt;  20</a:t>
              </a:r>
            </a:p>
          </p:txBody>
        </p:sp>
      </p:grpSp>
      <p:sp>
        <p:nvSpPr>
          <p:cNvPr id="1259" name="INTERROGATE"/>
          <p:cNvSpPr txBox="1"/>
          <p:nvPr/>
        </p:nvSpPr>
        <p:spPr>
          <a:xfrm>
            <a:off x="13125795" y="475085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260" name="Line"/>
          <p:cNvSpPr/>
          <p:nvPr/>
        </p:nvSpPr>
        <p:spPr>
          <a:xfrm flipV="1">
            <a:off x="13234065" y="5414696"/>
            <a:ext cx="1" cy="3377837"/>
          </a:xfrm>
          <a:prstGeom prst="line">
            <a:avLst/>
          </a:prstGeom>
          <a:ln w="3810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1" name="Line"/>
          <p:cNvSpPr/>
          <p:nvPr/>
        </p:nvSpPr>
        <p:spPr>
          <a:xfrm>
            <a:off x="3939913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2" name="Circle"/>
          <p:cNvSpPr/>
          <p:nvPr/>
        </p:nvSpPr>
        <p:spPr>
          <a:xfrm>
            <a:off x="16568931" y="4893930"/>
            <a:ext cx="285343" cy="285343"/>
          </a:xfrm>
          <a:prstGeom prst="ellipse">
            <a:avLst/>
          </a:prstGeom>
          <a:blipFill>
            <a:blip r:embed="rId5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 fill="hold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5" dur="indefinite" fill="hold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22" presetClass="entr" presetSubtype="8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4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4" animBg="1" advAuto="0"/>
      <p:bldP spid="1224" grpId="5" animBg="1" advAuto="0"/>
      <p:bldP spid="1225" grpId="6" animBg="1" advAuto="0"/>
      <p:bldP spid="1226" grpId="7" animBg="1" advAuto="0"/>
      <p:bldP spid="1227" grpId="8" animBg="1" advAuto="0"/>
      <p:bldP spid="1243" grpId="9" animBg="1" advAuto="0"/>
      <p:bldP spid="1259" grpId="2" animBg="1" advAuto="0"/>
      <p:bldP spid="1260" grpId="1" animBg="1" advAuto="0"/>
      <p:bldP spid="1262" grpId="3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9" name="Group"/>
          <p:cNvGrpSpPr/>
          <p:nvPr/>
        </p:nvGrpSpPr>
        <p:grpSpPr>
          <a:xfrm>
            <a:off x="2346189" y="4825611"/>
            <a:ext cx="1988436" cy="5453883"/>
            <a:chOff x="0" y="0"/>
            <a:chExt cx="1988435" cy="5453881"/>
          </a:xfrm>
        </p:grpSpPr>
        <p:sp>
          <p:nvSpPr>
            <p:cNvPr id="1264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5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6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7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68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270" name="Rectangle"/>
          <p:cNvSpPr/>
          <p:nvPr/>
        </p:nvSpPr>
        <p:spPr>
          <a:xfrm>
            <a:off x="2346189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76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271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2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3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4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75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277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8" name="Line"/>
          <p:cNvSpPr/>
          <p:nvPr/>
        </p:nvSpPr>
        <p:spPr>
          <a:xfrm>
            <a:off x="2280356" y="4628517"/>
            <a:ext cx="7165653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284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1279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0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1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2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283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285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86" name="a"/>
          <p:cNvSpPr txBox="1"/>
          <p:nvPr/>
        </p:nvSpPr>
        <p:spPr>
          <a:xfrm>
            <a:off x="313798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287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288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289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290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291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292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293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294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295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296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297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298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299" name="yko2"/>
          <p:cNvSpPr txBox="1"/>
          <p:nvPr/>
        </p:nvSpPr>
        <p:spPr>
          <a:xfrm>
            <a:off x="2567420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300" name="lju7"/>
          <p:cNvSpPr txBox="1"/>
          <p:nvPr/>
        </p:nvSpPr>
        <p:spPr>
          <a:xfrm>
            <a:off x="2567420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301" name="qib0"/>
          <p:cNvSpPr txBox="1"/>
          <p:nvPr/>
        </p:nvSpPr>
        <p:spPr>
          <a:xfrm>
            <a:off x="2567420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302" name="sd33"/>
          <p:cNvSpPr txBox="1"/>
          <p:nvPr/>
        </p:nvSpPr>
        <p:spPr>
          <a:xfrm>
            <a:off x="2567420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303" name="NA"/>
          <p:cNvSpPr txBox="1"/>
          <p:nvPr/>
        </p:nvSpPr>
        <p:spPr>
          <a:xfrm>
            <a:off x="2567420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30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314" name="Group"/>
          <p:cNvGrpSpPr/>
          <p:nvPr/>
        </p:nvGrpSpPr>
        <p:grpSpPr>
          <a:xfrm>
            <a:off x="13100395" y="3289822"/>
            <a:ext cx="10059803" cy="1929492"/>
            <a:chOff x="0" y="0"/>
            <a:chExt cx="10059801" cy="1929490"/>
          </a:xfrm>
        </p:grpSpPr>
        <p:sp>
          <p:nvSpPr>
            <p:cNvPr id="1305" name="Rectangle"/>
            <p:cNvSpPr/>
            <p:nvPr/>
          </p:nvSpPr>
          <p:spPr>
            <a:xfrm>
              <a:off x="0" y="0"/>
              <a:ext cx="10059802" cy="1929491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30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56166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07" name="col_vals_expr("/>
            <p:cNvSpPr txBox="1"/>
            <p:nvPr/>
          </p:nvSpPr>
          <p:spPr>
            <a:xfrm>
              <a:off x="1643526" y="124416"/>
              <a:ext cx="3325639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</a:t>
              </a:r>
            </a:p>
          </p:txBody>
        </p:sp>
        <p:sp>
          <p:nvSpPr>
            <p:cNvPr id="1308" name="case_when("/>
            <p:cNvSpPr txBox="1"/>
            <p:nvPr/>
          </p:nvSpPr>
          <p:spPr>
            <a:xfrm>
              <a:off x="5226341" y="124416"/>
              <a:ext cx="240811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case_when(</a:t>
              </a:r>
            </a:p>
          </p:txBody>
        </p:sp>
        <p:sp>
          <p:nvSpPr>
            <p:cNvPr id="1309" name="~"/>
            <p:cNvSpPr txBox="1"/>
            <p:nvPr/>
          </p:nvSpPr>
          <p:spPr>
            <a:xfrm>
              <a:off x="4899978" y="12279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~</a:t>
              </a:r>
            </a:p>
          </p:txBody>
        </p:sp>
        <p:sp>
          <p:nvSpPr>
            <p:cNvPr id="1310" name=")"/>
            <p:cNvSpPr txBox="1"/>
            <p:nvPr/>
          </p:nvSpPr>
          <p:spPr>
            <a:xfrm>
              <a:off x="6023543" y="1287857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311" name=")"/>
            <p:cNvSpPr txBox="1"/>
            <p:nvPr/>
          </p:nvSpPr>
          <p:spPr>
            <a:xfrm>
              <a:off x="5793770" y="128785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312" name="b == 1 ~ c &gt;= 20,"/>
            <p:cNvSpPr txBox="1"/>
            <p:nvPr/>
          </p:nvSpPr>
          <p:spPr>
            <a:xfrm>
              <a:off x="2102288" y="699379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1 ~ c &gt;= 20,</a:t>
              </a:r>
            </a:p>
          </p:txBody>
        </p:sp>
        <p:sp>
          <p:nvSpPr>
            <p:cNvPr id="1313" name="b == 0 ~ c &lt;  20"/>
            <p:cNvSpPr txBox="1"/>
            <p:nvPr/>
          </p:nvSpPr>
          <p:spPr>
            <a:xfrm>
              <a:off x="2102288" y="1286913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0 ~ c &lt;  20</a:t>
              </a:r>
            </a:p>
          </p:txBody>
        </p:sp>
      </p:grpSp>
      <p:sp>
        <p:nvSpPr>
          <p:cNvPr id="1315" name="4"/>
          <p:cNvSpPr txBox="1"/>
          <p:nvPr/>
        </p:nvSpPr>
        <p:spPr>
          <a:xfrm>
            <a:off x="12210429" y="349210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4</a:t>
            </a:r>
          </a:p>
        </p:txBody>
      </p:sp>
      <p:grpSp>
        <p:nvGrpSpPr>
          <p:cNvPr id="1321" name="Group"/>
          <p:cNvGrpSpPr/>
          <p:nvPr/>
        </p:nvGrpSpPr>
        <p:grpSpPr>
          <a:xfrm>
            <a:off x="25340909" y="3290645"/>
            <a:ext cx="10059802" cy="1159545"/>
            <a:chOff x="0" y="0"/>
            <a:chExt cx="10059801" cy="1159543"/>
          </a:xfrm>
        </p:grpSpPr>
        <p:sp>
          <p:nvSpPr>
            <p:cNvPr id="1316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31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7" y="160671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18" name="col_vals_regex("/>
            <p:cNvSpPr txBox="1"/>
            <p:nvPr/>
          </p:nvSpPr>
          <p:spPr>
            <a:xfrm>
              <a:off x="1643527" y="309409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</a:t>
              </a:r>
            </a:p>
          </p:txBody>
        </p:sp>
        <p:sp>
          <p:nvSpPr>
            <p:cNvPr id="1319" name=")"/>
            <p:cNvSpPr txBox="1"/>
            <p:nvPr/>
          </p:nvSpPr>
          <p:spPr>
            <a:xfrm>
              <a:off x="9240955" y="309409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320" name="a, “[a-z]{3}[0-9]&quot;"/>
            <p:cNvSpPr txBox="1"/>
            <p:nvPr/>
          </p:nvSpPr>
          <p:spPr>
            <a:xfrm>
              <a:off x="5100742" y="309409"/>
              <a:ext cx="4243166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a, “[a-z]{3}[0-9]"</a:t>
              </a:r>
            </a:p>
          </p:txBody>
        </p:sp>
      </p:grpSp>
      <p:sp>
        <p:nvSpPr>
          <p:cNvPr id="1322" name="Line"/>
          <p:cNvSpPr/>
          <p:nvPr/>
        </p:nvSpPr>
        <p:spPr>
          <a:xfrm>
            <a:off x="6164716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3" name="Line"/>
          <p:cNvSpPr/>
          <p:nvPr/>
        </p:nvSpPr>
        <p:spPr>
          <a:xfrm>
            <a:off x="8389520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4" name="Square"/>
          <p:cNvSpPr/>
          <p:nvPr/>
        </p:nvSpPr>
        <p:spPr>
          <a:xfrm>
            <a:off x="9694355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5" name="Square"/>
          <p:cNvSpPr/>
          <p:nvPr/>
        </p:nvSpPr>
        <p:spPr>
          <a:xfrm>
            <a:off x="9694355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6" name="Square"/>
          <p:cNvSpPr/>
          <p:nvPr/>
        </p:nvSpPr>
        <p:spPr>
          <a:xfrm>
            <a:off x="9694355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7" name="Square"/>
          <p:cNvSpPr/>
          <p:nvPr/>
        </p:nvSpPr>
        <p:spPr>
          <a:xfrm>
            <a:off x="9694355" y="8502863"/>
            <a:ext cx="343682" cy="338387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8" name="Square"/>
          <p:cNvSpPr/>
          <p:nvPr/>
        </p:nvSpPr>
        <p:spPr>
          <a:xfrm>
            <a:off x="9694355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29" name="Square"/>
          <p:cNvSpPr/>
          <p:nvPr/>
        </p:nvSpPr>
        <p:spPr>
          <a:xfrm>
            <a:off x="9694355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0" name="Square"/>
          <p:cNvSpPr/>
          <p:nvPr/>
        </p:nvSpPr>
        <p:spPr>
          <a:xfrm>
            <a:off x="9694355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1" name="Square"/>
          <p:cNvSpPr/>
          <p:nvPr/>
        </p:nvSpPr>
        <p:spPr>
          <a:xfrm>
            <a:off x="9694355" y="8500105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2" name="Rectangle"/>
          <p:cNvSpPr/>
          <p:nvPr/>
        </p:nvSpPr>
        <p:spPr>
          <a:xfrm>
            <a:off x="5078451" y="4733928"/>
            <a:ext cx="4397587" cy="4498611"/>
          </a:xfrm>
          <a:prstGeom prst="rect">
            <a:avLst/>
          </a:prstGeom>
          <a:ln w="2540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347" name="Group"/>
          <p:cNvGrpSpPr/>
          <p:nvPr/>
        </p:nvGrpSpPr>
        <p:grpSpPr>
          <a:xfrm>
            <a:off x="13100395" y="8892256"/>
            <a:ext cx="6548949" cy="3236424"/>
            <a:chOff x="0" y="0"/>
            <a:chExt cx="6548947" cy="3236422"/>
          </a:xfrm>
        </p:grpSpPr>
        <p:sp>
          <p:nvSpPr>
            <p:cNvPr id="1333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4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335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336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337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38" name="4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39" name="4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340" name="1.0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1.0</a:t>
              </a:r>
            </a:p>
          </p:txBody>
        </p:sp>
        <p:sp>
          <p:nvSpPr>
            <p:cNvPr id="1341" name="0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342" name="0"/>
            <p:cNvSpPr txBox="1"/>
            <p:nvPr/>
          </p:nvSpPr>
          <p:spPr>
            <a:xfrm>
              <a:off x="5529836" y="2228998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343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4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5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46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348" name="TEST UNITS"/>
          <p:cNvSpPr txBox="1"/>
          <p:nvPr/>
        </p:nvSpPr>
        <p:spPr>
          <a:xfrm>
            <a:off x="8063793" y="10881168"/>
            <a:ext cx="21423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349" name="Line"/>
          <p:cNvSpPr/>
          <p:nvPr/>
        </p:nvSpPr>
        <p:spPr>
          <a:xfrm flipH="1">
            <a:off x="10148237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0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351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352" name="STEP 4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4</a:t>
            </a:r>
          </a:p>
        </p:txBody>
      </p:sp>
      <p:sp>
        <p:nvSpPr>
          <p:cNvPr id="1353" name="INTERROGATE"/>
          <p:cNvSpPr txBox="1"/>
          <p:nvPr/>
        </p:nvSpPr>
        <p:spPr>
          <a:xfrm>
            <a:off x="13125795" y="5453512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354" name="Line"/>
          <p:cNvSpPr/>
          <p:nvPr/>
        </p:nvSpPr>
        <p:spPr>
          <a:xfrm flipV="1">
            <a:off x="13234065" y="6114727"/>
            <a:ext cx="1" cy="2685184"/>
          </a:xfrm>
          <a:prstGeom prst="line">
            <a:avLst/>
          </a:prstGeom>
          <a:ln w="38100" cap="rnd">
            <a:solidFill>
              <a:srgbClr val="53585F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5" name="Circle"/>
          <p:cNvSpPr/>
          <p:nvPr/>
        </p:nvSpPr>
        <p:spPr>
          <a:xfrm>
            <a:off x="16568931" y="5596591"/>
            <a:ext cx="285343" cy="285343"/>
          </a:xfrm>
          <a:prstGeom prst="ellipse">
            <a:avLst/>
          </a:prstGeom>
          <a:blipFill>
            <a:blip r:embed="rId4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11" dur="indefinite" fill="hold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xit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800" fill="hold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8" grpId="4" animBg="1" advAuto="0"/>
      <p:bldP spid="1329" grpId="5" animBg="1" advAuto="0"/>
      <p:bldP spid="1330" grpId="6" animBg="1" advAuto="0"/>
      <p:bldP spid="1331" grpId="7" animBg="1" advAuto="0"/>
      <p:bldP spid="1347" grpId="8" animBg="1" advAuto="0"/>
      <p:bldP spid="1353" grpId="2" animBg="1" advAuto="0"/>
      <p:bldP spid="1354" grpId="1" animBg="1" advAuto="0"/>
      <p:bldP spid="1355" grpId="3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2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357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8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59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0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1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363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369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364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5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6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7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68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370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1" name="Line"/>
          <p:cNvSpPr/>
          <p:nvPr/>
        </p:nvSpPr>
        <p:spPr>
          <a:xfrm>
            <a:off x="2883424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377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1372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3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4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5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376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378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9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380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381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382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383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384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385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386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387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388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389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390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391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392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393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394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395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396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397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8" name="5"/>
          <p:cNvSpPr txBox="1"/>
          <p:nvPr/>
        </p:nvSpPr>
        <p:spPr>
          <a:xfrm>
            <a:off x="12210429" y="3501220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5</a:t>
            </a:r>
          </a:p>
        </p:txBody>
      </p:sp>
      <p:grpSp>
        <p:nvGrpSpPr>
          <p:cNvPr id="1408" name="Group"/>
          <p:cNvGrpSpPr/>
          <p:nvPr/>
        </p:nvGrpSpPr>
        <p:grpSpPr>
          <a:xfrm>
            <a:off x="25366389" y="3289822"/>
            <a:ext cx="10059803" cy="1929492"/>
            <a:chOff x="0" y="0"/>
            <a:chExt cx="10059801" cy="1929490"/>
          </a:xfrm>
        </p:grpSpPr>
        <p:sp>
          <p:nvSpPr>
            <p:cNvPr id="1399" name="Rectangle"/>
            <p:cNvSpPr/>
            <p:nvPr/>
          </p:nvSpPr>
          <p:spPr>
            <a:xfrm>
              <a:off x="0" y="0"/>
              <a:ext cx="10059802" cy="1929491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0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56166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01" name="col_vals_expr("/>
            <p:cNvSpPr txBox="1"/>
            <p:nvPr/>
          </p:nvSpPr>
          <p:spPr>
            <a:xfrm>
              <a:off x="1643524" y="124416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</a:t>
              </a:r>
            </a:p>
          </p:txBody>
        </p:sp>
        <p:sp>
          <p:nvSpPr>
            <p:cNvPr id="1402" name="case_when("/>
            <p:cNvSpPr txBox="1"/>
            <p:nvPr/>
          </p:nvSpPr>
          <p:spPr>
            <a:xfrm>
              <a:off x="5226341" y="124416"/>
              <a:ext cx="240811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case_when(</a:t>
              </a:r>
            </a:p>
          </p:txBody>
        </p:sp>
        <p:sp>
          <p:nvSpPr>
            <p:cNvPr id="1403" name="~"/>
            <p:cNvSpPr txBox="1"/>
            <p:nvPr/>
          </p:nvSpPr>
          <p:spPr>
            <a:xfrm>
              <a:off x="4899976" y="122799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~</a:t>
              </a:r>
            </a:p>
          </p:txBody>
        </p:sp>
        <p:sp>
          <p:nvSpPr>
            <p:cNvPr id="1404" name=")"/>
            <p:cNvSpPr txBox="1"/>
            <p:nvPr/>
          </p:nvSpPr>
          <p:spPr>
            <a:xfrm>
              <a:off x="6023542" y="128785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05" name=")"/>
            <p:cNvSpPr txBox="1"/>
            <p:nvPr/>
          </p:nvSpPr>
          <p:spPr>
            <a:xfrm>
              <a:off x="5793770" y="1287857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06" name="b == 1 ~ c &gt;= 20,"/>
            <p:cNvSpPr txBox="1"/>
            <p:nvPr/>
          </p:nvSpPr>
          <p:spPr>
            <a:xfrm>
              <a:off x="2102287" y="699379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1 ~ c &gt;= 20,</a:t>
              </a:r>
            </a:p>
          </p:txBody>
        </p:sp>
        <p:sp>
          <p:nvSpPr>
            <p:cNvPr id="1407" name="b == 0 ~ c &lt;  20"/>
            <p:cNvSpPr txBox="1"/>
            <p:nvPr/>
          </p:nvSpPr>
          <p:spPr>
            <a:xfrm>
              <a:off x="2102287" y="1286913"/>
              <a:ext cx="378440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 == 0 ~ c &lt;  20</a:t>
              </a:r>
            </a:p>
          </p:txBody>
        </p:sp>
      </p:grpSp>
      <p:grpSp>
        <p:nvGrpSpPr>
          <p:cNvPr id="1414" name="Group"/>
          <p:cNvGrpSpPr/>
          <p:nvPr/>
        </p:nvGrpSpPr>
        <p:grpSpPr>
          <a:xfrm>
            <a:off x="13100395" y="3289749"/>
            <a:ext cx="10059803" cy="1159544"/>
            <a:chOff x="0" y="0"/>
            <a:chExt cx="10059801" cy="1159543"/>
          </a:xfrm>
        </p:grpSpPr>
        <p:sp>
          <p:nvSpPr>
            <p:cNvPr id="1409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1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1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12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13" name="vars(b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vars(b)</a:t>
              </a:r>
            </a:p>
          </p:txBody>
        </p:sp>
      </p:grpSp>
      <p:grpSp>
        <p:nvGrpSpPr>
          <p:cNvPr id="1420" name="Group"/>
          <p:cNvGrpSpPr/>
          <p:nvPr/>
        </p:nvGrpSpPr>
        <p:grpSpPr>
          <a:xfrm>
            <a:off x="13093109" y="3289749"/>
            <a:ext cx="10059802" cy="1159544"/>
            <a:chOff x="0" y="0"/>
            <a:chExt cx="10059801" cy="1159543"/>
          </a:xfrm>
        </p:grpSpPr>
        <p:sp>
          <p:nvSpPr>
            <p:cNvPr id="1415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1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17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18" name=")"/>
            <p:cNvSpPr txBox="1"/>
            <p:nvPr/>
          </p:nvSpPr>
          <p:spPr>
            <a:xfrm>
              <a:off x="7358518" y="311153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19" name="vars(c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vars(c)</a:t>
              </a:r>
            </a:p>
          </p:txBody>
        </p:sp>
      </p:grpSp>
      <p:grpSp>
        <p:nvGrpSpPr>
          <p:cNvPr id="1426" name="Group"/>
          <p:cNvGrpSpPr/>
          <p:nvPr/>
        </p:nvGrpSpPr>
        <p:grpSpPr>
          <a:xfrm>
            <a:off x="13100395" y="3285317"/>
            <a:ext cx="10059803" cy="1159544"/>
            <a:chOff x="0" y="0"/>
            <a:chExt cx="10059801" cy="1159543"/>
          </a:xfrm>
        </p:grpSpPr>
        <p:sp>
          <p:nvSpPr>
            <p:cNvPr id="1421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2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3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24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25" name="vars(a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vars(a)</a:t>
              </a:r>
            </a:p>
          </p:txBody>
        </p:sp>
      </p:grpSp>
      <p:grpSp>
        <p:nvGrpSpPr>
          <p:cNvPr id="1430" name="Group"/>
          <p:cNvGrpSpPr/>
          <p:nvPr/>
        </p:nvGrpSpPr>
        <p:grpSpPr>
          <a:xfrm>
            <a:off x="13093109" y="3289749"/>
            <a:ext cx="10059802" cy="1159544"/>
            <a:chOff x="0" y="0"/>
            <a:chExt cx="10059801" cy="1159543"/>
          </a:xfrm>
        </p:grpSpPr>
        <p:sp>
          <p:nvSpPr>
            <p:cNvPr id="1427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29" name="col_vals_not_null(vars(a, b, c))"/>
            <p:cNvSpPr txBox="1"/>
            <p:nvPr/>
          </p:nvSpPr>
          <p:spPr>
            <a:xfrm>
              <a:off x="1643526" y="311153"/>
              <a:ext cx="745450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col_vals_not_null(vars(a, b, c))</a:t>
              </a:r>
            </a:p>
          </p:txBody>
        </p:sp>
      </p:grpSp>
      <p:sp>
        <p:nvSpPr>
          <p:cNvPr id="1431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432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433" name="STEP 5 EXPANSION TO THREE DISCRETE STEPS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5 EXPANSION TO THREE DISCRETE STEPS</a:t>
            </a:r>
          </a:p>
        </p:txBody>
      </p:sp>
      <p:grpSp>
        <p:nvGrpSpPr>
          <p:cNvPr id="1436" name="Group"/>
          <p:cNvGrpSpPr/>
          <p:nvPr/>
        </p:nvGrpSpPr>
        <p:grpSpPr>
          <a:xfrm>
            <a:off x="18612077" y="4613023"/>
            <a:ext cx="4295549" cy="989503"/>
            <a:chOff x="0" y="0"/>
            <a:chExt cx="4295547" cy="989502"/>
          </a:xfrm>
        </p:grpSpPr>
        <p:sp>
          <p:nvSpPr>
            <p:cNvPr id="1434" name="MULTIPLE COLUMNS,…"/>
            <p:cNvSpPr txBox="1"/>
            <p:nvPr/>
          </p:nvSpPr>
          <p:spPr>
            <a:xfrm>
              <a:off x="19341" y="100502"/>
              <a:ext cx="4276207" cy="889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2600" cap="none" spc="0">
                  <a:solidFill>
                    <a:srgbClr val="53585F"/>
                  </a:solidFill>
                </a:defRPr>
              </a:pPr>
              <a:r>
                <a:t>MULTIPLE COLUMNS,</a:t>
              </a:r>
            </a:p>
            <a:p>
              <a:pPr>
                <a:defRPr sz="2600" cap="none" spc="0">
                  <a:solidFill>
                    <a:srgbClr val="53585F"/>
                  </a:solidFill>
                </a:defRPr>
              </a:pPr>
              <a:r>
                <a:t>WILL EXPAND</a:t>
              </a:r>
            </a:p>
          </p:txBody>
        </p:sp>
        <p:sp>
          <p:nvSpPr>
            <p:cNvPr id="1435" name="Line"/>
            <p:cNvSpPr/>
            <p:nvPr/>
          </p:nvSpPr>
          <p:spPr>
            <a:xfrm flipH="1" flipV="1">
              <a:off x="0" y="0"/>
              <a:ext cx="3608094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" grpId="1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438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39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0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1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2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444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450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445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6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7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8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49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451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2" name="Line"/>
          <p:cNvSpPr/>
          <p:nvPr/>
        </p:nvSpPr>
        <p:spPr>
          <a:xfrm>
            <a:off x="2883424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458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1453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4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5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6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457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459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0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461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462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463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464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465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466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467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468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469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470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471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472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473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474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475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476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477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478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9" name="5"/>
          <p:cNvSpPr txBox="1"/>
          <p:nvPr/>
        </p:nvSpPr>
        <p:spPr>
          <a:xfrm>
            <a:off x="12210429" y="3501220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5</a:t>
            </a:r>
          </a:p>
        </p:txBody>
      </p:sp>
      <p:sp>
        <p:nvSpPr>
          <p:cNvPr id="1480" name="6"/>
          <p:cNvSpPr txBox="1"/>
          <p:nvPr/>
        </p:nvSpPr>
        <p:spPr>
          <a:xfrm>
            <a:off x="12210429" y="498163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6</a:t>
            </a:r>
          </a:p>
        </p:txBody>
      </p:sp>
      <p:grpSp>
        <p:nvGrpSpPr>
          <p:cNvPr id="1486" name="Group"/>
          <p:cNvGrpSpPr/>
          <p:nvPr/>
        </p:nvGrpSpPr>
        <p:grpSpPr>
          <a:xfrm>
            <a:off x="13100395" y="4765731"/>
            <a:ext cx="10059803" cy="1159545"/>
            <a:chOff x="0" y="0"/>
            <a:chExt cx="10059801" cy="1159543"/>
          </a:xfrm>
        </p:grpSpPr>
        <p:sp>
          <p:nvSpPr>
            <p:cNvPr id="1481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8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83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84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85" name="vars(b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vars(b)</a:t>
              </a:r>
            </a:p>
          </p:txBody>
        </p:sp>
      </p:grpSp>
      <p:sp>
        <p:nvSpPr>
          <p:cNvPr id="1487" name="7"/>
          <p:cNvSpPr txBox="1"/>
          <p:nvPr/>
        </p:nvSpPr>
        <p:spPr>
          <a:xfrm>
            <a:off x="12203143" y="6460531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7</a:t>
            </a:r>
          </a:p>
        </p:txBody>
      </p:sp>
      <p:grpSp>
        <p:nvGrpSpPr>
          <p:cNvPr id="1493" name="Group"/>
          <p:cNvGrpSpPr/>
          <p:nvPr/>
        </p:nvGrpSpPr>
        <p:grpSpPr>
          <a:xfrm>
            <a:off x="13093109" y="6244628"/>
            <a:ext cx="10059802" cy="1159544"/>
            <a:chOff x="0" y="0"/>
            <a:chExt cx="10059801" cy="1159543"/>
          </a:xfrm>
        </p:grpSpPr>
        <p:sp>
          <p:nvSpPr>
            <p:cNvPr id="1488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8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0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91" name=")"/>
            <p:cNvSpPr txBox="1"/>
            <p:nvPr/>
          </p:nvSpPr>
          <p:spPr>
            <a:xfrm>
              <a:off x="7358518" y="311153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92" name="vars(c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vars(c)</a:t>
              </a:r>
            </a:p>
          </p:txBody>
        </p:sp>
      </p:grpSp>
      <p:grpSp>
        <p:nvGrpSpPr>
          <p:cNvPr id="1499" name="Group"/>
          <p:cNvGrpSpPr/>
          <p:nvPr/>
        </p:nvGrpSpPr>
        <p:grpSpPr>
          <a:xfrm>
            <a:off x="13100395" y="3285317"/>
            <a:ext cx="10059803" cy="1159544"/>
            <a:chOff x="0" y="0"/>
            <a:chExt cx="10059801" cy="1159543"/>
          </a:xfrm>
        </p:grpSpPr>
        <p:sp>
          <p:nvSpPr>
            <p:cNvPr id="1494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49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6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497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498" name="vars(a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vars(a)</a:t>
              </a:r>
            </a:p>
          </p:txBody>
        </p:sp>
      </p:grpSp>
      <p:sp>
        <p:nvSpPr>
          <p:cNvPr id="1500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501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502" name="STEP 5 EXPANSION TO THREE DISCRETE STEPS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5 EXPANSION TO THREE DISCRETE STEPS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Data Validation in pointblank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in pointblank</a:t>
            </a:r>
          </a:p>
        </p:txBody>
      </p:sp>
      <p:sp>
        <p:nvSpPr>
          <p:cNvPr id="243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" name="You really need to understand and get ahead of data quality issues."/>
          <p:cNvSpPr txBox="1"/>
          <p:nvPr/>
        </p:nvSpPr>
        <p:spPr>
          <a:xfrm>
            <a:off x="3291458" y="2686028"/>
            <a:ext cx="8251050" cy="234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You really need to understand and get ahead of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data quality</a:t>
            </a:r>
            <a:r>
              <a:t> issues.</a:t>
            </a:r>
          </a:p>
        </p:txBody>
      </p:sp>
      <p:sp>
        <p:nvSpPr>
          <p:cNvPr id="245" name="You need to check your data before it proceeds further down a pipeline."/>
          <p:cNvSpPr txBox="1"/>
          <p:nvPr/>
        </p:nvSpPr>
        <p:spPr>
          <a:xfrm>
            <a:off x="12809724" y="2686023"/>
            <a:ext cx="8255001" cy="2349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You need to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check your data</a:t>
            </a:r>
            <a:r>
              <a:t> before it proceeds further down a pipeline.</a:t>
            </a:r>
          </a:p>
        </p:txBody>
      </p:sp>
      <p:sp>
        <p:nvSpPr>
          <p:cNvPr id="246" name="PRIMARY WORKFLOWS"/>
          <p:cNvSpPr txBox="1"/>
          <p:nvPr/>
        </p:nvSpPr>
        <p:spPr>
          <a:xfrm>
            <a:off x="8429433" y="1873802"/>
            <a:ext cx="752513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PRIMARY WORKFLOWS</a:t>
            </a:r>
          </a:p>
        </p:txBody>
      </p:sp>
      <p:sp>
        <p:nvSpPr>
          <p:cNvPr id="247" name="SECONDARY WORKFLOWS"/>
          <p:cNvSpPr txBox="1"/>
          <p:nvPr/>
        </p:nvSpPr>
        <p:spPr>
          <a:xfrm>
            <a:off x="8429433" y="5924660"/>
            <a:ext cx="752513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SECONDARY WORKFLOWS</a:t>
            </a:r>
          </a:p>
        </p:txBody>
      </p:sp>
      <p:sp>
        <p:nvSpPr>
          <p:cNvPr id="248" name="Validating data tables in testthat-type unit tests."/>
          <p:cNvSpPr txBox="1"/>
          <p:nvPr/>
        </p:nvSpPr>
        <p:spPr>
          <a:xfrm>
            <a:off x="3101250" y="6783218"/>
            <a:ext cx="8631466" cy="1473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Validating data tables in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testthat</a:t>
            </a:r>
            <a:r>
              <a:t>-type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unit tests</a:t>
            </a:r>
            <a:r>
              <a:t>.</a:t>
            </a:r>
          </a:p>
        </p:txBody>
      </p:sp>
      <p:sp>
        <p:nvSpPr>
          <p:cNvPr id="249" name="Data checks to get logical values for programming."/>
          <p:cNvSpPr txBox="1"/>
          <p:nvPr/>
        </p:nvSpPr>
        <p:spPr>
          <a:xfrm>
            <a:off x="12809724" y="6783213"/>
            <a:ext cx="8255001" cy="1473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Data checks to get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logical values</a:t>
            </a:r>
            <a:r>
              <a:t> for programming.</a:t>
            </a:r>
          </a:p>
        </p:txBody>
      </p:sp>
      <p:sp>
        <p:nvSpPr>
          <p:cNvPr id="250" name="OVERALL DESIGN CONSIDERATIONS FOR PACKAGE"/>
          <p:cNvSpPr txBox="1"/>
          <p:nvPr/>
        </p:nvSpPr>
        <p:spPr>
          <a:xfrm>
            <a:off x="3889099" y="9399554"/>
            <a:ext cx="165779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OVERALL DESIGN CONSIDERATIONS FOR PACKAGE</a:t>
            </a:r>
          </a:p>
        </p:txBody>
      </p:sp>
      <p:sp>
        <p:nvSpPr>
          <p:cNvPr id="251" name="Work with local tables and database tables with minimal changes in the API."/>
          <p:cNvSpPr txBox="1"/>
          <p:nvPr/>
        </p:nvSpPr>
        <p:spPr>
          <a:xfrm>
            <a:off x="1678445" y="10257996"/>
            <a:ext cx="4956623" cy="228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Work with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local tables</a:t>
            </a:r>
            <a:r>
              <a:t> and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database tables</a:t>
            </a:r>
            <a:r>
              <a:t> with minimal changes in the API.</a:t>
            </a:r>
          </a:p>
        </p:txBody>
      </p:sp>
      <p:sp>
        <p:nvSpPr>
          <p:cNvPr id="252" name="Provide extra tools for understanding new local and remote datasets."/>
          <p:cNvSpPr txBox="1"/>
          <p:nvPr/>
        </p:nvSpPr>
        <p:spPr>
          <a:xfrm>
            <a:off x="7052199" y="10257999"/>
            <a:ext cx="4956624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Provide extra tools for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understanding</a:t>
            </a:r>
            <a:r>
              <a:t> new local and remote datasets.</a:t>
            </a:r>
          </a:p>
        </p:txBody>
      </p:sp>
      <p:sp>
        <p:nvSpPr>
          <p:cNvPr id="253" name="Have reporting outputs translated to multiple spoken languages.…"/>
          <p:cNvSpPr txBox="1"/>
          <p:nvPr/>
        </p:nvSpPr>
        <p:spPr>
          <a:xfrm>
            <a:off x="12290553" y="10262246"/>
            <a:ext cx="4956623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spcBef>
                <a:spcPts val="300"/>
              </a:spcBef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Have reporting outputs translated to multiple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spoken languages</a:t>
            </a:r>
            <a:r>
              <a:t>.</a:t>
            </a:r>
          </a:p>
          <a:p>
            <a:pPr>
              <a:spcBef>
                <a:spcPts val="300"/>
              </a:spcBef>
              <a:defRPr sz="33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EN ▪︎ FR ▪︎ DE ▪︎ IT ▪︎ ES</a:t>
            </a:r>
          </a:p>
        </p:txBody>
      </p:sp>
      <p:sp>
        <p:nvSpPr>
          <p:cNvPr id="254" name="Give a lot of attention to making the package docs and examples the best they can be."/>
          <p:cNvSpPr txBox="1"/>
          <p:nvPr/>
        </p:nvSpPr>
        <p:spPr>
          <a:xfrm>
            <a:off x="17748932" y="10257999"/>
            <a:ext cx="4956623" cy="228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spcBef>
                <a:spcPts val="300"/>
              </a:spcBef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Give a lot of attention to making the package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docs and examples</a:t>
            </a:r>
            <a:r>
              <a:t> the best they can be.</a:t>
            </a:r>
          </a:p>
        </p:txBody>
      </p:sp>
      <p:sp>
        <p:nvSpPr>
          <p:cNvPr id="255" name="Line"/>
          <p:cNvSpPr/>
          <p:nvPr/>
        </p:nvSpPr>
        <p:spPr>
          <a:xfrm>
            <a:off x="3041707" y="8954990"/>
            <a:ext cx="18272769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"/>
                            </p:stCondLst>
                            <p:childTnLst>
                              <p:par>
                                <p:cTn id="35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"/>
                            </p:stCondLst>
                            <p:childTnLst>
                              <p:par>
                                <p:cTn id="39" presetID="22" presetClass="entr" presetSubtype="4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"/>
                            </p:stCondLst>
                            <p:childTnLst>
                              <p:par>
                                <p:cTn id="43" presetID="22" presetClass="entr" presetSubtype="4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00"/>
                            </p:stCondLst>
                            <p:childTnLst>
                              <p:par>
                                <p:cTn id="47" presetID="22" presetClass="entr" presetSubtype="4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400"/>
                            </p:stCondLst>
                            <p:childTnLst>
                              <p:par>
                                <p:cTn id="51" presetID="22" presetClass="entr" presetSubtype="4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2" animBg="1" advAuto="0"/>
      <p:bldP spid="245" grpId="3" animBg="1" advAuto="0"/>
      <p:bldP spid="246" grpId="1" animBg="1" advAuto="0"/>
      <p:bldP spid="247" grpId="4" animBg="1" advAuto="0"/>
      <p:bldP spid="248" grpId="5" animBg="1" advAuto="0"/>
      <p:bldP spid="249" grpId="6" animBg="1" advAuto="0"/>
      <p:bldP spid="250" grpId="8" animBg="1" advAuto="0"/>
      <p:bldP spid="251" grpId="9" animBg="1" advAuto="0"/>
      <p:bldP spid="252" grpId="10" animBg="1" advAuto="0"/>
      <p:bldP spid="253" grpId="11" animBg="1" advAuto="0"/>
      <p:bldP spid="254" grpId="12" animBg="1" advAuto="0"/>
      <p:bldP spid="255" grpId="7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5" name="5"/>
          <p:cNvSpPr txBox="1"/>
          <p:nvPr/>
        </p:nvSpPr>
        <p:spPr>
          <a:xfrm>
            <a:off x="12210429" y="3501220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5</a:t>
            </a:r>
          </a:p>
        </p:txBody>
      </p:sp>
      <p:sp>
        <p:nvSpPr>
          <p:cNvPr id="1506" name="6"/>
          <p:cNvSpPr txBox="1"/>
          <p:nvPr/>
        </p:nvSpPr>
        <p:spPr>
          <a:xfrm>
            <a:off x="13085846" y="498163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6</a:t>
            </a:r>
          </a:p>
        </p:txBody>
      </p:sp>
      <p:grpSp>
        <p:nvGrpSpPr>
          <p:cNvPr id="1512" name="Group"/>
          <p:cNvGrpSpPr/>
          <p:nvPr/>
        </p:nvGrpSpPr>
        <p:grpSpPr>
          <a:xfrm>
            <a:off x="13975812" y="4765731"/>
            <a:ext cx="10059802" cy="1159545"/>
            <a:chOff x="0" y="0"/>
            <a:chExt cx="10059801" cy="1159543"/>
          </a:xfrm>
        </p:grpSpPr>
        <p:sp>
          <p:nvSpPr>
            <p:cNvPr id="1507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50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9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510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511" name="vars(b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vars(b)</a:t>
              </a:r>
            </a:p>
          </p:txBody>
        </p:sp>
      </p:grpSp>
      <p:sp>
        <p:nvSpPr>
          <p:cNvPr id="1513" name="7"/>
          <p:cNvSpPr txBox="1"/>
          <p:nvPr/>
        </p:nvSpPr>
        <p:spPr>
          <a:xfrm>
            <a:off x="13078559" y="6460531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7</a:t>
            </a:r>
          </a:p>
        </p:txBody>
      </p:sp>
      <p:grpSp>
        <p:nvGrpSpPr>
          <p:cNvPr id="1519" name="Group"/>
          <p:cNvGrpSpPr/>
          <p:nvPr/>
        </p:nvGrpSpPr>
        <p:grpSpPr>
          <a:xfrm>
            <a:off x="13968525" y="6244628"/>
            <a:ext cx="10059803" cy="1159544"/>
            <a:chOff x="0" y="0"/>
            <a:chExt cx="10059801" cy="1159543"/>
          </a:xfrm>
        </p:grpSpPr>
        <p:sp>
          <p:nvSpPr>
            <p:cNvPr id="1514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5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6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517" name=")"/>
            <p:cNvSpPr txBox="1"/>
            <p:nvPr/>
          </p:nvSpPr>
          <p:spPr>
            <a:xfrm>
              <a:off x="7358518" y="311153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518" name="vars(c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vars(c)</a:t>
              </a:r>
            </a:p>
          </p:txBody>
        </p:sp>
      </p:grpSp>
      <p:grpSp>
        <p:nvGrpSpPr>
          <p:cNvPr id="1525" name="Group"/>
          <p:cNvGrpSpPr/>
          <p:nvPr/>
        </p:nvGrpSpPr>
        <p:grpSpPr>
          <a:xfrm>
            <a:off x="13100395" y="3285317"/>
            <a:ext cx="10059803" cy="1159544"/>
            <a:chOff x="0" y="0"/>
            <a:chExt cx="10059801" cy="1159543"/>
          </a:xfrm>
        </p:grpSpPr>
        <p:sp>
          <p:nvSpPr>
            <p:cNvPr id="1520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5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2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523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524" name="vars(a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vars(a)</a:t>
              </a:r>
            </a:p>
          </p:txBody>
        </p:sp>
      </p:grpSp>
      <p:grpSp>
        <p:nvGrpSpPr>
          <p:cNvPr id="1531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526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7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8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29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0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532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38" name="Group"/>
          <p:cNvGrpSpPr/>
          <p:nvPr/>
        </p:nvGrpSpPr>
        <p:grpSpPr>
          <a:xfrm>
            <a:off x="5992355" y="4825611"/>
            <a:ext cx="1988436" cy="5453883"/>
            <a:chOff x="0" y="0"/>
            <a:chExt cx="1988435" cy="5453881"/>
          </a:xfrm>
        </p:grpSpPr>
        <p:sp>
          <p:nvSpPr>
            <p:cNvPr id="1533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4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5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6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37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539" name="Rectangle"/>
          <p:cNvSpPr/>
          <p:nvPr/>
        </p:nvSpPr>
        <p:spPr>
          <a:xfrm>
            <a:off x="5992355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0" name="Line"/>
          <p:cNvSpPr/>
          <p:nvPr/>
        </p:nvSpPr>
        <p:spPr>
          <a:xfrm>
            <a:off x="2883424" y="4628517"/>
            <a:ext cx="7389030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46" name="Group"/>
          <p:cNvGrpSpPr/>
          <p:nvPr/>
        </p:nvGrpSpPr>
        <p:grpSpPr>
          <a:xfrm>
            <a:off x="8217159" y="4825611"/>
            <a:ext cx="1988436" cy="5453883"/>
            <a:chOff x="0" y="0"/>
            <a:chExt cx="1988435" cy="5453881"/>
          </a:xfrm>
        </p:grpSpPr>
        <p:sp>
          <p:nvSpPr>
            <p:cNvPr id="1541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42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43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44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45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547" name="Rectangle"/>
          <p:cNvSpPr/>
          <p:nvPr/>
        </p:nvSpPr>
        <p:spPr>
          <a:xfrm>
            <a:off x="8217159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8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549" name="b"/>
          <p:cNvSpPr txBox="1"/>
          <p:nvPr/>
        </p:nvSpPr>
        <p:spPr>
          <a:xfrm>
            <a:off x="678414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550" name="c"/>
          <p:cNvSpPr txBox="1"/>
          <p:nvPr/>
        </p:nvSpPr>
        <p:spPr>
          <a:xfrm>
            <a:off x="900895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551" name="23.1"/>
          <p:cNvSpPr txBox="1"/>
          <p:nvPr/>
        </p:nvSpPr>
        <p:spPr>
          <a:xfrm>
            <a:off x="8658501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552" name="16.3"/>
          <p:cNvSpPr txBox="1"/>
          <p:nvPr/>
        </p:nvSpPr>
        <p:spPr>
          <a:xfrm>
            <a:off x="8658501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553" name="21.2"/>
          <p:cNvSpPr txBox="1"/>
          <p:nvPr/>
        </p:nvSpPr>
        <p:spPr>
          <a:xfrm>
            <a:off x="8658501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554" name="24.9"/>
          <p:cNvSpPr txBox="1"/>
          <p:nvPr/>
        </p:nvSpPr>
        <p:spPr>
          <a:xfrm>
            <a:off x="8658501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555" name="NA"/>
          <p:cNvSpPr txBox="1"/>
          <p:nvPr/>
        </p:nvSpPr>
        <p:spPr>
          <a:xfrm>
            <a:off x="9239601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556" name="1"/>
          <p:cNvSpPr txBox="1"/>
          <p:nvPr/>
        </p:nvSpPr>
        <p:spPr>
          <a:xfrm>
            <a:off x="7334273" y="4983486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557" name="0"/>
          <p:cNvSpPr txBox="1"/>
          <p:nvPr/>
        </p:nvSpPr>
        <p:spPr>
          <a:xfrm>
            <a:off x="7334273" y="6102918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558" name="1"/>
          <p:cNvSpPr txBox="1"/>
          <p:nvPr/>
        </p:nvSpPr>
        <p:spPr>
          <a:xfrm>
            <a:off x="7334273" y="7222352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559" name="1"/>
          <p:cNvSpPr txBox="1"/>
          <p:nvPr/>
        </p:nvSpPr>
        <p:spPr>
          <a:xfrm>
            <a:off x="7334273" y="8341785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560" name="2"/>
          <p:cNvSpPr txBox="1"/>
          <p:nvPr/>
        </p:nvSpPr>
        <p:spPr>
          <a:xfrm>
            <a:off x="7334273" y="9461217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561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562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563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564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565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566" name="Square"/>
          <p:cNvSpPr/>
          <p:nvPr/>
        </p:nvSpPr>
        <p:spPr>
          <a:xfrm>
            <a:off x="5115533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7" name="Square"/>
          <p:cNvSpPr/>
          <p:nvPr/>
        </p:nvSpPr>
        <p:spPr>
          <a:xfrm>
            <a:off x="5115533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8" name="Square"/>
          <p:cNvSpPr/>
          <p:nvPr/>
        </p:nvSpPr>
        <p:spPr>
          <a:xfrm>
            <a:off x="5115533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9" name="Square"/>
          <p:cNvSpPr/>
          <p:nvPr/>
        </p:nvSpPr>
        <p:spPr>
          <a:xfrm>
            <a:off x="5115533" y="9617295"/>
            <a:ext cx="343682" cy="348529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0" name="Square"/>
          <p:cNvSpPr/>
          <p:nvPr/>
        </p:nvSpPr>
        <p:spPr>
          <a:xfrm>
            <a:off x="5115533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1" name="Square"/>
          <p:cNvSpPr/>
          <p:nvPr/>
        </p:nvSpPr>
        <p:spPr>
          <a:xfrm>
            <a:off x="5115533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2" name="Square"/>
          <p:cNvSpPr/>
          <p:nvPr/>
        </p:nvSpPr>
        <p:spPr>
          <a:xfrm>
            <a:off x="5115533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3" name="Square"/>
          <p:cNvSpPr/>
          <p:nvPr/>
        </p:nvSpPr>
        <p:spPr>
          <a:xfrm>
            <a:off x="5115533" y="9617295"/>
            <a:ext cx="343682" cy="348529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4" name="Line"/>
          <p:cNvSpPr/>
          <p:nvPr/>
        </p:nvSpPr>
        <p:spPr>
          <a:xfrm>
            <a:off x="3939913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5" name="Square"/>
          <p:cNvSpPr/>
          <p:nvPr/>
        </p:nvSpPr>
        <p:spPr>
          <a:xfrm>
            <a:off x="5115533" y="851751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6" name="Square"/>
          <p:cNvSpPr/>
          <p:nvPr/>
        </p:nvSpPr>
        <p:spPr>
          <a:xfrm>
            <a:off x="5115533" y="8514752"/>
            <a:ext cx="343682" cy="336822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591" name="Group"/>
          <p:cNvGrpSpPr/>
          <p:nvPr/>
        </p:nvGrpSpPr>
        <p:grpSpPr>
          <a:xfrm>
            <a:off x="13100395" y="8886651"/>
            <a:ext cx="6548949" cy="3236424"/>
            <a:chOff x="0" y="0"/>
            <a:chExt cx="6548947" cy="3236422"/>
          </a:xfrm>
        </p:grpSpPr>
        <p:sp>
          <p:nvSpPr>
            <p:cNvPr id="1577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78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579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580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581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82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583" name="4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584" name="0.8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0.8</a:t>
              </a:r>
            </a:p>
          </p:txBody>
        </p:sp>
        <p:sp>
          <p:nvSpPr>
            <p:cNvPr id="1585" name="1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586" name="0.2"/>
            <p:cNvSpPr txBox="1"/>
            <p:nvPr/>
          </p:nvSpPr>
          <p:spPr>
            <a:xfrm>
              <a:off x="4948736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587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590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592" name="TEST UNITS"/>
          <p:cNvSpPr txBox="1"/>
          <p:nvPr/>
        </p:nvSpPr>
        <p:spPr>
          <a:xfrm>
            <a:off x="3481587" y="10881168"/>
            <a:ext cx="21423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593" name="Line"/>
          <p:cNvSpPr/>
          <p:nvPr/>
        </p:nvSpPr>
        <p:spPr>
          <a:xfrm flipH="1">
            <a:off x="5566032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4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595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596" name="STEP 5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5</a:t>
            </a:r>
          </a:p>
        </p:txBody>
      </p:sp>
      <p:sp>
        <p:nvSpPr>
          <p:cNvPr id="1597" name="INTERROGATE"/>
          <p:cNvSpPr txBox="1"/>
          <p:nvPr/>
        </p:nvSpPr>
        <p:spPr>
          <a:xfrm>
            <a:off x="13125795" y="775614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598" name="Circle"/>
          <p:cNvSpPr/>
          <p:nvPr/>
        </p:nvSpPr>
        <p:spPr>
          <a:xfrm>
            <a:off x="16568931" y="7899220"/>
            <a:ext cx="285343" cy="285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" dur="indefinite" fill="hold"/>
                                        <p:tgtEl>
                                          <p:spTgt spid="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0" grpId="3" animBg="1" advAuto="0"/>
      <p:bldP spid="1571" grpId="4" animBg="1" advAuto="0"/>
      <p:bldP spid="1572" grpId="5" animBg="1" advAuto="0"/>
      <p:bldP spid="1573" grpId="7" animBg="1" advAuto="0"/>
      <p:bldP spid="1576" grpId="6" animBg="1" advAuto="0"/>
      <p:bldP spid="1591" grpId="8" animBg="1" advAuto="0"/>
      <p:bldP spid="1597" grpId="1" animBg="1" advAuto="0"/>
      <p:bldP spid="1598" grpId="2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1" name="5"/>
          <p:cNvSpPr txBox="1"/>
          <p:nvPr/>
        </p:nvSpPr>
        <p:spPr>
          <a:xfrm>
            <a:off x="13074029" y="3501220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5</a:t>
            </a:r>
          </a:p>
        </p:txBody>
      </p:sp>
      <p:sp>
        <p:nvSpPr>
          <p:cNvPr id="1602" name="6"/>
          <p:cNvSpPr txBox="1"/>
          <p:nvPr/>
        </p:nvSpPr>
        <p:spPr>
          <a:xfrm>
            <a:off x="12222246" y="4981635"/>
            <a:ext cx="695400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6</a:t>
            </a:r>
          </a:p>
        </p:txBody>
      </p:sp>
      <p:grpSp>
        <p:nvGrpSpPr>
          <p:cNvPr id="1608" name="Group"/>
          <p:cNvGrpSpPr/>
          <p:nvPr/>
        </p:nvGrpSpPr>
        <p:grpSpPr>
          <a:xfrm>
            <a:off x="13112212" y="4765731"/>
            <a:ext cx="10059802" cy="1159545"/>
            <a:chOff x="0" y="0"/>
            <a:chExt cx="10059801" cy="1159543"/>
          </a:xfrm>
        </p:grpSpPr>
        <p:sp>
          <p:nvSpPr>
            <p:cNvPr id="1603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60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5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606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607" name="vars(b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vars(b)</a:t>
              </a:r>
            </a:p>
          </p:txBody>
        </p:sp>
      </p:grpSp>
      <p:sp>
        <p:nvSpPr>
          <p:cNvPr id="1609" name="7"/>
          <p:cNvSpPr txBox="1"/>
          <p:nvPr/>
        </p:nvSpPr>
        <p:spPr>
          <a:xfrm>
            <a:off x="13078559" y="6460531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7</a:t>
            </a:r>
          </a:p>
        </p:txBody>
      </p:sp>
      <p:grpSp>
        <p:nvGrpSpPr>
          <p:cNvPr id="1615" name="Group"/>
          <p:cNvGrpSpPr/>
          <p:nvPr/>
        </p:nvGrpSpPr>
        <p:grpSpPr>
          <a:xfrm>
            <a:off x="13968525" y="6244628"/>
            <a:ext cx="10059803" cy="1159544"/>
            <a:chOff x="0" y="0"/>
            <a:chExt cx="10059801" cy="1159543"/>
          </a:xfrm>
        </p:grpSpPr>
        <p:sp>
          <p:nvSpPr>
            <p:cNvPr id="1610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61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2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613" name=")"/>
            <p:cNvSpPr txBox="1"/>
            <p:nvPr/>
          </p:nvSpPr>
          <p:spPr>
            <a:xfrm>
              <a:off x="7358518" y="311153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614" name="vars(c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vars(c)</a:t>
              </a:r>
            </a:p>
          </p:txBody>
        </p:sp>
      </p:grpSp>
      <p:grpSp>
        <p:nvGrpSpPr>
          <p:cNvPr id="1621" name="Group"/>
          <p:cNvGrpSpPr/>
          <p:nvPr/>
        </p:nvGrpSpPr>
        <p:grpSpPr>
          <a:xfrm>
            <a:off x="13963995" y="3285317"/>
            <a:ext cx="10059803" cy="1159544"/>
            <a:chOff x="0" y="0"/>
            <a:chExt cx="10059801" cy="1159543"/>
          </a:xfrm>
        </p:grpSpPr>
        <p:sp>
          <p:nvSpPr>
            <p:cNvPr id="1616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6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18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619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620" name="vars(a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vars(a)</a:t>
              </a:r>
            </a:p>
          </p:txBody>
        </p:sp>
      </p:grpSp>
      <p:grpSp>
        <p:nvGrpSpPr>
          <p:cNvPr id="1627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622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3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4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5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26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28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634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629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0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1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2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3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35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6" name="Line"/>
          <p:cNvSpPr/>
          <p:nvPr/>
        </p:nvSpPr>
        <p:spPr>
          <a:xfrm>
            <a:off x="2883424" y="4628517"/>
            <a:ext cx="7362336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642" name="Group"/>
          <p:cNvGrpSpPr/>
          <p:nvPr/>
        </p:nvGrpSpPr>
        <p:grpSpPr>
          <a:xfrm>
            <a:off x="8206144" y="4825611"/>
            <a:ext cx="1988436" cy="5453883"/>
            <a:chOff x="0" y="0"/>
            <a:chExt cx="1988435" cy="5453881"/>
          </a:xfrm>
        </p:grpSpPr>
        <p:sp>
          <p:nvSpPr>
            <p:cNvPr id="1637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8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39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40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41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643" name="Rectangle"/>
          <p:cNvSpPr/>
          <p:nvPr/>
        </p:nvSpPr>
        <p:spPr>
          <a:xfrm>
            <a:off x="8206144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44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645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646" name="c"/>
          <p:cNvSpPr txBox="1"/>
          <p:nvPr/>
        </p:nvSpPr>
        <p:spPr>
          <a:xfrm>
            <a:off x="8997936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647" name="23.1"/>
          <p:cNvSpPr txBox="1"/>
          <p:nvPr/>
        </p:nvSpPr>
        <p:spPr>
          <a:xfrm>
            <a:off x="8647486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648" name="16.3"/>
          <p:cNvSpPr txBox="1"/>
          <p:nvPr/>
        </p:nvSpPr>
        <p:spPr>
          <a:xfrm>
            <a:off x="8647486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649" name="21.2"/>
          <p:cNvSpPr txBox="1"/>
          <p:nvPr/>
        </p:nvSpPr>
        <p:spPr>
          <a:xfrm>
            <a:off x="8647486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650" name="24.9"/>
          <p:cNvSpPr txBox="1"/>
          <p:nvPr/>
        </p:nvSpPr>
        <p:spPr>
          <a:xfrm>
            <a:off x="8647486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651" name="NA"/>
          <p:cNvSpPr txBox="1"/>
          <p:nvPr/>
        </p:nvSpPr>
        <p:spPr>
          <a:xfrm>
            <a:off x="9228586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652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653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654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655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656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657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658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659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660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661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662" name="Square"/>
          <p:cNvSpPr/>
          <p:nvPr/>
        </p:nvSpPr>
        <p:spPr>
          <a:xfrm>
            <a:off x="7325451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3" name="Square"/>
          <p:cNvSpPr/>
          <p:nvPr/>
        </p:nvSpPr>
        <p:spPr>
          <a:xfrm>
            <a:off x="7325451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4" name="Square"/>
          <p:cNvSpPr/>
          <p:nvPr/>
        </p:nvSpPr>
        <p:spPr>
          <a:xfrm>
            <a:off x="7325451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5" name="Square"/>
          <p:cNvSpPr/>
          <p:nvPr/>
        </p:nvSpPr>
        <p:spPr>
          <a:xfrm>
            <a:off x="7325451" y="8502863"/>
            <a:ext cx="343682" cy="338387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6" name="Square"/>
          <p:cNvSpPr/>
          <p:nvPr/>
        </p:nvSpPr>
        <p:spPr>
          <a:xfrm>
            <a:off x="7325451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7" name="Square"/>
          <p:cNvSpPr/>
          <p:nvPr/>
        </p:nvSpPr>
        <p:spPr>
          <a:xfrm>
            <a:off x="7325451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8" name="Square"/>
          <p:cNvSpPr/>
          <p:nvPr/>
        </p:nvSpPr>
        <p:spPr>
          <a:xfrm>
            <a:off x="7325451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9" name="Square"/>
          <p:cNvSpPr/>
          <p:nvPr/>
        </p:nvSpPr>
        <p:spPr>
          <a:xfrm>
            <a:off x="7325451" y="8500105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0" name="Line"/>
          <p:cNvSpPr/>
          <p:nvPr/>
        </p:nvSpPr>
        <p:spPr>
          <a:xfrm>
            <a:off x="6164716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1" name="Square"/>
          <p:cNvSpPr/>
          <p:nvPr/>
        </p:nvSpPr>
        <p:spPr>
          <a:xfrm>
            <a:off x="7325451" y="9610762"/>
            <a:ext cx="343682" cy="338386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72" name="Square"/>
          <p:cNvSpPr/>
          <p:nvPr/>
        </p:nvSpPr>
        <p:spPr>
          <a:xfrm>
            <a:off x="7325451" y="9608003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687" name="Group"/>
          <p:cNvGrpSpPr/>
          <p:nvPr/>
        </p:nvGrpSpPr>
        <p:grpSpPr>
          <a:xfrm>
            <a:off x="13100395" y="8890482"/>
            <a:ext cx="6548949" cy="3236424"/>
            <a:chOff x="0" y="0"/>
            <a:chExt cx="6548947" cy="3236422"/>
          </a:xfrm>
        </p:grpSpPr>
        <p:sp>
          <p:nvSpPr>
            <p:cNvPr id="1673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4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675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676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677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78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79" name="5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680" name="1.0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1.0</a:t>
              </a:r>
            </a:p>
          </p:txBody>
        </p:sp>
        <p:sp>
          <p:nvSpPr>
            <p:cNvPr id="1681" name="0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682" name="0"/>
            <p:cNvSpPr txBox="1"/>
            <p:nvPr/>
          </p:nvSpPr>
          <p:spPr>
            <a:xfrm>
              <a:off x="5529836" y="2228998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1683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686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688" name="TEST UNITS"/>
          <p:cNvSpPr txBox="1"/>
          <p:nvPr/>
        </p:nvSpPr>
        <p:spPr>
          <a:xfrm>
            <a:off x="5694247" y="10881168"/>
            <a:ext cx="214232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689" name="Line"/>
          <p:cNvSpPr/>
          <p:nvPr/>
        </p:nvSpPr>
        <p:spPr>
          <a:xfrm flipH="1">
            <a:off x="7778691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0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691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692" name="STEP 6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6</a:t>
            </a:r>
          </a:p>
        </p:txBody>
      </p:sp>
      <p:sp>
        <p:nvSpPr>
          <p:cNvPr id="1693" name="INTERROGATE"/>
          <p:cNvSpPr txBox="1"/>
          <p:nvPr/>
        </p:nvSpPr>
        <p:spPr>
          <a:xfrm>
            <a:off x="13125795" y="775614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694" name="Circle"/>
          <p:cNvSpPr/>
          <p:nvPr/>
        </p:nvSpPr>
        <p:spPr>
          <a:xfrm>
            <a:off x="16568931" y="7899220"/>
            <a:ext cx="285343" cy="285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" dur="indefinite" fill="hold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" grpId="3" animBg="1" advAuto="0"/>
      <p:bldP spid="1667" grpId="4" animBg="1" advAuto="0"/>
      <p:bldP spid="1668" grpId="5" animBg="1" advAuto="0"/>
      <p:bldP spid="1669" grpId="6" animBg="1" advAuto="0"/>
      <p:bldP spid="1672" grpId="7" animBg="1" advAuto="0"/>
      <p:bldP spid="1687" grpId="8" animBg="1" advAuto="0"/>
      <p:bldP spid="1693" grpId="1" animBg="1" advAuto="0"/>
      <p:bldP spid="1694" grpId="2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7" name="5"/>
          <p:cNvSpPr txBox="1"/>
          <p:nvPr/>
        </p:nvSpPr>
        <p:spPr>
          <a:xfrm>
            <a:off x="13074029" y="3501220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5</a:t>
            </a:r>
          </a:p>
        </p:txBody>
      </p:sp>
      <p:sp>
        <p:nvSpPr>
          <p:cNvPr id="1698" name="6"/>
          <p:cNvSpPr txBox="1"/>
          <p:nvPr/>
        </p:nvSpPr>
        <p:spPr>
          <a:xfrm>
            <a:off x="13076663" y="4981635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6</a:t>
            </a:r>
          </a:p>
        </p:txBody>
      </p:sp>
      <p:grpSp>
        <p:nvGrpSpPr>
          <p:cNvPr id="1704" name="Group"/>
          <p:cNvGrpSpPr/>
          <p:nvPr/>
        </p:nvGrpSpPr>
        <p:grpSpPr>
          <a:xfrm>
            <a:off x="13966629" y="4765731"/>
            <a:ext cx="10059803" cy="1159545"/>
            <a:chOff x="0" y="0"/>
            <a:chExt cx="10059801" cy="1159543"/>
          </a:xfrm>
        </p:grpSpPr>
        <p:sp>
          <p:nvSpPr>
            <p:cNvPr id="1699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70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1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702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703" name="vars(b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vars(b)</a:t>
              </a:r>
            </a:p>
          </p:txBody>
        </p:sp>
      </p:grpSp>
      <p:sp>
        <p:nvSpPr>
          <p:cNvPr id="1705" name="7"/>
          <p:cNvSpPr txBox="1"/>
          <p:nvPr/>
        </p:nvSpPr>
        <p:spPr>
          <a:xfrm>
            <a:off x="12217858" y="6460531"/>
            <a:ext cx="6954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200" cap="none" spc="0">
                <a:solidFill>
                  <a:schemeClr val="accent1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7</a:t>
            </a:r>
          </a:p>
        </p:txBody>
      </p:sp>
      <p:grpSp>
        <p:nvGrpSpPr>
          <p:cNvPr id="1711" name="Group"/>
          <p:cNvGrpSpPr/>
          <p:nvPr/>
        </p:nvGrpSpPr>
        <p:grpSpPr>
          <a:xfrm>
            <a:off x="13107824" y="6244628"/>
            <a:ext cx="10059803" cy="1159544"/>
            <a:chOff x="0" y="0"/>
            <a:chExt cx="10059801" cy="1159543"/>
          </a:xfrm>
        </p:grpSpPr>
        <p:sp>
          <p:nvSpPr>
            <p:cNvPr id="1706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70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8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709" name=")"/>
            <p:cNvSpPr txBox="1"/>
            <p:nvPr/>
          </p:nvSpPr>
          <p:spPr>
            <a:xfrm>
              <a:off x="7358518" y="311153"/>
              <a:ext cx="343682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710" name="vars(c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vars(c)</a:t>
              </a:r>
            </a:p>
          </p:txBody>
        </p:sp>
      </p:grpSp>
      <p:grpSp>
        <p:nvGrpSpPr>
          <p:cNvPr id="1717" name="Group"/>
          <p:cNvGrpSpPr/>
          <p:nvPr/>
        </p:nvGrpSpPr>
        <p:grpSpPr>
          <a:xfrm>
            <a:off x="13963995" y="3285317"/>
            <a:ext cx="10059803" cy="1159544"/>
            <a:chOff x="0" y="0"/>
            <a:chExt cx="10059801" cy="1159543"/>
          </a:xfrm>
        </p:grpSpPr>
        <p:sp>
          <p:nvSpPr>
            <p:cNvPr id="1712" name="Rectangle"/>
            <p:cNvSpPr/>
            <p:nvPr/>
          </p:nvSpPr>
          <p:spPr>
            <a:xfrm>
              <a:off x="0" y="0"/>
              <a:ext cx="10059802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pic>
          <p:nvPicPr>
            <p:cNvPr id="17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517" y="165103"/>
              <a:ext cx="8509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14" name="col_vals_not_null("/>
            <p:cNvSpPr txBox="1"/>
            <p:nvPr/>
          </p:nvSpPr>
          <p:spPr>
            <a:xfrm>
              <a:off x="1643526" y="311153"/>
              <a:ext cx="4243165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</a:t>
              </a:r>
            </a:p>
          </p:txBody>
        </p:sp>
        <p:sp>
          <p:nvSpPr>
            <p:cNvPr id="1715" name=")"/>
            <p:cNvSpPr txBox="1"/>
            <p:nvPr/>
          </p:nvSpPr>
          <p:spPr>
            <a:xfrm>
              <a:off x="7351231" y="311153"/>
              <a:ext cx="34368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)</a:t>
              </a:r>
            </a:p>
          </p:txBody>
        </p:sp>
        <p:sp>
          <p:nvSpPr>
            <p:cNvPr id="1716" name="vars(a)"/>
            <p:cNvSpPr txBox="1"/>
            <p:nvPr/>
          </p:nvSpPr>
          <p:spPr>
            <a:xfrm>
              <a:off x="5791085" y="308970"/>
              <a:ext cx="171997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vars(a)</a:t>
              </a:r>
            </a:p>
          </p:txBody>
        </p:sp>
      </p:grpSp>
      <p:grpSp>
        <p:nvGrpSpPr>
          <p:cNvPr id="1723" name="Group"/>
          <p:cNvGrpSpPr/>
          <p:nvPr/>
        </p:nvGrpSpPr>
        <p:grpSpPr>
          <a:xfrm>
            <a:off x="2945696" y="4825611"/>
            <a:ext cx="1988436" cy="5453883"/>
            <a:chOff x="0" y="0"/>
            <a:chExt cx="1988435" cy="5453881"/>
          </a:xfrm>
        </p:grpSpPr>
        <p:sp>
          <p:nvSpPr>
            <p:cNvPr id="1718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19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0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1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2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724" name="Rectangle"/>
          <p:cNvSpPr/>
          <p:nvPr/>
        </p:nvSpPr>
        <p:spPr>
          <a:xfrm>
            <a:off x="2945696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30" name="Group"/>
          <p:cNvGrpSpPr/>
          <p:nvPr/>
        </p:nvGrpSpPr>
        <p:grpSpPr>
          <a:xfrm>
            <a:off x="5170498" y="4825611"/>
            <a:ext cx="1988436" cy="5453883"/>
            <a:chOff x="0" y="0"/>
            <a:chExt cx="1988435" cy="5453881"/>
          </a:xfrm>
        </p:grpSpPr>
        <p:sp>
          <p:nvSpPr>
            <p:cNvPr id="1725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6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7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8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29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731" name="Rectangle"/>
          <p:cNvSpPr/>
          <p:nvPr/>
        </p:nvSpPr>
        <p:spPr>
          <a:xfrm>
            <a:off x="5170498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2" name="Line"/>
          <p:cNvSpPr/>
          <p:nvPr/>
        </p:nvSpPr>
        <p:spPr>
          <a:xfrm>
            <a:off x="2883424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38" name="Group"/>
          <p:cNvGrpSpPr/>
          <p:nvPr/>
        </p:nvGrpSpPr>
        <p:grpSpPr>
          <a:xfrm>
            <a:off x="7395302" y="4825611"/>
            <a:ext cx="1988436" cy="5453883"/>
            <a:chOff x="0" y="0"/>
            <a:chExt cx="1988435" cy="5453881"/>
          </a:xfrm>
        </p:grpSpPr>
        <p:sp>
          <p:nvSpPr>
            <p:cNvPr id="1733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4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5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6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37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739" name="Rectangle"/>
          <p:cNvSpPr/>
          <p:nvPr/>
        </p:nvSpPr>
        <p:spPr>
          <a:xfrm>
            <a:off x="7395302" y="3455557"/>
            <a:ext cx="1988436" cy="975867"/>
          </a:xfrm>
          <a:prstGeom prst="rect">
            <a:avLst/>
          </a:prstGeom>
          <a:solidFill>
            <a:srgbClr val="A4ED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0" name="a"/>
          <p:cNvSpPr txBox="1"/>
          <p:nvPr/>
        </p:nvSpPr>
        <p:spPr>
          <a:xfrm>
            <a:off x="3737488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741" name="b"/>
          <p:cNvSpPr txBox="1"/>
          <p:nvPr/>
        </p:nvSpPr>
        <p:spPr>
          <a:xfrm>
            <a:off x="5962291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742" name="c"/>
          <p:cNvSpPr txBox="1"/>
          <p:nvPr/>
        </p:nvSpPr>
        <p:spPr>
          <a:xfrm>
            <a:off x="8187094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743" name="23.1"/>
          <p:cNvSpPr txBox="1"/>
          <p:nvPr/>
        </p:nvSpPr>
        <p:spPr>
          <a:xfrm>
            <a:off x="7836644" y="498334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744" name="16.3"/>
          <p:cNvSpPr txBox="1"/>
          <p:nvPr/>
        </p:nvSpPr>
        <p:spPr>
          <a:xfrm>
            <a:off x="7836644" y="6102777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745" name="21.2"/>
          <p:cNvSpPr txBox="1"/>
          <p:nvPr/>
        </p:nvSpPr>
        <p:spPr>
          <a:xfrm>
            <a:off x="7836644" y="7222209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746" name="24.9"/>
          <p:cNvSpPr txBox="1"/>
          <p:nvPr/>
        </p:nvSpPr>
        <p:spPr>
          <a:xfrm>
            <a:off x="7836644" y="8341642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747" name="NA"/>
          <p:cNvSpPr txBox="1"/>
          <p:nvPr/>
        </p:nvSpPr>
        <p:spPr>
          <a:xfrm>
            <a:off x="8417744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748" name="1"/>
          <p:cNvSpPr txBox="1"/>
          <p:nvPr/>
        </p:nvSpPr>
        <p:spPr>
          <a:xfrm>
            <a:off x="6512416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749" name="0"/>
          <p:cNvSpPr txBox="1"/>
          <p:nvPr/>
        </p:nvSpPr>
        <p:spPr>
          <a:xfrm>
            <a:off x="6512416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750" name="1"/>
          <p:cNvSpPr txBox="1"/>
          <p:nvPr/>
        </p:nvSpPr>
        <p:spPr>
          <a:xfrm>
            <a:off x="6512416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751" name="1"/>
          <p:cNvSpPr txBox="1"/>
          <p:nvPr/>
        </p:nvSpPr>
        <p:spPr>
          <a:xfrm>
            <a:off x="6512416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752" name="2"/>
          <p:cNvSpPr txBox="1"/>
          <p:nvPr/>
        </p:nvSpPr>
        <p:spPr>
          <a:xfrm>
            <a:off x="6512416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753" name="yko2"/>
          <p:cNvSpPr txBox="1"/>
          <p:nvPr/>
        </p:nvSpPr>
        <p:spPr>
          <a:xfrm>
            <a:off x="3166927" y="4983486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754" name="lju7"/>
          <p:cNvSpPr txBox="1"/>
          <p:nvPr/>
        </p:nvSpPr>
        <p:spPr>
          <a:xfrm>
            <a:off x="3166927" y="6102918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755" name="qib0"/>
          <p:cNvSpPr txBox="1"/>
          <p:nvPr/>
        </p:nvSpPr>
        <p:spPr>
          <a:xfrm>
            <a:off x="3166927" y="7222351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756" name="sd33"/>
          <p:cNvSpPr txBox="1"/>
          <p:nvPr/>
        </p:nvSpPr>
        <p:spPr>
          <a:xfrm>
            <a:off x="3166927" y="8341784"/>
            <a:ext cx="12765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757" name="NA"/>
          <p:cNvSpPr txBox="1"/>
          <p:nvPr/>
        </p:nvSpPr>
        <p:spPr>
          <a:xfrm>
            <a:off x="3166927" y="9461217"/>
            <a:ext cx="69540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758" name="Square"/>
          <p:cNvSpPr/>
          <p:nvPr/>
        </p:nvSpPr>
        <p:spPr>
          <a:xfrm>
            <a:off x="9567355" y="5144797"/>
            <a:ext cx="343682" cy="337494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9" name="Square"/>
          <p:cNvSpPr/>
          <p:nvPr/>
        </p:nvSpPr>
        <p:spPr>
          <a:xfrm>
            <a:off x="9567355" y="6261527"/>
            <a:ext cx="343682" cy="342901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0" name="Square"/>
          <p:cNvSpPr/>
          <p:nvPr/>
        </p:nvSpPr>
        <p:spPr>
          <a:xfrm>
            <a:off x="9567355" y="7384141"/>
            <a:ext cx="343682" cy="336822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1" name="Square"/>
          <p:cNvSpPr/>
          <p:nvPr/>
        </p:nvSpPr>
        <p:spPr>
          <a:xfrm>
            <a:off x="9567355" y="8502863"/>
            <a:ext cx="343682" cy="338387"/>
          </a:xfrm>
          <a:prstGeom prst="rect">
            <a:avLst/>
          </a:prstGeom>
          <a:solidFill>
            <a:srgbClr val="00B90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2" name="Square"/>
          <p:cNvSpPr/>
          <p:nvPr/>
        </p:nvSpPr>
        <p:spPr>
          <a:xfrm>
            <a:off x="9567355" y="9617295"/>
            <a:ext cx="343682" cy="348529"/>
          </a:xfrm>
          <a:prstGeom prst="rect">
            <a:avLst/>
          </a:prstGeom>
          <a:solidFill>
            <a:srgbClr val="FF1512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3" name="Square"/>
          <p:cNvSpPr/>
          <p:nvPr/>
        </p:nvSpPr>
        <p:spPr>
          <a:xfrm>
            <a:off x="9567355" y="5142038"/>
            <a:ext cx="343682" cy="337495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4" name="Square"/>
          <p:cNvSpPr/>
          <p:nvPr/>
        </p:nvSpPr>
        <p:spPr>
          <a:xfrm>
            <a:off x="9567355" y="6258768"/>
            <a:ext cx="343682" cy="342901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5" name="Square"/>
          <p:cNvSpPr/>
          <p:nvPr/>
        </p:nvSpPr>
        <p:spPr>
          <a:xfrm>
            <a:off x="9567355" y="7381382"/>
            <a:ext cx="343682" cy="336823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6" name="Square"/>
          <p:cNvSpPr/>
          <p:nvPr/>
        </p:nvSpPr>
        <p:spPr>
          <a:xfrm>
            <a:off x="9567355" y="8500105"/>
            <a:ext cx="343682" cy="338386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7" name="Square"/>
          <p:cNvSpPr/>
          <p:nvPr/>
        </p:nvSpPr>
        <p:spPr>
          <a:xfrm>
            <a:off x="9567355" y="9614537"/>
            <a:ext cx="343682" cy="348529"/>
          </a:xfrm>
          <a:prstGeom prst="rect">
            <a:avLst/>
          </a:prstGeom>
          <a:solidFill>
            <a:srgbClr val="FFFFFF"/>
          </a:solidFill>
          <a:ln w="381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8" name="Line"/>
          <p:cNvSpPr/>
          <p:nvPr/>
        </p:nvSpPr>
        <p:spPr>
          <a:xfrm>
            <a:off x="8389520" y="2626939"/>
            <a:ext cx="1" cy="656925"/>
          </a:xfrm>
          <a:prstGeom prst="line">
            <a:avLst/>
          </a:prstGeom>
          <a:ln w="50800">
            <a:solidFill>
              <a:srgbClr val="53585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783" name="Group"/>
          <p:cNvGrpSpPr/>
          <p:nvPr/>
        </p:nvGrpSpPr>
        <p:grpSpPr>
          <a:xfrm>
            <a:off x="13100395" y="8896088"/>
            <a:ext cx="6548949" cy="3236423"/>
            <a:chOff x="0" y="0"/>
            <a:chExt cx="6548947" cy="3236422"/>
          </a:xfrm>
        </p:grpSpPr>
        <p:sp>
          <p:nvSpPr>
            <p:cNvPr id="1769" name="Rectangle"/>
            <p:cNvSpPr/>
            <p:nvPr/>
          </p:nvSpPr>
          <p:spPr>
            <a:xfrm>
              <a:off x="11763" y="780577"/>
              <a:ext cx="6537185" cy="2455846"/>
            </a:xfrm>
            <a:prstGeom prst="rect">
              <a:avLst/>
            </a:prstGeom>
            <a:noFill/>
            <a:ln w="254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0" name="PASS"/>
            <p:cNvSpPr txBox="1"/>
            <p:nvPr/>
          </p:nvSpPr>
          <p:spPr>
            <a:xfrm>
              <a:off x="2364032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771" name="FAIL"/>
            <p:cNvSpPr txBox="1"/>
            <p:nvPr/>
          </p:nvSpPr>
          <p:spPr>
            <a:xfrm>
              <a:off x="4400563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558">
                  <a:solidFill>
                    <a:srgbClr val="62666E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772" name="UNITS"/>
            <p:cNvSpPr txBox="1"/>
            <p:nvPr/>
          </p:nvSpPr>
          <p:spPr>
            <a:xfrm>
              <a:off x="327500" y="903532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248">
                  <a:solidFill>
                    <a:srgbClr val="62666E"/>
                  </a:solidFill>
                </a:defRPr>
              </a:lvl1pPr>
            </a:lstStyle>
            <a:p>
              <a:r>
                <a:t>UNITS</a:t>
              </a:r>
            </a:p>
          </p:txBody>
        </p:sp>
        <p:sp>
          <p:nvSpPr>
            <p:cNvPr id="1773" name="Line"/>
            <p:cNvSpPr/>
            <p:nvPr/>
          </p:nvSpPr>
          <p:spPr>
            <a:xfrm>
              <a:off x="327500" y="1575803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74" name="5"/>
            <p:cNvSpPr txBox="1"/>
            <p:nvPr/>
          </p:nvSpPr>
          <p:spPr>
            <a:xfrm>
              <a:off x="1041400" y="1954451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1775" name="4"/>
            <p:cNvSpPr txBox="1"/>
            <p:nvPr/>
          </p:nvSpPr>
          <p:spPr>
            <a:xfrm>
              <a:off x="3530962" y="1679903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1776" name="0.8"/>
            <p:cNvSpPr txBox="1"/>
            <p:nvPr/>
          </p:nvSpPr>
          <p:spPr>
            <a:xfrm>
              <a:off x="2949863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0.8</a:t>
              </a:r>
            </a:p>
          </p:txBody>
        </p:sp>
        <p:sp>
          <p:nvSpPr>
            <p:cNvPr id="1777" name="1"/>
            <p:cNvSpPr txBox="1"/>
            <p:nvPr/>
          </p:nvSpPr>
          <p:spPr>
            <a:xfrm>
              <a:off x="5529836" y="1679903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1778" name="0.2"/>
            <p:cNvSpPr txBox="1"/>
            <p:nvPr/>
          </p:nvSpPr>
          <p:spPr>
            <a:xfrm>
              <a:off x="4948736" y="2228998"/>
              <a:ext cx="9859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62666D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0.2</a:t>
              </a:r>
            </a:p>
          </p:txBody>
        </p:sp>
        <p:sp>
          <p:nvSpPr>
            <p:cNvPr id="1779" name="Line"/>
            <p:cNvSpPr/>
            <p:nvPr/>
          </p:nvSpPr>
          <p:spPr>
            <a:xfrm>
              <a:off x="327500" y="2993499"/>
              <a:ext cx="5905711" cy="1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0" name="Line"/>
            <p:cNvSpPr/>
            <p:nvPr/>
          </p:nvSpPr>
          <p:spPr>
            <a:xfrm flipH="1">
              <a:off x="2259928" y="1569860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1" name="Line"/>
            <p:cNvSpPr/>
            <p:nvPr/>
          </p:nvSpPr>
          <p:spPr>
            <a:xfrm>
              <a:off x="4296739" y="1568645"/>
              <a:ext cx="1" cy="1432012"/>
            </a:xfrm>
            <a:prstGeom prst="line">
              <a:avLst/>
            </a:prstGeom>
            <a:noFill/>
            <a:ln w="38100" cap="flat">
              <a:solidFill>
                <a:srgbClr val="62666D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82" name="REPORT"/>
            <p:cNvSpPr txBox="1"/>
            <p:nvPr/>
          </p:nvSpPr>
          <p:spPr>
            <a:xfrm>
              <a:off x="0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REPORT</a:t>
              </a:r>
            </a:p>
          </p:txBody>
        </p:sp>
      </p:grpSp>
      <p:sp>
        <p:nvSpPr>
          <p:cNvPr id="1784" name="TEST UNITS"/>
          <p:cNvSpPr txBox="1"/>
          <p:nvPr/>
        </p:nvSpPr>
        <p:spPr>
          <a:xfrm>
            <a:off x="7942443" y="10881168"/>
            <a:ext cx="214232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TEST UNITS</a:t>
            </a:r>
          </a:p>
        </p:txBody>
      </p:sp>
      <p:sp>
        <p:nvSpPr>
          <p:cNvPr id="1785" name="Line"/>
          <p:cNvSpPr/>
          <p:nvPr/>
        </p:nvSpPr>
        <p:spPr>
          <a:xfrm flipH="1">
            <a:off x="10026887" y="5126439"/>
            <a:ext cx="1" cy="6154885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6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  <p:sp>
        <p:nvSpPr>
          <p:cNvPr id="1787" name="INTERROGATION OF TABLE USING THE VALIDATION PLAN"/>
          <p:cNvSpPr txBox="1"/>
          <p:nvPr/>
        </p:nvSpPr>
        <p:spPr>
          <a:xfrm>
            <a:off x="3700708" y="1511961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INTERROGATION OF TABLE USING THE VALIDATION PLAN</a:t>
            </a:r>
          </a:p>
        </p:txBody>
      </p:sp>
      <p:sp>
        <p:nvSpPr>
          <p:cNvPr id="1788" name="STEP 7"/>
          <p:cNvSpPr txBox="1"/>
          <p:nvPr/>
        </p:nvSpPr>
        <p:spPr>
          <a:xfrm>
            <a:off x="3700708" y="2014768"/>
            <a:ext cx="169825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STEP 7</a:t>
            </a:r>
          </a:p>
        </p:txBody>
      </p:sp>
      <p:grpSp>
        <p:nvGrpSpPr>
          <p:cNvPr id="1884" name="Group"/>
          <p:cNvGrpSpPr/>
          <p:nvPr/>
        </p:nvGrpSpPr>
        <p:grpSpPr>
          <a:xfrm>
            <a:off x="-14066460" y="1755327"/>
            <a:ext cx="13070090" cy="10818646"/>
            <a:chOff x="0" y="0"/>
            <a:chExt cx="13070089" cy="10818645"/>
          </a:xfrm>
        </p:grpSpPr>
        <p:sp>
          <p:nvSpPr>
            <p:cNvPr id="1789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1790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1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792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1793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4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795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1796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797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798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1799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1800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01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1802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1803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04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1805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1806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07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1808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1809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0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1811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2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3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4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5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6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17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1823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1818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19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20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821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822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829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1824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25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26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827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828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835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1830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31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1832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1833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1834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1836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837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838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1844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1839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4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41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1842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1843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1850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184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4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47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848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849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856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185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52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53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1854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1855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1862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1857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858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859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860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861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865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186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68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186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6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71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186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74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187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77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187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80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187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7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1883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188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188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1885" name="INTERROGATE"/>
          <p:cNvSpPr txBox="1"/>
          <p:nvPr/>
        </p:nvSpPr>
        <p:spPr>
          <a:xfrm>
            <a:off x="13125795" y="7756141"/>
            <a:ext cx="358088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100" cap="none" spc="310">
                <a:solidFill>
                  <a:srgbClr val="53585F"/>
                </a:solidFill>
              </a:defRPr>
            </a:lvl1pPr>
          </a:lstStyle>
          <a:p>
            <a:r>
              <a:t>INTERROGATE</a:t>
            </a:r>
          </a:p>
        </p:txBody>
      </p:sp>
      <p:sp>
        <p:nvSpPr>
          <p:cNvPr id="1886" name="Circle"/>
          <p:cNvSpPr/>
          <p:nvPr/>
        </p:nvSpPr>
        <p:spPr>
          <a:xfrm>
            <a:off x="16568931" y="7899220"/>
            <a:ext cx="285343" cy="28534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0"/>
                                      </p:to>
                                    </p:set>
                                    <p:animEffect filter="image" prLst="opacity: 0.50; ">
                                      <p:cBhvr>
                                        <p:cTn id="7" dur="indefinite" fill="hold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1000" fill="hold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5" dur="indefinite" fill="hold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mph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9" dur="indefinite" fill="hold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/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3" dur="indefinite" fill="hold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7" dur="indefinite" fill="hold"/>
                                        <p:tgtEl>
                                          <p:spTgt spid="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 fill="hold"/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1" dur="indefinite" fill="hold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"/>
                            </p:stCondLst>
                            <p:childTnLst>
                              <p:par>
                                <p:cTn id="33" presetID="22" presetClass="entr" presetSubtype="8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" grpId="3" animBg="1" advAuto="0"/>
      <p:bldP spid="1764" grpId="4" animBg="1" advAuto="0"/>
      <p:bldP spid="1765" grpId="5" animBg="1" advAuto="0"/>
      <p:bldP spid="1766" grpId="6" animBg="1" advAuto="0"/>
      <p:bldP spid="1767" grpId="7" animBg="1" advAuto="0"/>
      <p:bldP spid="1783" grpId="8" animBg="1" advAuto="0"/>
      <p:bldP spid="1885" grpId="1" animBg="1" advAuto="0"/>
      <p:bldP spid="1886" grpId="2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The Data Validation Report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Validation Report</a:t>
            </a:r>
          </a:p>
        </p:txBody>
      </p:sp>
      <p:sp>
        <p:nvSpPr>
          <p:cNvPr id="1889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895" name="Group"/>
          <p:cNvGrpSpPr/>
          <p:nvPr/>
        </p:nvGrpSpPr>
        <p:grpSpPr>
          <a:xfrm>
            <a:off x="-7270205" y="4825611"/>
            <a:ext cx="1988436" cy="5453883"/>
            <a:chOff x="0" y="0"/>
            <a:chExt cx="1988435" cy="5453881"/>
          </a:xfrm>
        </p:grpSpPr>
        <p:sp>
          <p:nvSpPr>
            <p:cNvPr id="1890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1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2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3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4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896" name="Rectangle"/>
          <p:cNvSpPr/>
          <p:nvPr/>
        </p:nvSpPr>
        <p:spPr>
          <a:xfrm>
            <a:off x="-7270205" y="3455557"/>
            <a:ext cx="1988436" cy="975867"/>
          </a:xfrm>
          <a:prstGeom prst="rect">
            <a:avLst/>
          </a:prstGeom>
          <a:solidFill>
            <a:srgbClr val="56C1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902" name="Group"/>
          <p:cNvGrpSpPr/>
          <p:nvPr/>
        </p:nvGrpSpPr>
        <p:grpSpPr>
          <a:xfrm>
            <a:off x="-5045402" y="4825611"/>
            <a:ext cx="1988436" cy="5453883"/>
            <a:chOff x="0" y="0"/>
            <a:chExt cx="1988435" cy="5453881"/>
          </a:xfrm>
        </p:grpSpPr>
        <p:sp>
          <p:nvSpPr>
            <p:cNvPr id="1897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8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899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0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1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903" name="Rectangle"/>
          <p:cNvSpPr/>
          <p:nvPr/>
        </p:nvSpPr>
        <p:spPr>
          <a:xfrm>
            <a:off x="-5045402" y="3455557"/>
            <a:ext cx="1988436" cy="975867"/>
          </a:xfrm>
          <a:prstGeom prst="rect">
            <a:avLst/>
          </a:prstGeom>
          <a:solidFill>
            <a:srgbClr val="56C1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4" name="Line"/>
          <p:cNvSpPr/>
          <p:nvPr/>
        </p:nvSpPr>
        <p:spPr>
          <a:xfrm>
            <a:off x="-7332476" y="4628517"/>
            <a:ext cx="6562585" cy="1"/>
          </a:xfrm>
          <a:prstGeom prst="line">
            <a:avLst/>
          </a:prstGeom>
          <a:ln w="50800">
            <a:solidFill>
              <a:srgbClr val="53585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1910" name="Group"/>
          <p:cNvGrpSpPr/>
          <p:nvPr/>
        </p:nvGrpSpPr>
        <p:grpSpPr>
          <a:xfrm>
            <a:off x="-2820598" y="4825611"/>
            <a:ext cx="1988436" cy="5453883"/>
            <a:chOff x="0" y="0"/>
            <a:chExt cx="1988435" cy="5453881"/>
          </a:xfrm>
        </p:grpSpPr>
        <p:sp>
          <p:nvSpPr>
            <p:cNvPr id="1905" name="Rectangle"/>
            <p:cNvSpPr/>
            <p:nvPr/>
          </p:nvSpPr>
          <p:spPr>
            <a:xfrm>
              <a:off x="0" y="0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6" name="Rectangle"/>
            <p:cNvSpPr/>
            <p:nvPr/>
          </p:nvSpPr>
          <p:spPr>
            <a:xfrm>
              <a:off x="0" y="1119504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7" name="Rectangle"/>
            <p:cNvSpPr/>
            <p:nvPr/>
          </p:nvSpPr>
          <p:spPr>
            <a:xfrm>
              <a:off x="0" y="2239007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8" name="Rectangle"/>
            <p:cNvSpPr/>
            <p:nvPr/>
          </p:nvSpPr>
          <p:spPr>
            <a:xfrm>
              <a:off x="0" y="3358512"/>
              <a:ext cx="1988436" cy="975866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09" name="Rectangle"/>
            <p:cNvSpPr/>
            <p:nvPr/>
          </p:nvSpPr>
          <p:spPr>
            <a:xfrm>
              <a:off x="0" y="4478015"/>
              <a:ext cx="1988436" cy="975867"/>
            </a:xfrm>
            <a:prstGeom prst="rect">
              <a:avLst/>
            </a:prstGeom>
            <a:noFill/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1911" name="Rectangle"/>
          <p:cNvSpPr/>
          <p:nvPr/>
        </p:nvSpPr>
        <p:spPr>
          <a:xfrm>
            <a:off x="-2820598" y="3455557"/>
            <a:ext cx="1988436" cy="975867"/>
          </a:xfrm>
          <a:prstGeom prst="rect">
            <a:avLst/>
          </a:prstGeom>
          <a:solidFill>
            <a:srgbClr val="56C1FF">
              <a:alpha val="50000"/>
            </a:srgbClr>
          </a:solidFill>
          <a:ln w="381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12" name="a"/>
          <p:cNvSpPr txBox="1"/>
          <p:nvPr/>
        </p:nvSpPr>
        <p:spPr>
          <a:xfrm>
            <a:off x="-6478412" y="3613289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a</a:t>
            </a:r>
          </a:p>
        </p:txBody>
      </p:sp>
      <p:sp>
        <p:nvSpPr>
          <p:cNvPr id="1913" name="b"/>
          <p:cNvSpPr txBox="1"/>
          <p:nvPr/>
        </p:nvSpPr>
        <p:spPr>
          <a:xfrm>
            <a:off x="-4253609" y="3613289"/>
            <a:ext cx="40485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b</a:t>
            </a:r>
          </a:p>
        </p:txBody>
      </p:sp>
      <p:sp>
        <p:nvSpPr>
          <p:cNvPr id="1914" name="c"/>
          <p:cNvSpPr txBox="1"/>
          <p:nvPr/>
        </p:nvSpPr>
        <p:spPr>
          <a:xfrm>
            <a:off x="-2028807" y="3613289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</a:t>
            </a:r>
          </a:p>
        </p:txBody>
      </p:sp>
      <p:sp>
        <p:nvSpPr>
          <p:cNvPr id="1915" name="23.1"/>
          <p:cNvSpPr txBox="1"/>
          <p:nvPr/>
        </p:nvSpPr>
        <p:spPr>
          <a:xfrm>
            <a:off x="-2379256" y="4983344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23.1</a:t>
            </a:r>
          </a:p>
        </p:txBody>
      </p:sp>
      <p:sp>
        <p:nvSpPr>
          <p:cNvPr id="1916" name="16.3"/>
          <p:cNvSpPr txBox="1"/>
          <p:nvPr/>
        </p:nvSpPr>
        <p:spPr>
          <a:xfrm>
            <a:off x="-2379256" y="6102777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16.3</a:t>
            </a:r>
          </a:p>
        </p:txBody>
      </p:sp>
      <p:sp>
        <p:nvSpPr>
          <p:cNvPr id="1917" name="21.2"/>
          <p:cNvSpPr txBox="1"/>
          <p:nvPr/>
        </p:nvSpPr>
        <p:spPr>
          <a:xfrm>
            <a:off x="-2379256" y="7222209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21.2</a:t>
            </a:r>
          </a:p>
        </p:txBody>
      </p:sp>
      <p:sp>
        <p:nvSpPr>
          <p:cNvPr id="1918" name="24.9"/>
          <p:cNvSpPr txBox="1"/>
          <p:nvPr/>
        </p:nvSpPr>
        <p:spPr>
          <a:xfrm>
            <a:off x="-2379256" y="8341642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24.9</a:t>
            </a:r>
          </a:p>
        </p:txBody>
      </p:sp>
      <p:sp>
        <p:nvSpPr>
          <p:cNvPr id="1919" name="NA"/>
          <p:cNvSpPr txBox="1"/>
          <p:nvPr/>
        </p:nvSpPr>
        <p:spPr>
          <a:xfrm>
            <a:off x="-1798157" y="9461075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sp>
        <p:nvSpPr>
          <p:cNvPr id="1920" name="1"/>
          <p:cNvSpPr txBox="1"/>
          <p:nvPr/>
        </p:nvSpPr>
        <p:spPr>
          <a:xfrm>
            <a:off x="-3703485" y="4983486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921" name="0"/>
          <p:cNvSpPr txBox="1"/>
          <p:nvPr/>
        </p:nvSpPr>
        <p:spPr>
          <a:xfrm>
            <a:off x="-3703485" y="6102918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0</a:t>
            </a:r>
          </a:p>
        </p:txBody>
      </p:sp>
      <p:sp>
        <p:nvSpPr>
          <p:cNvPr id="1922" name="1"/>
          <p:cNvSpPr txBox="1"/>
          <p:nvPr/>
        </p:nvSpPr>
        <p:spPr>
          <a:xfrm>
            <a:off x="-3703485" y="7222352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923" name="1"/>
          <p:cNvSpPr txBox="1"/>
          <p:nvPr/>
        </p:nvSpPr>
        <p:spPr>
          <a:xfrm>
            <a:off x="-3703485" y="8341785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1</a:t>
            </a:r>
          </a:p>
        </p:txBody>
      </p:sp>
      <p:sp>
        <p:nvSpPr>
          <p:cNvPr id="1924" name="2"/>
          <p:cNvSpPr txBox="1"/>
          <p:nvPr/>
        </p:nvSpPr>
        <p:spPr>
          <a:xfrm>
            <a:off x="-3703485" y="9461217"/>
            <a:ext cx="404851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r"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2</a:t>
            </a:r>
          </a:p>
        </p:txBody>
      </p:sp>
      <p:sp>
        <p:nvSpPr>
          <p:cNvPr id="1925" name="yko2"/>
          <p:cNvSpPr txBox="1"/>
          <p:nvPr/>
        </p:nvSpPr>
        <p:spPr>
          <a:xfrm>
            <a:off x="-7048973" y="4983486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yko2</a:t>
            </a:r>
          </a:p>
        </p:txBody>
      </p:sp>
      <p:sp>
        <p:nvSpPr>
          <p:cNvPr id="1926" name="lju7"/>
          <p:cNvSpPr txBox="1"/>
          <p:nvPr/>
        </p:nvSpPr>
        <p:spPr>
          <a:xfrm>
            <a:off x="-7048973" y="6102918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lju7</a:t>
            </a:r>
          </a:p>
        </p:txBody>
      </p:sp>
      <p:sp>
        <p:nvSpPr>
          <p:cNvPr id="1927" name="qib0"/>
          <p:cNvSpPr txBox="1"/>
          <p:nvPr/>
        </p:nvSpPr>
        <p:spPr>
          <a:xfrm>
            <a:off x="-7048973" y="7222351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qib0</a:t>
            </a:r>
          </a:p>
        </p:txBody>
      </p:sp>
      <p:sp>
        <p:nvSpPr>
          <p:cNvPr id="1928" name="sd33"/>
          <p:cNvSpPr txBox="1"/>
          <p:nvPr/>
        </p:nvSpPr>
        <p:spPr>
          <a:xfrm>
            <a:off x="-7048973" y="8341784"/>
            <a:ext cx="127649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sd33</a:t>
            </a:r>
          </a:p>
        </p:txBody>
      </p:sp>
      <p:sp>
        <p:nvSpPr>
          <p:cNvPr id="1929" name="NA"/>
          <p:cNvSpPr txBox="1"/>
          <p:nvPr/>
        </p:nvSpPr>
        <p:spPr>
          <a:xfrm>
            <a:off x="-7048973" y="9461217"/>
            <a:ext cx="6954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3800" b="0" cap="none" spc="0">
                <a:solidFill>
                  <a:srgbClr val="000000"/>
                </a:solidFill>
                <a:effectLst>
                  <a:outerShdw blurRad="12700" dist="12700" dir="5400000" rotWithShape="0">
                    <a:srgbClr val="FFFFFF"/>
                  </a:outerShdw>
                </a:effectLst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NA</a:t>
            </a:r>
          </a:p>
        </p:txBody>
      </p:sp>
      <p:grpSp>
        <p:nvGrpSpPr>
          <p:cNvPr id="2025" name="Group"/>
          <p:cNvGrpSpPr/>
          <p:nvPr/>
        </p:nvGrpSpPr>
        <p:grpSpPr>
          <a:xfrm>
            <a:off x="2320535" y="1755327"/>
            <a:ext cx="13070090" cy="10818646"/>
            <a:chOff x="0" y="0"/>
            <a:chExt cx="13070089" cy="10818645"/>
          </a:xfrm>
        </p:grpSpPr>
        <p:sp>
          <p:nvSpPr>
            <p:cNvPr id="1930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1931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2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933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1934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5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936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1937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38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1939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1940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1941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2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1943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1944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5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1946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1947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48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1949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1950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1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1952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3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4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5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6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7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1958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1964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1959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6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961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962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963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970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196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6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967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968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969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976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197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72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1973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1974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1975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1977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1978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1979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1985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1980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981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982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1983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1984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1991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1986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87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1988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1989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1990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1997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1992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93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94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1995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1996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003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1998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1999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000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001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002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006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004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5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09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007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08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12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010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11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15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01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1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18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01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1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21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01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2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024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02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02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8" name="For better reporting on data quality, can set thresholds and use side effects."/>
          <p:cNvSpPr txBox="1"/>
          <p:nvPr/>
        </p:nvSpPr>
        <p:spPr>
          <a:xfrm>
            <a:off x="15893622" y="2323467"/>
            <a:ext cx="7981100" cy="219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For better reporting on data quality, can set thresholds and use side effects.</a:t>
            </a:r>
          </a:p>
        </p:txBody>
      </p:sp>
      <p:sp>
        <p:nvSpPr>
          <p:cNvPr id="2029" name="Failure thresholds can be set for three states"/>
          <p:cNvSpPr txBox="1"/>
          <p:nvPr/>
        </p:nvSpPr>
        <p:spPr>
          <a:xfrm>
            <a:off x="15893622" y="4844762"/>
            <a:ext cx="7139605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Failure thresholds can be set for three states</a:t>
            </a:r>
          </a:p>
        </p:txBody>
      </p:sp>
      <p:sp>
        <p:nvSpPr>
          <p:cNvPr id="2030" name="S"/>
          <p:cNvSpPr txBox="1"/>
          <p:nvPr/>
        </p:nvSpPr>
        <p:spPr>
          <a:xfrm>
            <a:off x="18528050" y="6644054"/>
            <a:ext cx="18326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300" cap="none" spc="530">
                <a:solidFill>
                  <a:schemeClr val="accent5"/>
                </a:solidFill>
              </a:defRPr>
            </a:lvl1pPr>
          </a:lstStyle>
          <a:p>
            <a:r>
              <a:t>S</a:t>
            </a:r>
          </a:p>
        </p:txBody>
      </p:sp>
      <p:sp>
        <p:nvSpPr>
          <p:cNvPr id="2031" name="N"/>
          <p:cNvSpPr txBox="1"/>
          <p:nvPr/>
        </p:nvSpPr>
        <p:spPr>
          <a:xfrm>
            <a:off x="20659800" y="6644054"/>
            <a:ext cx="18326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300" cap="none" spc="530">
                <a:solidFill>
                  <a:schemeClr val="accent1"/>
                </a:solidFill>
              </a:defRPr>
            </a:lvl1pPr>
          </a:lstStyle>
          <a:p>
            <a:r>
              <a:t>N</a:t>
            </a:r>
          </a:p>
        </p:txBody>
      </p:sp>
      <p:sp>
        <p:nvSpPr>
          <p:cNvPr id="2032" name="W"/>
          <p:cNvSpPr txBox="1"/>
          <p:nvPr/>
        </p:nvSpPr>
        <p:spPr>
          <a:xfrm>
            <a:off x="16434401" y="6644054"/>
            <a:ext cx="1832648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300" cap="none" spc="530">
                <a:solidFill>
                  <a:schemeClr val="accent3">
                    <a:hueOff val="-333989"/>
                    <a:satOff val="3917"/>
                    <a:lumOff val="-6666"/>
                  </a:schemeClr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2033" name="WARNING"/>
          <p:cNvSpPr txBox="1"/>
          <p:nvPr/>
        </p:nvSpPr>
        <p:spPr>
          <a:xfrm>
            <a:off x="16164672" y="7487791"/>
            <a:ext cx="23721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2800" b="0" cap="none" spc="0">
                <a:solidFill>
                  <a:srgbClr val="53585F"/>
                </a:solidFill>
              </a:defRPr>
            </a:lvl1pPr>
          </a:lstStyle>
          <a:p>
            <a:r>
              <a:t>WARNING</a:t>
            </a:r>
          </a:p>
        </p:txBody>
      </p:sp>
      <p:sp>
        <p:nvSpPr>
          <p:cNvPr id="2034" name="STOP"/>
          <p:cNvSpPr txBox="1"/>
          <p:nvPr/>
        </p:nvSpPr>
        <p:spPr>
          <a:xfrm>
            <a:off x="18258321" y="7487791"/>
            <a:ext cx="23721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2800" b="0" cap="none" spc="0">
                <a:solidFill>
                  <a:srgbClr val="53585F"/>
                </a:solidFill>
              </a:defRPr>
            </a:lvl1pPr>
          </a:lstStyle>
          <a:p>
            <a:r>
              <a:t>STOP</a:t>
            </a:r>
          </a:p>
        </p:txBody>
      </p:sp>
      <p:sp>
        <p:nvSpPr>
          <p:cNvPr id="2035" name="NOTIFY"/>
          <p:cNvSpPr txBox="1"/>
          <p:nvPr/>
        </p:nvSpPr>
        <p:spPr>
          <a:xfrm>
            <a:off x="20390071" y="7487791"/>
            <a:ext cx="23721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2800" b="0" cap="none" spc="0">
                <a:solidFill>
                  <a:srgbClr val="53585F"/>
                </a:solidFill>
              </a:defRPr>
            </a:lvl1pPr>
          </a:lstStyle>
          <a:p>
            <a:r>
              <a:t>NOTIFY</a:t>
            </a:r>
          </a:p>
        </p:txBody>
      </p:sp>
      <p:grpSp>
        <p:nvGrpSpPr>
          <p:cNvPr id="2040" name="Group"/>
          <p:cNvGrpSpPr/>
          <p:nvPr/>
        </p:nvGrpSpPr>
        <p:grpSpPr>
          <a:xfrm>
            <a:off x="16079185" y="8939375"/>
            <a:ext cx="3263973" cy="2999200"/>
            <a:chOff x="0" y="0"/>
            <a:chExt cx="3263971" cy="2999199"/>
          </a:xfrm>
        </p:grpSpPr>
        <p:sp>
          <p:nvSpPr>
            <p:cNvPr id="2036" name="Let’s set:"/>
            <p:cNvSpPr txBox="1"/>
            <p:nvPr/>
          </p:nvSpPr>
          <p:spPr>
            <a:xfrm>
              <a:off x="140186" y="0"/>
              <a:ext cx="2983599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46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lvl1pPr>
            </a:lstStyle>
            <a:p>
              <a:r>
                <a:t>Let’s set:</a:t>
              </a:r>
            </a:p>
          </p:txBody>
        </p:sp>
        <p:sp>
          <p:nvSpPr>
            <p:cNvPr id="2037" name="S to 2"/>
            <p:cNvSpPr txBox="1"/>
            <p:nvPr/>
          </p:nvSpPr>
          <p:spPr>
            <a:xfrm>
              <a:off x="215900" y="1525990"/>
              <a:ext cx="2991380" cy="80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46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 spc="460"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rPr>
                <a:t>S</a:t>
              </a:r>
              <a:r>
                <a:t> to </a:t>
              </a:r>
              <a:r>
                <a:rPr sz="4200">
                  <a:latin typeface="Menlo Regular"/>
                  <a:ea typeface="Menlo Regular"/>
                  <a:cs typeface="Menlo Regular"/>
                  <a:sym typeface="Menlo Regular"/>
                </a:rPr>
                <a:t>2</a:t>
              </a:r>
            </a:p>
          </p:txBody>
        </p:sp>
        <p:sp>
          <p:nvSpPr>
            <p:cNvPr id="2038" name="(N not set)"/>
            <p:cNvSpPr txBox="1"/>
            <p:nvPr/>
          </p:nvSpPr>
          <p:spPr>
            <a:xfrm>
              <a:off x="0" y="2199090"/>
              <a:ext cx="3263972" cy="80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46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t>(</a:t>
              </a:r>
              <a:r>
                <a:rPr b="1" spc="460">
                  <a:solidFill>
                    <a:srgbClr val="2B64BA"/>
                  </a:solidFill>
                  <a:latin typeface="+mj-lt"/>
                  <a:ea typeface="+mj-ea"/>
                  <a:cs typeface="+mj-cs"/>
                  <a:sym typeface="Helvetica"/>
                </a:rPr>
                <a:t>N</a:t>
              </a:r>
              <a:r>
                <a:t> not set)</a:t>
              </a:r>
            </a:p>
          </p:txBody>
        </p:sp>
        <p:sp>
          <p:nvSpPr>
            <p:cNvPr id="2039" name="W to 1"/>
            <p:cNvSpPr txBox="1"/>
            <p:nvPr/>
          </p:nvSpPr>
          <p:spPr>
            <a:xfrm>
              <a:off x="140186" y="840923"/>
              <a:ext cx="2983599" cy="8001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4600" b="0" cap="none" spc="0">
                  <a:solidFill>
                    <a:srgbClr val="53585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 spc="-91">
                  <a:solidFill>
                    <a:schemeClr val="accent3">
                      <a:hueOff val="-333989"/>
                      <a:satOff val="3917"/>
                      <a:lumOff val="-6666"/>
                    </a:schemeClr>
                  </a:solidFill>
                  <a:latin typeface="+mj-lt"/>
                  <a:ea typeface="+mj-ea"/>
                  <a:cs typeface="+mj-cs"/>
                  <a:sym typeface="Helvetica"/>
                </a:rPr>
                <a:t>W</a:t>
              </a:r>
              <a:r>
                <a:rPr spc="-91"/>
                <a:t> t</a:t>
              </a:r>
              <a:r>
                <a:t>o </a:t>
              </a:r>
              <a:r>
                <a:rPr sz="4200">
                  <a:latin typeface="Menlo Regular"/>
                  <a:ea typeface="Menlo Regular"/>
                  <a:cs typeface="Menlo Regular"/>
                  <a:sym typeface="Menlo Regular"/>
                </a:rPr>
                <a:t>1</a:t>
              </a:r>
            </a:p>
          </p:txBody>
        </p:sp>
      </p:grpSp>
      <p:grpSp>
        <p:nvGrpSpPr>
          <p:cNvPr id="2048" name="Group"/>
          <p:cNvGrpSpPr/>
          <p:nvPr/>
        </p:nvGrpSpPr>
        <p:grpSpPr>
          <a:xfrm>
            <a:off x="19271950" y="9083814"/>
            <a:ext cx="5950695" cy="4780017"/>
            <a:chOff x="0" y="0"/>
            <a:chExt cx="5950694" cy="4780016"/>
          </a:xfrm>
        </p:grpSpPr>
        <p:sp>
          <p:nvSpPr>
            <p:cNvPr id="2041" name="Rectangle"/>
            <p:cNvSpPr/>
            <p:nvPr/>
          </p:nvSpPr>
          <p:spPr>
            <a:xfrm>
              <a:off x="0" y="0"/>
              <a:ext cx="5950695" cy="4780017"/>
            </a:xfrm>
            <a:prstGeom prst="rect">
              <a:avLst/>
            </a:prstGeom>
            <a:solidFill>
              <a:srgbClr val="B8B7ED">
                <a:alpha val="25302"/>
              </a:srgbClr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42" name="action_levels(…"/>
            <p:cNvSpPr txBox="1"/>
            <p:nvPr/>
          </p:nvSpPr>
          <p:spPr>
            <a:xfrm>
              <a:off x="779571" y="680076"/>
              <a:ext cx="3785714" cy="203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action_levels(</a:t>
              </a:r>
            </a:p>
            <a:p>
              <a:pPr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warn_at = 1,</a:t>
              </a:r>
            </a:p>
            <a:p>
              <a:pPr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stop_at = 2</a:t>
              </a:r>
            </a:p>
            <a:p>
              <a:pPr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)</a:t>
              </a:r>
            </a:p>
          </p:txBody>
        </p:sp>
        <p:sp>
          <p:nvSpPr>
            <p:cNvPr id="2043" name="R CODE"/>
            <p:cNvSpPr txBox="1"/>
            <p:nvPr/>
          </p:nvSpPr>
          <p:spPr>
            <a:xfrm>
              <a:off x="101372" y="29576"/>
              <a:ext cx="3044710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2800" b="0" cap="none" spc="0">
                  <a:solidFill>
                    <a:srgbClr val="53585F"/>
                  </a:solidFill>
                </a:defRPr>
              </a:lvl1pPr>
            </a:lstStyle>
            <a:p>
              <a:r>
                <a:t>R CODE</a:t>
              </a:r>
            </a:p>
          </p:txBody>
        </p:sp>
        <p:sp>
          <p:nvSpPr>
            <p:cNvPr id="2044" name="Rectangle"/>
            <p:cNvSpPr/>
            <p:nvPr/>
          </p:nvSpPr>
          <p:spPr>
            <a:xfrm>
              <a:off x="16451" y="624804"/>
              <a:ext cx="589974" cy="414464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45" name="Line"/>
            <p:cNvSpPr/>
            <p:nvPr/>
          </p:nvSpPr>
          <p:spPr>
            <a:xfrm>
              <a:off x="10872" y="612495"/>
              <a:ext cx="5928952" cy="1"/>
            </a:xfrm>
            <a:prstGeom prst="line">
              <a:avLst/>
            </a:prstGeom>
            <a:solidFill>
              <a:srgbClr val="B8B7ED">
                <a:alpha val="25302"/>
              </a:srgbClr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46" name="Line"/>
            <p:cNvSpPr/>
            <p:nvPr/>
          </p:nvSpPr>
          <p:spPr>
            <a:xfrm flipH="1">
              <a:off x="620471" y="606561"/>
              <a:ext cx="1" cy="4171367"/>
            </a:xfrm>
            <a:prstGeom prst="line">
              <a:avLst/>
            </a:prstGeom>
            <a:solidFill>
              <a:srgbClr val="B8B7ED">
                <a:alpha val="25302"/>
              </a:srgbClr>
            </a:solidFill>
            <a:ln w="25400" cap="flat">
              <a:solidFill>
                <a:srgbClr val="A6AAA9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47" name="1…"/>
            <p:cNvSpPr txBox="1"/>
            <p:nvPr/>
          </p:nvSpPr>
          <p:spPr>
            <a:xfrm>
              <a:off x="27213" y="682060"/>
              <a:ext cx="568449" cy="396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1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2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3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4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5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6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7</a:t>
              </a:r>
            </a:p>
            <a:p>
              <a:pPr algn="r">
                <a:defRPr sz="3200" b="0" cap="none" spc="0">
                  <a:solidFill>
                    <a:srgbClr val="A6AAA9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8</a:t>
              </a:r>
            </a:p>
          </p:txBody>
        </p:sp>
      </p:grpSp>
      <p:pic>
        <p:nvPicPr>
          <p:cNvPr id="204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9" y="14366640"/>
            <a:ext cx="21118105" cy="103207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45" name="Group"/>
          <p:cNvGrpSpPr/>
          <p:nvPr/>
        </p:nvGrpSpPr>
        <p:grpSpPr>
          <a:xfrm>
            <a:off x="2320535" y="1755327"/>
            <a:ext cx="13070090" cy="10818646"/>
            <a:chOff x="0" y="0"/>
            <a:chExt cx="13070089" cy="10818645"/>
          </a:xfrm>
        </p:grpSpPr>
        <p:sp>
          <p:nvSpPr>
            <p:cNvPr id="2050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2051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2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053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2054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5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056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2057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58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059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2060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2061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2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2063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2064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5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2066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2067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68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2069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2070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1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2072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3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4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5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6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7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078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084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2079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08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081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082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083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090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208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08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087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088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089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096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209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092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093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2094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095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2097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2098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2099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2105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2100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01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02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103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104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111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2106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07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08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109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10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117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2112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13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14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115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116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123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2118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19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20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121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22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126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124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25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29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127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28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32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130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31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35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13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3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38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13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3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41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13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4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144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14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14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146" name="The Data Validation Report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Validation Report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244" name="Group"/>
          <p:cNvGrpSpPr/>
          <p:nvPr/>
        </p:nvGrpSpPr>
        <p:grpSpPr>
          <a:xfrm>
            <a:off x="2320535" y="1755327"/>
            <a:ext cx="13070090" cy="10818646"/>
            <a:chOff x="0" y="0"/>
            <a:chExt cx="13070089" cy="10818645"/>
          </a:xfrm>
        </p:grpSpPr>
        <p:sp>
          <p:nvSpPr>
            <p:cNvPr id="2149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2150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51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152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2153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54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155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2156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57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158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2159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2160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61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2162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2163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64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2165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2166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67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2168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2169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0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2171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2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3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4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5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6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177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183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2178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79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80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181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82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189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2184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85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186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187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188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195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2190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191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192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2193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194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2196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2197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2198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2204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2199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20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201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202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203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210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220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20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207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208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209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216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221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212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213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214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215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222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2217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218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219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220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221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225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22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2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28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22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2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31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22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3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34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23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3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37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23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3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40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23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3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43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24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4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2297" name="Group"/>
          <p:cNvGrpSpPr/>
          <p:nvPr/>
        </p:nvGrpSpPr>
        <p:grpSpPr>
          <a:xfrm>
            <a:off x="15723965" y="1755327"/>
            <a:ext cx="6299201" cy="10818645"/>
            <a:chOff x="0" y="0"/>
            <a:chExt cx="6299200" cy="10818644"/>
          </a:xfrm>
        </p:grpSpPr>
        <p:sp>
          <p:nvSpPr>
            <p:cNvPr id="2245" name="Rectangle"/>
            <p:cNvSpPr/>
            <p:nvPr/>
          </p:nvSpPr>
          <p:spPr>
            <a:xfrm>
              <a:off x="0" y="8177773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6" name="Rectangle"/>
            <p:cNvSpPr/>
            <p:nvPr/>
          </p:nvSpPr>
          <p:spPr>
            <a:xfrm>
              <a:off x="0" y="9657936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7" name="Rectangle"/>
            <p:cNvSpPr/>
            <p:nvPr/>
          </p:nvSpPr>
          <p:spPr>
            <a:xfrm>
              <a:off x="0" y="6697612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8" name="Rectangle"/>
            <p:cNvSpPr/>
            <p:nvPr/>
          </p:nvSpPr>
          <p:spPr>
            <a:xfrm>
              <a:off x="0" y="5217453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49" name="Rectangle"/>
            <p:cNvSpPr/>
            <p:nvPr/>
          </p:nvSpPr>
          <p:spPr>
            <a:xfrm>
              <a:off x="0" y="3737291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50" name="Rectangle"/>
            <p:cNvSpPr/>
            <p:nvPr/>
          </p:nvSpPr>
          <p:spPr>
            <a:xfrm>
              <a:off x="0" y="2257130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51" name="Rectangle"/>
            <p:cNvSpPr/>
            <p:nvPr/>
          </p:nvSpPr>
          <p:spPr>
            <a:xfrm>
              <a:off x="0" y="776968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52" name="S"/>
            <p:cNvSpPr txBox="1"/>
            <p:nvPr/>
          </p:nvSpPr>
          <p:spPr>
            <a:xfrm>
              <a:off x="220790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2253" name="N"/>
            <p:cNvSpPr txBox="1"/>
            <p:nvPr/>
          </p:nvSpPr>
          <p:spPr>
            <a:xfrm>
              <a:off x="4326959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2254" name="W"/>
            <p:cNvSpPr txBox="1"/>
            <p:nvPr/>
          </p:nvSpPr>
          <p:spPr>
            <a:xfrm>
              <a:off x="114259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W</a:t>
              </a:r>
            </a:p>
          </p:txBody>
        </p:sp>
        <p:grpSp>
          <p:nvGrpSpPr>
            <p:cNvPr id="2257" name="Group"/>
            <p:cNvGrpSpPr/>
            <p:nvPr/>
          </p:nvGrpSpPr>
          <p:grpSpPr>
            <a:xfrm>
              <a:off x="2072075" y="784666"/>
              <a:ext cx="2112700" cy="1153011"/>
              <a:chOff x="0" y="0"/>
              <a:chExt cx="2112699" cy="1153009"/>
            </a:xfrm>
          </p:grpSpPr>
          <p:sp>
            <p:nvSpPr>
              <p:cNvPr id="225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5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60" name="Group"/>
            <p:cNvGrpSpPr/>
            <p:nvPr/>
          </p:nvGrpSpPr>
          <p:grpSpPr>
            <a:xfrm>
              <a:off x="2072075" y="2264828"/>
              <a:ext cx="2112700" cy="1153011"/>
              <a:chOff x="0" y="0"/>
              <a:chExt cx="2112699" cy="1153009"/>
            </a:xfrm>
          </p:grpSpPr>
          <p:sp>
            <p:nvSpPr>
              <p:cNvPr id="225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5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63" name="Group"/>
            <p:cNvGrpSpPr/>
            <p:nvPr/>
          </p:nvGrpSpPr>
          <p:grpSpPr>
            <a:xfrm>
              <a:off x="2072075" y="3744990"/>
              <a:ext cx="2112700" cy="1153010"/>
              <a:chOff x="0" y="0"/>
              <a:chExt cx="2112699" cy="1153009"/>
            </a:xfrm>
          </p:grpSpPr>
          <p:sp>
            <p:nvSpPr>
              <p:cNvPr id="226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6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66" name="Group"/>
            <p:cNvGrpSpPr/>
            <p:nvPr/>
          </p:nvGrpSpPr>
          <p:grpSpPr>
            <a:xfrm>
              <a:off x="2072075" y="5225151"/>
              <a:ext cx="2112700" cy="1153010"/>
              <a:chOff x="0" y="0"/>
              <a:chExt cx="2112699" cy="1153009"/>
            </a:xfrm>
          </p:grpSpPr>
          <p:sp>
            <p:nvSpPr>
              <p:cNvPr id="2264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65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69" name="Group"/>
            <p:cNvGrpSpPr/>
            <p:nvPr/>
          </p:nvGrpSpPr>
          <p:grpSpPr>
            <a:xfrm>
              <a:off x="2072075" y="6705311"/>
              <a:ext cx="2112700" cy="1153011"/>
              <a:chOff x="0" y="0"/>
              <a:chExt cx="2112699" cy="1153009"/>
            </a:xfrm>
          </p:grpSpPr>
          <p:sp>
            <p:nvSpPr>
              <p:cNvPr id="2267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68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72" name="Group"/>
            <p:cNvGrpSpPr/>
            <p:nvPr/>
          </p:nvGrpSpPr>
          <p:grpSpPr>
            <a:xfrm>
              <a:off x="2072075" y="8179392"/>
              <a:ext cx="2112700" cy="1153010"/>
              <a:chOff x="0" y="0"/>
              <a:chExt cx="2112699" cy="1153009"/>
            </a:xfrm>
          </p:grpSpPr>
          <p:sp>
            <p:nvSpPr>
              <p:cNvPr id="2270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71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275" name="Group"/>
            <p:cNvGrpSpPr/>
            <p:nvPr/>
          </p:nvGrpSpPr>
          <p:grpSpPr>
            <a:xfrm>
              <a:off x="2072075" y="9665634"/>
              <a:ext cx="2112700" cy="1153011"/>
              <a:chOff x="0" y="0"/>
              <a:chExt cx="2112699" cy="1153009"/>
            </a:xfrm>
          </p:grpSpPr>
          <p:sp>
            <p:nvSpPr>
              <p:cNvPr id="227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27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276" name="Circle"/>
            <p:cNvSpPr/>
            <p:nvPr/>
          </p:nvSpPr>
          <p:spPr>
            <a:xfrm>
              <a:off x="770233" y="1096390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77" name="Circle"/>
            <p:cNvSpPr/>
            <p:nvPr/>
          </p:nvSpPr>
          <p:spPr>
            <a:xfrm>
              <a:off x="773334" y="2589251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78" name="Circle"/>
            <p:cNvSpPr/>
            <p:nvPr/>
          </p:nvSpPr>
          <p:spPr>
            <a:xfrm>
              <a:off x="773334" y="4056712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79" name="Circle"/>
            <p:cNvSpPr/>
            <p:nvPr/>
          </p:nvSpPr>
          <p:spPr>
            <a:xfrm>
              <a:off x="773334" y="5549574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0" name="Circle"/>
            <p:cNvSpPr/>
            <p:nvPr/>
          </p:nvSpPr>
          <p:spPr>
            <a:xfrm>
              <a:off x="773334" y="7029735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1" name="Circle"/>
            <p:cNvSpPr/>
            <p:nvPr/>
          </p:nvSpPr>
          <p:spPr>
            <a:xfrm>
              <a:off x="773334" y="8509896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2" name="Circle"/>
            <p:cNvSpPr/>
            <p:nvPr/>
          </p:nvSpPr>
          <p:spPr>
            <a:xfrm>
              <a:off x="773334" y="9994489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3" name="Circle"/>
            <p:cNvSpPr/>
            <p:nvPr/>
          </p:nvSpPr>
          <p:spPr>
            <a:xfrm>
              <a:off x="2863882" y="1106875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4" name="Circle"/>
            <p:cNvSpPr/>
            <p:nvPr/>
          </p:nvSpPr>
          <p:spPr>
            <a:xfrm>
              <a:off x="2868834" y="2587036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5" name="Circle"/>
            <p:cNvSpPr/>
            <p:nvPr/>
          </p:nvSpPr>
          <p:spPr>
            <a:xfrm>
              <a:off x="2863882" y="4067197"/>
              <a:ext cx="520701" cy="520701"/>
            </a:xfrm>
            <a:prstGeom prst="ellipse">
              <a:avLst/>
            </a:prstGeom>
            <a:solidFill>
              <a:srgbClr val="B9361D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6" name="Circle"/>
            <p:cNvSpPr/>
            <p:nvPr/>
          </p:nvSpPr>
          <p:spPr>
            <a:xfrm>
              <a:off x="2863882" y="5547359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7" name="Circle"/>
            <p:cNvSpPr/>
            <p:nvPr/>
          </p:nvSpPr>
          <p:spPr>
            <a:xfrm>
              <a:off x="2863882" y="7027519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8" name="Circle"/>
            <p:cNvSpPr/>
            <p:nvPr/>
          </p:nvSpPr>
          <p:spPr>
            <a:xfrm>
              <a:off x="2863882" y="8507680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89" name="Circle"/>
            <p:cNvSpPr/>
            <p:nvPr/>
          </p:nvSpPr>
          <p:spPr>
            <a:xfrm>
              <a:off x="2863882" y="9992274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0" name="Line"/>
            <p:cNvSpPr/>
            <p:nvPr/>
          </p:nvSpPr>
          <p:spPr>
            <a:xfrm>
              <a:off x="4526977" y="1367225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1" name="Line"/>
            <p:cNvSpPr/>
            <p:nvPr/>
          </p:nvSpPr>
          <p:spPr>
            <a:xfrm>
              <a:off x="4526977" y="2849601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2" name="Line"/>
            <p:cNvSpPr/>
            <p:nvPr/>
          </p:nvSpPr>
          <p:spPr>
            <a:xfrm>
              <a:off x="4526977" y="4327547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3" name="Line"/>
            <p:cNvSpPr/>
            <p:nvPr/>
          </p:nvSpPr>
          <p:spPr>
            <a:xfrm>
              <a:off x="4526977" y="5809924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4" name="Line"/>
            <p:cNvSpPr/>
            <p:nvPr/>
          </p:nvSpPr>
          <p:spPr>
            <a:xfrm>
              <a:off x="4526977" y="7281816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5" name="Line"/>
            <p:cNvSpPr/>
            <p:nvPr/>
          </p:nvSpPr>
          <p:spPr>
            <a:xfrm>
              <a:off x="4526977" y="8757546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296" name="Line"/>
            <p:cNvSpPr/>
            <p:nvPr/>
          </p:nvSpPr>
          <p:spPr>
            <a:xfrm>
              <a:off x="4526977" y="10254839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pic>
        <p:nvPicPr>
          <p:cNvPr id="2298" name="simple_table_validation.png" descr="simple_table_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14125917"/>
            <a:ext cx="17741900" cy="1125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99" name="The Data Validation Report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Validation Report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1" name="simple_table_validation.png" descr="simple_table_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1901348"/>
            <a:ext cx="17741900" cy="1125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302" name="Rectangle"/>
          <p:cNvSpPr/>
          <p:nvPr/>
        </p:nvSpPr>
        <p:spPr>
          <a:xfrm>
            <a:off x="3348977" y="-277097"/>
            <a:ext cx="17686045" cy="224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03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399" name="Group"/>
          <p:cNvGrpSpPr/>
          <p:nvPr/>
        </p:nvGrpSpPr>
        <p:grpSpPr>
          <a:xfrm>
            <a:off x="-20386759" y="1755327"/>
            <a:ext cx="13070090" cy="10818646"/>
            <a:chOff x="0" y="0"/>
            <a:chExt cx="13070089" cy="10818645"/>
          </a:xfrm>
        </p:grpSpPr>
        <p:sp>
          <p:nvSpPr>
            <p:cNvPr id="2304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2305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06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307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2308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09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310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2311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2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313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2314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2315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6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2317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2318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19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2320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2321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2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2323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2324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5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2326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7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8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29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0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1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332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338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2333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34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35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336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37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344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2339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4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41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342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43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350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234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46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347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2348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349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2351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2352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2353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2359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2354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55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56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357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358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365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2360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61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62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363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64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371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2366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67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68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369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370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377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2372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373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374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375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376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380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37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7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83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38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86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384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5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89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387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88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92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390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1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95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39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398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39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2452" name="Group"/>
          <p:cNvGrpSpPr/>
          <p:nvPr/>
        </p:nvGrpSpPr>
        <p:grpSpPr>
          <a:xfrm>
            <a:off x="-6983329" y="1755327"/>
            <a:ext cx="6299201" cy="10818645"/>
            <a:chOff x="0" y="0"/>
            <a:chExt cx="6299200" cy="10818644"/>
          </a:xfrm>
        </p:grpSpPr>
        <p:sp>
          <p:nvSpPr>
            <p:cNvPr id="2400" name="Rectangle"/>
            <p:cNvSpPr/>
            <p:nvPr/>
          </p:nvSpPr>
          <p:spPr>
            <a:xfrm>
              <a:off x="0" y="8177773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1" name="Rectangle"/>
            <p:cNvSpPr/>
            <p:nvPr/>
          </p:nvSpPr>
          <p:spPr>
            <a:xfrm>
              <a:off x="0" y="9657936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2" name="Rectangle"/>
            <p:cNvSpPr/>
            <p:nvPr/>
          </p:nvSpPr>
          <p:spPr>
            <a:xfrm>
              <a:off x="0" y="6697612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3" name="Rectangle"/>
            <p:cNvSpPr/>
            <p:nvPr/>
          </p:nvSpPr>
          <p:spPr>
            <a:xfrm>
              <a:off x="0" y="5217453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4" name="Rectangle"/>
            <p:cNvSpPr/>
            <p:nvPr/>
          </p:nvSpPr>
          <p:spPr>
            <a:xfrm>
              <a:off x="0" y="3737291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5" name="Rectangle"/>
            <p:cNvSpPr/>
            <p:nvPr/>
          </p:nvSpPr>
          <p:spPr>
            <a:xfrm>
              <a:off x="0" y="2257130"/>
              <a:ext cx="6299200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6" name="Rectangle"/>
            <p:cNvSpPr/>
            <p:nvPr/>
          </p:nvSpPr>
          <p:spPr>
            <a:xfrm>
              <a:off x="0" y="776968"/>
              <a:ext cx="6299200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07" name="S"/>
            <p:cNvSpPr txBox="1"/>
            <p:nvPr/>
          </p:nvSpPr>
          <p:spPr>
            <a:xfrm>
              <a:off x="220790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</a:t>
              </a:r>
            </a:p>
          </p:txBody>
        </p:sp>
        <p:sp>
          <p:nvSpPr>
            <p:cNvPr id="2408" name="N"/>
            <p:cNvSpPr txBox="1"/>
            <p:nvPr/>
          </p:nvSpPr>
          <p:spPr>
            <a:xfrm>
              <a:off x="4326959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2409" name="W"/>
            <p:cNvSpPr txBox="1"/>
            <p:nvPr/>
          </p:nvSpPr>
          <p:spPr>
            <a:xfrm>
              <a:off x="114259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W</a:t>
              </a:r>
            </a:p>
          </p:txBody>
        </p:sp>
        <p:grpSp>
          <p:nvGrpSpPr>
            <p:cNvPr id="2412" name="Group"/>
            <p:cNvGrpSpPr/>
            <p:nvPr/>
          </p:nvGrpSpPr>
          <p:grpSpPr>
            <a:xfrm>
              <a:off x="2072075" y="784666"/>
              <a:ext cx="2112700" cy="1153011"/>
              <a:chOff x="0" y="0"/>
              <a:chExt cx="2112699" cy="1153009"/>
            </a:xfrm>
          </p:grpSpPr>
          <p:sp>
            <p:nvSpPr>
              <p:cNvPr id="2410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11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15" name="Group"/>
            <p:cNvGrpSpPr/>
            <p:nvPr/>
          </p:nvGrpSpPr>
          <p:grpSpPr>
            <a:xfrm>
              <a:off x="2072075" y="2264828"/>
              <a:ext cx="2112700" cy="1153011"/>
              <a:chOff x="0" y="0"/>
              <a:chExt cx="2112699" cy="1153009"/>
            </a:xfrm>
          </p:grpSpPr>
          <p:sp>
            <p:nvSpPr>
              <p:cNvPr id="241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1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18" name="Group"/>
            <p:cNvGrpSpPr/>
            <p:nvPr/>
          </p:nvGrpSpPr>
          <p:grpSpPr>
            <a:xfrm>
              <a:off x="2072075" y="3744990"/>
              <a:ext cx="2112700" cy="1153010"/>
              <a:chOff x="0" y="0"/>
              <a:chExt cx="2112699" cy="1153009"/>
            </a:xfrm>
          </p:grpSpPr>
          <p:sp>
            <p:nvSpPr>
              <p:cNvPr id="241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1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21" name="Group"/>
            <p:cNvGrpSpPr/>
            <p:nvPr/>
          </p:nvGrpSpPr>
          <p:grpSpPr>
            <a:xfrm>
              <a:off x="2072075" y="5225151"/>
              <a:ext cx="2112700" cy="1153010"/>
              <a:chOff x="0" y="0"/>
              <a:chExt cx="2112699" cy="1153009"/>
            </a:xfrm>
          </p:grpSpPr>
          <p:sp>
            <p:nvSpPr>
              <p:cNvPr id="241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2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24" name="Group"/>
            <p:cNvGrpSpPr/>
            <p:nvPr/>
          </p:nvGrpSpPr>
          <p:grpSpPr>
            <a:xfrm>
              <a:off x="2072075" y="6705311"/>
              <a:ext cx="2112700" cy="1153011"/>
              <a:chOff x="0" y="0"/>
              <a:chExt cx="2112699" cy="1153009"/>
            </a:xfrm>
          </p:grpSpPr>
          <p:sp>
            <p:nvSpPr>
              <p:cNvPr id="242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2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27" name="Group"/>
            <p:cNvGrpSpPr/>
            <p:nvPr/>
          </p:nvGrpSpPr>
          <p:grpSpPr>
            <a:xfrm>
              <a:off x="2072075" y="8179392"/>
              <a:ext cx="2112700" cy="1153010"/>
              <a:chOff x="0" y="0"/>
              <a:chExt cx="2112699" cy="1153009"/>
            </a:xfrm>
          </p:grpSpPr>
          <p:sp>
            <p:nvSpPr>
              <p:cNvPr id="242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2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430" name="Group"/>
            <p:cNvGrpSpPr/>
            <p:nvPr/>
          </p:nvGrpSpPr>
          <p:grpSpPr>
            <a:xfrm>
              <a:off x="2072075" y="9665634"/>
              <a:ext cx="2112700" cy="1153011"/>
              <a:chOff x="0" y="0"/>
              <a:chExt cx="2112699" cy="1153009"/>
            </a:xfrm>
          </p:grpSpPr>
          <p:sp>
            <p:nvSpPr>
              <p:cNvPr id="242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42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431" name="Circle"/>
            <p:cNvSpPr/>
            <p:nvPr/>
          </p:nvSpPr>
          <p:spPr>
            <a:xfrm>
              <a:off x="770233" y="1096390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2" name="Circle"/>
            <p:cNvSpPr/>
            <p:nvPr/>
          </p:nvSpPr>
          <p:spPr>
            <a:xfrm>
              <a:off x="773334" y="2589251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3" name="Circle"/>
            <p:cNvSpPr/>
            <p:nvPr/>
          </p:nvSpPr>
          <p:spPr>
            <a:xfrm>
              <a:off x="773334" y="4056712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4" name="Circle"/>
            <p:cNvSpPr/>
            <p:nvPr/>
          </p:nvSpPr>
          <p:spPr>
            <a:xfrm>
              <a:off x="773334" y="5549574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5" name="Circle"/>
            <p:cNvSpPr/>
            <p:nvPr/>
          </p:nvSpPr>
          <p:spPr>
            <a:xfrm>
              <a:off x="773334" y="7029735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6" name="Circle"/>
            <p:cNvSpPr/>
            <p:nvPr/>
          </p:nvSpPr>
          <p:spPr>
            <a:xfrm>
              <a:off x="773334" y="8509896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7" name="Circle"/>
            <p:cNvSpPr/>
            <p:nvPr/>
          </p:nvSpPr>
          <p:spPr>
            <a:xfrm>
              <a:off x="773334" y="9994489"/>
              <a:ext cx="520701" cy="520701"/>
            </a:xfrm>
            <a:prstGeom prst="ellipse">
              <a:avLst/>
            </a:prstGeom>
            <a:solidFill>
              <a:srgbClr val="FFBE01"/>
            </a:solidFill>
            <a:ln w="50800" cap="flat">
              <a:solidFill>
                <a:srgbClr val="FFBF0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8" name="Circle"/>
            <p:cNvSpPr/>
            <p:nvPr/>
          </p:nvSpPr>
          <p:spPr>
            <a:xfrm>
              <a:off x="2863882" y="1106875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39" name="Circle"/>
            <p:cNvSpPr/>
            <p:nvPr/>
          </p:nvSpPr>
          <p:spPr>
            <a:xfrm>
              <a:off x="2868834" y="2587036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0" name="Circle"/>
            <p:cNvSpPr/>
            <p:nvPr/>
          </p:nvSpPr>
          <p:spPr>
            <a:xfrm>
              <a:off x="2863882" y="4067197"/>
              <a:ext cx="520701" cy="520701"/>
            </a:xfrm>
            <a:prstGeom prst="ellipse">
              <a:avLst/>
            </a:prstGeom>
            <a:solidFill>
              <a:srgbClr val="B9361D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1" name="Circle"/>
            <p:cNvSpPr/>
            <p:nvPr/>
          </p:nvSpPr>
          <p:spPr>
            <a:xfrm>
              <a:off x="2863882" y="5547359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2" name="Circle"/>
            <p:cNvSpPr/>
            <p:nvPr/>
          </p:nvSpPr>
          <p:spPr>
            <a:xfrm>
              <a:off x="2863882" y="7027519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3" name="Circle"/>
            <p:cNvSpPr/>
            <p:nvPr/>
          </p:nvSpPr>
          <p:spPr>
            <a:xfrm>
              <a:off x="2863882" y="8507680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4" name="Circle"/>
            <p:cNvSpPr/>
            <p:nvPr/>
          </p:nvSpPr>
          <p:spPr>
            <a:xfrm>
              <a:off x="2863882" y="9992274"/>
              <a:ext cx="520701" cy="520701"/>
            </a:xfrm>
            <a:prstGeom prst="ellipse">
              <a:avLst/>
            </a:prstGeom>
            <a:solidFill>
              <a:srgbClr val="FFFFFF"/>
            </a:solidFill>
            <a:ln w="50800" cap="flat">
              <a:solidFill>
                <a:schemeClr val="accent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5" name="Line"/>
            <p:cNvSpPr/>
            <p:nvPr/>
          </p:nvSpPr>
          <p:spPr>
            <a:xfrm>
              <a:off x="4526977" y="1367225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6" name="Line"/>
            <p:cNvSpPr/>
            <p:nvPr/>
          </p:nvSpPr>
          <p:spPr>
            <a:xfrm>
              <a:off x="4526977" y="2849601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7" name="Line"/>
            <p:cNvSpPr/>
            <p:nvPr/>
          </p:nvSpPr>
          <p:spPr>
            <a:xfrm>
              <a:off x="4526977" y="4327547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8" name="Line"/>
            <p:cNvSpPr/>
            <p:nvPr/>
          </p:nvSpPr>
          <p:spPr>
            <a:xfrm>
              <a:off x="4526977" y="5809924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49" name="Line"/>
            <p:cNvSpPr/>
            <p:nvPr/>
          </p:nvSpPr>
          <p:spPr>
            <a:xfrm>
              <a:off x="4526977" y="7281816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50" name="Line"/>
            <p:cNvSpPr/>
            <p:nvPr/>
          </p:nvSpPr>
          <p:spPr>
            <a:xfrm>
              <a:off x="4526977" y="8757546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51" name="Line"/>
            <p:cNvSpPr/>
            <p:nvPr/>
          </p:nvSpPr>
          <p:spPr>
            <a:xfrm>
              <a:off x="4526977" y="10254839"/>
              <a:ext cx="1432610" cy="1"/>
            </a:xfrm>
            <a:prstGeom prst="line">
              <a:avLst/>
            </a:prstGeom>
            <a:noFill/>
            <a:ln w="508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2453" name="The Data Validation Report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Validation Report</a:t>
            </a:r>
          </a:p>
        </p:txBody>
      </p:sp>
      <p:sp>
        <p:nvSpPr>
          <p:cNvPr id="2454" name="Rectangle"/>
          <p:cNvSpPr/>
          <p:nvPr/>
        </p:nvSpPr>
        <p:spPr>
          <a:xfrm>
            <a:off x="3348977" y="13837820"/>
            <a:ext cx="17686046" cy="86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6" name="simple_table_validation.png" descr="simple_table_valid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-139392"/>
            <a:ext cx="17741900" cy="1125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457" name="Rectangle"/>
          <p:cNvSpPr/>
          <p:nvPr/>
        </p:nvSpPr>
        <p:spPr>
          <a:xfrm>
            <a:off x="3348977" y="-277097"/>
            <a:ext cx="17686045" cy="224538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8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554" name="Group"/>
          <p:cNvGrpSpPr/>
          <p:nvPr/>
        </p:nvGrpSpPr>
        <p:grpSpPr>
          <a:xfrm>
            <a:off x="-20386759" y="1755327"/>
            <a:ext cx="13070090" cy="10818646"/>
            <a:chOff x="0" y="0"/>
            <a:chExt cx="13070089" cy="10818645"/>
          </a:xfrm>
        </p:grpSpPr>
        <p:sp>
          <p:nvSpPr>
            <p:cNvPr id="2459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2460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61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462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2463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64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465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2466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67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468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2469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2470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71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2472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2473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74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2475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2476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77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2478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2479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0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2481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2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3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4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5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6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487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493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2488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489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490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491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492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499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2494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495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496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497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498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505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2500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501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502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2503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504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2506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2507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2508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2514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2509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510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511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512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513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520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2515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51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517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518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519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526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252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522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523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524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525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532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2527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528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529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530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531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535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533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34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38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536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37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41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53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4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44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54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4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47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54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4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50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54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4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53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55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55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555" name="The Data Validation Report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Validation Report</a:t>
            </a:r>
          </a:p>
        </p:txBody>
      </p:sp>
      <p:sp>
        <p:nvSpPr>
          <p:cNvPr id="2556" name="Rectangle"/>
          <p:cNvSpPr/>
          <p:nvPr/>
        </p:nvSpPr>
        <p:spPr>
          <a:xfrm>
            <a:off x="3348977" y="10288929"/>
            <a:ext cx="17686046" cy="863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7" name="VALIDATION…"/>
          <p:cNvSpPr txBox="1"/>
          <p:nvPr/>
        </p:nvSpPr>
        <p:spPr>
          <a:xfrm>
            <a:off x="4552414" y="11648068"/>
            <a:ext cx="477209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VALIDATION</a:t>
            </a:r>
          </a:p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STEP INDEX</a:t>
            </a:r>
          </a:p>
        </p:txBody>
      </p:sp>
      <p:sp>
        <p:nvSpPr>
          <p:cNvPr id="2558" name="VALIDATION…"/>
          <p:cNvSpPr txBox="1"/>
          <p:nvPr/>
        </p:nvSpPr>
        <p:spPr>
          <a:xfrm>
            <a:off x="4788101" y="10469091"/>
            <a:ext cx="2142325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VALIDATION</a:t>
            </a:r>
          </a:p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FUNCTION</a:t>
            </a:r>
          </a:p>
        </p:txBody>
      </p:sp>
      <p:sp>
        <p:nvSpPr>
          <p:cNvPr id="2559" name="ASSOCIATED…"/>
          <p:cNvSpPr txBox="1"/>
          <p:nvPr/>
        </p:nvSpPr>
        <p:spPr>
          <a:xfrm>
            <a:off x="8449198" y="10469091"/>
            <a:ext cx="419116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ASSOCIATED</a:t>
            </a:r>
          </a:p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COLUMNS AND VALUES</a:t>
            </a:r>
          </a:p>
        </p:txBody>
      </p:sp>
      <p:sp>
        <p:nvSpPr>
          <p:cNvPr id="2560" name="TABLE MUTATION STATE"/>
          <p:cNvSpPr txBox="1"/>
          <p:nvPr/>
        </p:nvSpPr>
        <p:spPr>
          <a:xfrm>
            <a:off x="7109177" y="11653697"/>
            <a:ext cx="610516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TABLE MUTATION STATE</a:t>
            </a:r>
          </a:p>
        </p:txBody>
      </p:sp>
      <p:sp>
        <p:nvSpPr>
          <p:cNvPr id="2561" name="TBL EVAL RESULT"/>
          <p:cNvSpPr txBox="1"/>
          <p:nvPr/>
        </p:nvSpPr>
        <p:spPr>
          <a:xfrm>
            <a:off x="9408893" y="12368401"/>
            <a:ext cx="47720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TBL EVAL RESULT</a:t>
            </a:r>
          </a:p>
        </p:txBody>
      </p:sp>
      <p:sp>
        <p:nvSpPr>
          <p:cNvPr id="2562" name="TEST UNITS:…"/>
          <p:cNvSpPr txBox="1"/>
          <p:nvPr/>
        </p:nvSpPr>
        <p:spPr>
          <a:xfrm>
            <a:off x="14881883" y="10467468"/>
            <a:ext cx="2542552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TEST UNITS: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TOTAL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PASSING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FAILING</a:t>
            </a:r>
          </a:p>
        </p:txBody>
      </p:sp>
      <p:sp>
        <p:nvSpPr>
          <p:cNvPr id="2563" name="STATES:…"/>
          <p:cNvSpPr txBox="1"/>
          <p:nvPr/>
        </p:nvSpPr>
        <p:spPr>
          <a:xfrm>
            <a:off x="17743233" y="10467468"/>
            <a:ext cx="1647611" cy="148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2600" cap="none" spc="0">
                <a:solidFill>
                  <a:srgbClr val="53585F"/>
                </a:solidFill>
              </a:defRPr>
            </a:pPr>
            <a:r>
              <a:t>STATES: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WARNING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STOP</a:t>
            </a:r>
          </a:p>
          <a:p>
            <a:pPr>
              <a:defRPr sz="2200" cap="none" spc="0">
                <a:solidFill>
                  <a:srgbClr val="53585F"/>
                </a:solidFill>
              </a:defRPr>
            </a:pPr>
            <a:r>
              <a:t>NOTIFY</a:t>
            </a:r>
          </a:p>
        </p:txBody>
      </p:sp>
      <p:sp>
        <p:nvSpPr>
          <p:cNvPr id="2564" name="DOWNLOAD  EXTRACTS"/>
          <p:cNvSpPr txBox="1"/>
          <p:nvPr/>
        </p:nvSpPr>
        <p:spPr>
          <a:xfrm>
            <a:off x="15078000" y="12368401"/>
            <a:ext cx="477209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2600" cap="none" spc="0">
                <a:solidFill>
                  <a:srgbClr val="53585F"/>
                </a:solidFill>
              </a:defRPr>
            </a:lvl1pPr>
          </a:lstStyle>
          <a:p>
            <a:r>
              <a:t>DOWNLOAD  EXTRACTS </a:t>
            </a:r>
          </a:p>
        </p:txBody>
      </p:sp>
      <p:sp>
        <p:nvSpPr>
          <p:cNvPr id="2565" name="Line"/>
          <p:cNvSpPr/>
          <p:nvPr/>
        </p:nvSpPr>
        <p:spPr>
          <a:xfrm>
            <a:off x="14264648" y="10351342"/>
            <a:ext cx="1" cy="2430327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6" name="Line"/>
          <p:cNvSpPr/>
          <p:nvPr/>
        </p:nvSpPr>
        <p:spPr>
          <a:xfrm>
            <a:off x="13305150" y="10351343"/>
            <a:ext cx="1" cy="1676680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7" name="Line"/>
          <p:cNvSpPr/>
          <p:nvPr/>
        </p:nvSpPr>
        <p:spPr>
          <a:xfrm flipH="1">
            <a:off x="8364513" y="10368589"/>
            <a:ext cx="4363533" cy="1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8" name="Line"/>
          <p:cNvSpPr/>
          <p:nvPr/>
        </p:nvSpPr>
        <p:spPr>
          <a:xfrm flipH="1">
            <a:off x="4741974" y="10368589"/>
            <a:ext cx="3395430" cy="1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9" name="Line"/>
          <p:cNvSpPr/>
          <p:nvPr/>
        </p:nvSpPr>
        <p:spPr>
          <a:xfrm flipH="1">
            <a:off x="4449399" y="10351342"/>
            <a:ext cx="1" cy="2097133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0" name="Line"/>
          <p:cNvSpPr/>
          <p:nvPr/>
        </p:nvSpPr>
        <p:spPr>
          <a:xfrm flipH="1">
            <a:off x="14847741" y="10368589"/>
            <a:ext cx="2610834" cy="1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1" name="Line"/>
          <p:cNvSpPr/>
          <p:nvPr/>
        </p:nvSpPr>
        <p:spPr>
          <a:xfrm flipH="1">
            <a:off x="17691675" y="10368589"/>
            <a:ext cx="1515291" cy="1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2" name="Line"/>
          <p:cNvSpPr/>
          <p:nvPr/>
        </p:nvSpPr>
        <p:spPr>
          <a:xfrm>
            <a:off x="19911996" y="10351342"/>
            <a:ext cx="1" cy="2430327"/>
          </a:xfrm>
          <a:prstGeom prst="line">
            <a:avLst/>
          </a:prstGeom>
          <a:ln w="50800">
            <a:solidFill>
              <a:srgbClr val="53585F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2670" name="Group"/>
          <p:cNvGrpSpPr/>
          <p:nvPr/>
        </p:nvGrpSpPr>
        <p:grpSpPr>
          <a:xfrm>
            <a:off x="-20386759" y="1755327"/>
            <a:ext cx="13070090" cy="10818646"/>
            <a:chOff x="0" y="0"/>
            <a:chExt cx="13070089" cy="10818645"/>
          </a:xfrm>
        </p:grpSpPr>
        <p:sp>
          <p:nvSpPr>
            <p:cNvPr id="2575" name="6"/>
            <p:cNvSpPr txBox="1"/>
            <p:nvPr/>
          </p:nvSpPr>
          <p:spPr>
            <a:xfrm>
              <a:off x="0" y="839367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6</a:t>
              </a:r>
            </a:p>
          </p:txBody>
        </p:sp>
        <p:sp>
          <p:nvSpPr>
            <p:cNvPr id="2576" name="Rectangle"/>
            <p:cNvSpPr/>
            <p:nvPr/>
          </p:nvSpPr>
          <p:spPr>
            <a:xfrm>
              <a:off x="872881" y="8177774"/>
              <a:ext cx="5516185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77" name="col_vals_not_null()"/>
            <p:cNvSpPr txBox="1"/>
            <p:nvPr/>
          </p:nvSpPr>
          <p:spPr>
            <a:xfrm>
              <a:off x="1100428" y="848892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578" name="7"/>
            <p:cNvSpPr txBox="1"/>
            <p:nvPr/>
          </p:nvSpPr>
          <p:spPr>
            <a:xfrm>
              <a:off x="0" y="9873839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7</a:t>
              </a:r>
            </a:p>
          </p:txBody>
        </p:sp>
        <p:sp>
          <p:nvSpPr>
            <p:cNvPr id="2579" name="Rectangle"/>
            <p:cNvSpPr/>
            <p:nvPr/>
          </p:nvSpPr>
          <p:spPr>
            <a:xfrm>
              <a:off x="872881" y="9657936"/>
              <a:ext cx="556348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80" name="col_vals_not_null()"/>
            <p:cNvSpPr txBox="1"/>
            <p:nvPr/>
          </p:nvSpPr>
          <p:spPr>
            <a:xfrm>
              <a:off x="1100428" y="9969089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581" name="5"/>
            <p:cNvSpPr txBox="1"/>
            <p:nvPr/>
          </p:nvSpPr>
          <p:spPr>
            <a:xfrm>
              <a:off x="0" y="691351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5</a:t>
              </a:r>
            </a:p>
          </p:txBody>
        </p:sp>
        <p:sp>
          <p:nvSpPr>
            <p:cNvPr id="2582" name="Rectangle"/>
            <p:cNvSpPr/>
            <p:nvPr/>
          </p:nvSpPr>
          <p:spPr>
            <a:xfrm>
              <a:off x="872881" y="6697613"/>
              <a:ext cx="5567395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83" name="col_vals_not_null()"/>
            <p:cNvSpPr txBox="1"/>
            <p:nvPr/>
          </p:nvSpPr>
          <p:spPr>
            <a:xfrm>
              <a:off x="1100428" y="7008766"/>
              <a:ext cx="4472547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col_vals_not_null()</a:t>
              </a:r>
            </a:p>
          </p:txBody>
        </p:sp>
        <p:sp>
          <p:nvSpPr>
            <p:cNvPr id="2584" name="STEP"/>
            <p:cNvSpPr txBox="1"/>
            <p:nvPr/>
          </p:nvSpPr>
          <p:spPr>
            <a:xfrm>
              <a:off x="864607" y="0"/>
              <a:ext cx="4251333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STEP</a:t>
              </a:r>
            </a:p>
          </p:txBody>
        </p:sp>
        <p:sp>
          <p:nvSpPr>
            <p:cNvPr id="2585" name="4"/>
            <p:cNvSpPr txBox="1"/>
            <p:nvPr/>
          </p:nvSpPr>
          <p:spPr>
            <a:xfrm>
              <a:off x="0" y="5433356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  <p:sp>
          <p:nvSpPr>
            <p:cNvPr id="2586" name="Rectangle"/>
            <p:cNvSpPr/>
            <p:nvPr/>
          </p:nvSpPr>
          <p:spPr>
            <a:xfrm>
              <a:off x="872881" y="5217453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87" name="col_vals_expr()"/>
            <p:cNvSpPr txBox="1"/>
            <p:nvPr/>
          </p:nvSpPr>
          <p:spPr>
            <a:xfrm>
              <a:off x="1100428" y="5528606"/>
              <a:ext cx="3555021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col_vals_expr()</a:t>
              </a:r>
            </a:p>
          </p:txBody>
        </p:sp>
        <p:sp>
          <p:nvSpPr>
            <p:cNvPr id="2588" name="3"/>
            <p:cNvSpPr txBox="1"/>
            <p:nvPr/>
          </p:nvSpPr>
          <p:spPr>
            <a:xfrm>
              <a:off x="0" y="3953194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2589" name="Rectangle"/>
            <p:cNvSpPr/>
            <p:nvPr/>
          </p:nvSpPr>
          <p:spPr>
            <a:xfrm>
              <a:off x="872881" y="3737291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90" name="col_vals_regex()"/>
            <p:cNvSpPr txBox="1"/>
            <p:nvPr/>
          </p:nvSpPr>
          <p:spPr>
            <a:xfrm>
              <a:off x="1100428" y="4048445"/>
              <a:ext cx="3784403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col_vals_regex()</a:t>
              </a:r>
            </a:p>
          </p:txBody>
        </p:sp>
        <p:sp>
          <p:nvSpPr>
            <p:cNvPr id="2591" name="2"/>
            <p:cNvSpPr txBox="1"/>
            <p:nvPr/>
          </p:nvSpPr>
          <p:spPr>
            <a:xfrm>
              <a:off x="0" y="2473033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2592" name="Rectangle"/>
            <p:cNvSpPr/>
            <p:nvPr/>
          </p:nvSpPr>
          <p:spPr>
            <a:xfrm>
              <a:off x="872881" y="2257130"/>
              <a:ext cx="5559553" cy="1159544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93" name="col_vals_in_set()"/>
            <p:cNvSpPr txBox="1"/>
            <p:nvPr/>
          </p:nvSpPr>
          <p:spPr>
            <a:xfrm>
              <a:off x="1100428" y="2568283"/>
              <a:ext cx="4013784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col_vals_in_set()</a:t>
              </a:r>
            </a:p>
          </p:txBody>
        </p:sp>
        <p:sp>
          <p:nvSpPr>
            <p:cNvPr id="2594" name="1"/>
            <p:cNvSpPr txBox="1"/>
            <p:nvPr/>
          </p:nvSpPr>
          <p:spPr>
            <a:xfrm>
              <a:off x="0" y="992871"/>
              <a:ext cx="695400" cy="736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r">
                <a:defRPr sz="4200" cap="none" spc="0">
                  <a:solidFill>
                    <a:schemeClr val="accent1"/>
                  </a:solidFill>
                </a:defRPr>
              </a:lvl1pPr>
            </a:lstStyle>
            <a:p>
              <a:pPr>
                <a:defRPr b="0"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2595" name="Rectangle"/>
            <p:cNvSpPr/>
            <p:nvPr/>
          </p:nvSpPr>
          <p:spPr>
            <a:xfrm>
              <a:off x="872881" y="776968"/>
              <a:ext cx="5559553" cy="1159545"/>
            </a:xfrm>
            <a:prstGeom prst="rect">
              <a:avLst/>
            </a:prstGeom>
            <a:gradFill flip="none" rotWithShape="1">
              <a:gsLst>
                <a:gs pos="0">
                  <a:srgbClr val="E0E6FE"/>
                </a:gs>
                <a:gs pos="100000">
                  <a:srgbClr val="F4FBF9"/>
                </a:gs>
              </a:gsLst>
              <a:lin ang="13500000" scaled="0"/>
            </a:gradFill>
            <a:ln w="25400" cap="flat">
              <a:solidFill>
                <a:srgbClr val="A1BFE4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96" name="col_vals_gte()"/>
            <p:cNvSpPr txBox="1"/>
            <p:nvPr/>
          </p:nvSpPr>
          <p:spPr>
            <a:xfrm>
              <a:off x="1100428" y="1088121"/>
              <a:ext cx="3325640" cy="546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0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col_vals_gte()</a:t>
              </a:r>
            </a:p>
          </p:txBody>
        </p:sp>
        <p:sp>
          <p:nvSpPr>
            <p:cNvPr id="2597" name="Rectangle"/>
            <p:cNvSpPr/>
            <p:nvPr/>
          </p:nvSpPr>
          <p:spPr>
            <a:xfrm>
              <a:off x="6770889" y="8177774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98" name="Rectangle"/>
            <p:cNvSpPr/>
            <p:nvPr/>
          </p:nvSpPr>
          <p:spPr>
            <a:xfrm>
              <a:off x="6770889" y="9657936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599" name="Rectangle"/>
            <p:cNvSpPr/>
            <p:nvPr/>
          </p:nvSpPr>
          <p:spPr>
            <a:xfrm>
              <a:off x="6770889" y="6697613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00" name="Rectangle"/>
            <p:cNvSpPr/>
            <p:nvPr/>
          </p:nvSpPr>
          <p:spPr>
            <a:xfrm>
              <a:off x="6770889" y="5217453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01" name="Rectangle"/>
            <p:cNvSpPr/>
            <p:nvPr/>
          </p:nvSpPr>
          <p:spPr>
            <a:xfrm>
              <a:off x="6770889" y="3737291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02" name="Rectangle"/>
            <p:cNvSpPr/>
            <p:nvPr/>
          </p:nvSpPr>
          <p:spPr>
            <a:xfrm>
              <a:off x="6770889" y="2257130"/>
              <a:ext cx="6299201" cy="1159544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03" name="Rectangle"/>
            <p:cNvSpPr/>
            <p:nvPr/>
          </p:nvSpPr>
          <p:spPr>
            <a:xfrm>
              <a:off x="6770889" y="776968"/>
              <a:ext cx="6299201" cy="1159545"/>
            </a:xfrm>
            <a:prstGeom prst="rect">
              <a:avLst/>
            </a:prstGeom>
            <a:noFill/>
            <a:ln w="38100" cap="flat">
              <a:solidFill>
                <a:srgbClr val="5458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609" name="Group"/>
            <p:cNvGrpSpPr/>
            <p:nvPr/>
          </p:nvGrpSpPr>
          <p:grpSpPr>
            <a:xfrm>
              <a:off x="7623240" y="826274"/>
              <a:ext cx="4855056" cy="1069796"/>
              <a:chOff x="0" y="0"/>
              <a:chExt cx="4855055" cy="1069795"/>
            </a:xfrm>
          </p:grpSpPr>
          <p:sp>
            <p:nvSpPr>
              <p:cNvPr id="2604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05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06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607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608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615" name="Group"/>
            <p:cNvGrpSpPr/>
            <p:nvPr/>
          </p:nvGrpSpPr>
          <p:grpSpPr>
            <a:xfrm>
              <a:off x="7623240" y="2306435"/>
              <a:ext cx="4855056" cy="1069796"/>
              <a:chOff x="0" y="0"/>
              <a:chExt cx="4855055" cy="1069795"/>
            </a:xfrm>
          </p:grpSpPr>
          <p:sp>
            <p:nvSpPr>
              <p:cNvPr id="2610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11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12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613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614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621" name="Group"/>
            <p:cNvGrpSpPr/>
            <p:nvPr/>
          </p:nvGrpSpPr>
          <p:grpSpPr>
            <a:xfrm>
              <a:off x="7615594" y="3786597"/>
              <a:ext cx="4855056" cy="1069796"/>
              <a:chOff x="0" y="0"/>
              <a:chExt cx="4855055" cy="1069795"/>
            </a:xfrm>
          </p:grpSpPr>
          <p:sp>
            <p:nvSpPr>
              <p:cNvPr id="2616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17" name="3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3</a:t>
                </a:r>
              </a:p>
            </p:txBody>
          </p:sp>
          <p:sp>
            <p:nvSpPr>
              <p:cNvPr id="2618" name="0.6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0.6</a:t>
                </a:r>
              </a:p>
            </p:txBody>
          </p:sp>
          <p:sp>
            <p:nvSpPr>
              <p:cNvPr id="2619" name="2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2620" name="0.4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0.4</a:t>
                </a:r>
              </a:p>
            </p:txBody>
          </p:sp>
        </p:grpSp>
        <p:sp>
          <p:nvSpPr>
            <p:cNvPr id="2622" name="PASS"/>
            <p:cNvSpPr txBox="1"/>
            <p:nvPr/>
          </p:nvSpPr>
          <p:spPr>
            <a:xfrm>
              <a:off x="8940697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PASS</a:t>
              </a:r>
            </a:p>
          </p:txBody>
        </p:sp>
        <p:sp>
          <p:nvSpPr>
            <p:cNvPr id="2623" name="FAIL"/>
            <p:cNvSpPr txBox="1"/>
            <p:nvPr/>
          </p:nvSpPr>
          <p:spPr>
            <a:xfrm>
              <a:off x="110724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FAIL</a:t>
              </a:r>
            </a:p>
          </p:txBody>
        </p:sp>
        <p:sp>
          <p:nvSpPr>
            <p:cNvPr id="2624" name="UNITS"/>
            <p:cNvSpPr txBox="1"/>
            <p:nvPr/>
          </p:nvSpPr>
          <p:spPr>
            <a:xfrm>
              <a:off x="6847048" y="0"/>
              <a:ext cx="1832648" cy="571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 algn="ctr">
                <a:defRPr sz="3100" cap="none" spc="310">
                  <a:solidFill>
                    <a:srgbClr val="53585F"/>
                  </a:solidFill>
                </a:defRPr>
              </a:lvl1pPr>
            </a:lstStyle>
            <a:p>
              <a:r>
                <a:t>UNITS</a:t>
              </a:r>
            </a:p>
          </p:txBody>
        </p:sp>
        <p:grpSp>
          <p:nvGrpSpPr>
            <p:cNvPr id="2630" name="Group"/>
            <p:cNvGrpSpPr/>
            <p:nvPr/>
          </p:nvGrpSpPr>
          <p:grpSpPr>
            <a:xfrm>
              <a:off x="7587126" y="5262327"/>
              <a:ext cx="4855056" cy="1069796"/>
              <a:chOff x="0" y="0"/>
              <a:chExt cx="4855055" cy="1069795"/>
            </a:xfrm>
          </p:grpSpPr>
          <p:sp>
            <p:nvSpPr>
              <p:cNvPr id="2625" name="4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26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27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628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629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636" name="Group"/>
            <p:cNvGrpSpPr/>
            <p:nvPr/>
          </p:nvGrpSpPr>
          <p:grpSpPr>
            <a:xfrm>
              <a:off x="7623240" y="6746919"/>
              <a:ext cx="4855056" cy="1069796"/>
              <a:chOff x="0" y="0"/>
              <a:chExt cx="4855055" cy="1069795"/>
            </a:xfrm>
          </p:grpSpPr>
          <p:sp>
            <p:nvSpPr>
              <p:cNvPr id="2631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32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33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634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635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642" name="Group"/>
            <p:cNvGrpSpPr/>
            <p:nvPr/>
          </p:nvGrpSpPr>
          <p:grpSpPr>
            <a:xfrm>
              <a:off x="7587126" y="8231002"/>
              <a:ext cx="4855056" cy="1069796"/>
              <a:chOff x="0" y="0"/>
              <a:chExt cx="4855055" cy="1069795"/>
            </a:xfrm>
          </p:grpSpPr>
          <p:sp>
            <p:nvSpPr>
              <p:cNvPr id="2637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38" name="5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39" name="1.0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1.0</a:t>
                </a:r>
              </a:p>
            </p:txBody>
          </p:sp>
          <p:sp>
            <p:nvSpPr>
              <p:cNvPr id="2640" name="0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  <p:sp>
            <p:nvSpPr>
              <p:cNvPr id="2641" name="0"/>
              <p:cNvSpPr txBox="1"/>
              <p:nvPr/>
            </p:nvSpPr>
            <p:spPr>
              <a:xfrm>
                <a:off x="4526666" y="549095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</a:t>
                </a:r>
              </a:p>
            </p:txBody>
          </p:sp>
        </p:grpSp>
        <p:grpSp>
          <p:nvGrpSpPr>
            <p:cNvPr id="2648" name="Group"/>
            <p:cNvGrpSpPr/>
            <p:nvPr/>
          </p:nvGrpSpPr>
          <p:grpSpPr>
            <a:xfrm>
              <a:off x="7615594" y="9707242"/>
              <a:ext cx="4855056" cy="1069796"/>
              <a:chOff x="0" y="0"/>
              <a:chExt cx="4855055" cy="1069795"/>
            </a:xfrm>
          </p:grpSpPr>
          <p:sp>
            <p:nvSpPr>
              <p:cNvPr id="2643" name="5"/>
              <p:cNvSpPr txBox="1"/>
              <p:nvPr/>
            </p:nvSpPr>
            <p:spPr>
              <a:xfrm>
                <a:off x="0" y="274547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ct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5</a:t>
                </a:r>
              </a:p>
            </p:txBody>
          </p:sp>
          <p:sp>
            <p:nvSpPr>
              <p:cNvPr id="2644" name="4"/>
              <p:cNvSpPr txBox="1"/>
              <p:nvPr/>
            </p:nvSpPr>
            <p:spPr>
              <a:xfrm>
                <a:off x="2527792" y="0"/>
                <a:ext cx="328391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4</a:t>
                </a:r>
              </a:p>
            </p:txBody>
          </p:sp>
          <p:sp>
            <p:nvSpPr>
              <p:cNvPr id="2645" name="0.8"/>
              <p:cNvSpPr txBox="1"/>
              <p:nvPr/>
            </p:nvSpPr>
            <p:spPr>
              <a:xfrm>
                <a:off x="2099614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0.8</a:t>
                </a:r>
              </a:p>
            </p:txBody>
          </p:sp>
          <p:sp>
            <p:nvSpPr>
              <p:cNvPr id="2646" name="1"/>
              <p:cNvSpPr txBox="1"/>
              <p:nvPr/>
            </p:nvSpPr>
            <p:spPr>
              <a:xfrm>
                <a:off x="4526666" y="0"/>
                <a:ext cx="328390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2647" name="0.2"/>
              <p:cNvSpPr txBox="1"/>
              <p:nvPr/>
            </p:nvSpPr>
            <p:spPr>
              <a:xfrm>
                <a:off x="4098487" y="549095"/>
                <a:ext cx="756569" cy="520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b">
                <a:normAutofit/>
              </a:bodyPr>
              <a:lstStyle>
                <a:lvl1pPr algn="r">
                  <a:defRPr sz="2800" b="0" cap="none" spc="0">
                    <a:solidFill>
                      <a:srgbClr val="62666D"/>
                    </a:solidFill>
                    <a:effectLst>
                      <a:outerShdw blurRad="12700" dist="12700" dir="5400000" rotWithShape="0">
                        <a:srgbClr val="FFFFFF"/>
                      </a:outerShdw>
                    </a:effectLst>
                    <a:latin typeface="Menlo Regular"/>
                    <a:ea typeface="Menlo Regular"/>
                    <a:cs typeface="Menlo Regular"/>
                    <a:sym typeface="Menlo Regular"/>
                  </a:defRPr>
                </a:lvl1pPr>
              </a:lstStyle>
              <a:p>
                <a:r>
                  <a:t>0.2</a:t>
                </a:r>
              </a:p>
            </p:txBody>
          </p:sp>
        </p:grpSp>
        <p:grpSp>
          <p:nvGrpSpPr>
            <p:cNvPr id="2651" name="Group"/>
            <p:cNvGrpSpPr/>
            <p:nvPr/>
          </p:nvGrpSpPr>
          <p:grpSpPr>
            <a:xfrm>
              <a:off x="8842964" y="784666"/>
              <a:ext cx="2112700" cy="1153011"/>
              <a:chOff x="0" y="0"/>
              <a:chExt cx="2112699" cy="1153009"/>
            </a:xfrm>
          </p:grpSpPr>
          <p:sp>
            <p:nvSpPr>
              <p:cNvPr id="2649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50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54" name="Group"/>
            <p:cNvGrpSpPr/>
            <p:nvPr/>
          </p:nvGrpSpPr>
          <p:grpSpPr>
            <a:xfrm>
              <a:off x="8842964" y="2264828"/>
              <a:ext cx="2112700" cy="1153011"/>
              <a:chOff x="0" y="0"/>
              <a:chExt cx="2112699" cy="1153009"/>
            </a:xfrm>
          </p:grpSpPr>
          <p:sp>
            <p:nvSpPr>
              <p:cNvPr id="2652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53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57" name="Group"/>
            <p:cNvGrpSpPr/>
            <p:nvPr/>
          </p:nvGrpSpPr>
          <p:grpSpPr>
            <a:xfrm>
              <a:off x="8842964" y="3744990"/>
              <a:ext cx="2112700" cy="1153010"/>
              <a:chOff x="0" y="0"/>
              <a:chExt cx="2112699" cy="1153009"/>
            </a:xfrm>
          </p:grpSpPr>
          <p:sp>
            <p:nvSpPr>
              <p:cNvPr id="2655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56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60" name="Group"/>
            <p:cNvGrpSpPr/>
            <p:nvPr/>
          </p:nvGrpSpPr>
          <p:grpSpPr>
            <a:xfrm>
              <a:off x="8842964" y="5225151"/>
              <a:ext cx="2112700" cy="1153010"/>
              <a:chOff x="0" y="0"/>
              <a:chExt cx="2112699" cy="1153009"/>
            </a:xfrm>
          </p:grpSpPr>
          <p:sp>
            <p:nvSpPr>
              <p:cNvPr id="2658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59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63" name="Group"/>
            <p:cNvGrpSpPr/>
            <p:nvPr/>
          </p:nvGrpSpPr>
          <p:grpSpPr>
            <a:xfrm>
              <a:off x="8842964" y="6705312"/>
              <a:ext cx="2112700" cy="1153011"/>
              <a:chOff x="0" y="0"/>
              <a:chExt cx="2112699" cy="1153009"/>
            </a:xfrm>
          </p:grpSpPr>
          <p:sp>
            <p:nvSpPr>
              <p:cNvPr id="2661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62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66" name="Group"/>
            <p:cNvGrpSpPr/>
            <p:nvPr/>
          </p:nvGrpSpPr>
          <p:grpSpPr>
            <a:xfrm>
              <a:off x="8842964" y="8179392"/>
              <a:ext cx="2112700" cy="1153011"/>
              <a:chOff x="0" y="0"/>
              <a:chExt cx="2112699" cy="1153009"/>
            </a:xfrm>
          </p:grpSpPr>
          <p:sp>
            <p:nvSpPr>
              <p:cNvPr id="2664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65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669" name="Group"/>
            <p:cNvGrpSpPr/>
            <p:nvPr/>
          </p:nvGrpSpPr>
          <p:grpSpPr>
            <a:xfrm>
              <a:off x="8842964" y="9665635"/>
              <a:ext cx="2112700" cy="1153011"/>
              <a:chOff x="0" y="0"/>
              <a:chExt cx="2112699" cy="1153009"/>
            </a:xfrm>
          </p:grpSpPr>
          <p:sp>
            <p:nvSpPr>
              <p:cNvPr id="2667" name="Line"/>
              <p:cNvSpPr/>
              <p:nvPr/>
            </p:nvSpPr>
            <p:spPr>
              <a:xfrm flipH="1">
                <a:off x="-1" y="0"/>
                <a:ext cx="2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668" name="Line"/>
              <p:cNvSpPr/>
              <p:nvPr/>
            </p:nvSpPr>
            <p:spPr>
              <a:xfrm flipH="1">
                <a:off x="2112699" y="0"/>
                <a:ext cx="1" cy="1153010"/>
              </a:xfrm>
              <a:prstGeom prst="line">
                <a:avLst/>
              </a:prstGeom>
              <a:noFill/>
              <a:ln w="38100" cap="flat">
                <a:solidFill>
                  <a:srgbClr val="62666D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671" name="Code Needed for the Data Validation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Code Needed for the Data Validation</a:t>
            </a:r>
          </a:p>
        </p:txBody>
      </p:sp>
      <p:grpSp>
        <p:nvGrpSpPr>
          <p:cNvPr id="2678" name="Group"/>
          <p:cNvGrpSpPr/>
          <p:nvPr/>
        </p:nvGrpSpPr>
        <p:grpSpPr>
          <a:xfrm>
            <a:off x="4123125" y="2480647"/>
            <a:ext cx="15933468" cy="10209056"/>
            <a:chOff x="0" y="0"/>
            <a:chExt cx="15933467" cy="10209055"/>
          </a:xfrm>
        </p:grpSpPr>
        <p:sp>
          <p:nvSpPr>
            <p:cNvPr id="2672" name="Rectangle"/>
            <p:cNvSpPr/>
            <p:nvPr/>
          </p:nvSpPr>
          <p:spPr>
            <a:xfrm>
              <a:off x="248153" y="0"/>
              <a:ext cx="15641445" cy="9504986"/>
            </a:xfrm>
            <a:prstGeom prst="rect">
              <a:avLst/>
            </a:prstGeom>
            <a:solidFill>
              <a:srgbClr val="1A1A1A"/>
            </a:solidFill>
            <a:ln w="254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3" name="agent &lt;-…"/>
            <p:cNvSpPr txBox="1"/>
            <p:nvPr/>
          </p:nvSpPr>
          <p:spPr>
            <a:xfrm>
              <a:off x="1053124" y="682060"/>
              <a:ext cx="14858392" cy="782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agent </a:t>
              </a:r>
              <a:r>
                <a:rPr>
                  <a:solidFill>
                    <a:srgbClr val="DCDEE0"/>
                  </a:solidFill>
                </a:rPr>
                <a:t>&lt;-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create_agent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tbl </a:t>
              </a:r>
              <a:r>
                <a:rPr>
                  <a:solidFill>
                    <a:srgbClr val="DCDEE0"/>
                  </a:solidFill>
                </a:rPr>
                <a:t>=</a:t>
              </a:r>
              <a:r>
                <a:t> simple_table</a:t>
              </a:r>
              <a:r>
                <a:rPr>
                  <a:solidFill>
                    <a:srgbClr val="DCDEE0"/>
                  </a:solidFill>
                </a:rPr>
                <a:t>,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actions </a:t>
              </a:r>
              <a:r>
                <a:rPr>
                  <a:solidFill>
                    <a:srgbClr val="DCDEE0"/>
                  </a:solidFill>
                </a:rPr>
                <a:t>=</a:t>
              </a:r>
              <a:r>
                <a:t> </a:t>
              </a:r>
              <a:r>
                <a:rPr>
                  <a:solidFill>
                    <a:schemeClr val="accent3"/>
                  </a:solidFill>
                </a:rPr>
                <a:t>action_levels(</a:t>
              </a:r>
              <a:r>
                <a:t>warn_at </a:t>
              </a:r>
              <a:r>
                <a:rPr>
                  <a:solidFill>
                    <a:srgbClr val="DCDEE0"/>
                  </a:solidFill>
                </a:rPr>
                <a:t>=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1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stop_at </a:t>
              </a:r>
              <a:r>
                <a:rPr>
                  <a:solidFill>
                    <a:srgbClr val="DCDEE0"/>
                  </a:solidFill>
                </a:rPr>
                <a:t>=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2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t>,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col_vals_gte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  <a:r>
                <a:rPr>
                  <a:solidFill>
                    <a:schemeClr val="accent3"/>
                  </a:solidFill>
                </a:rPr>
                <a:t>vars(</a:t>
              </a:r>
              <a:r>
                <a:t>c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15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col_vals_in_set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  <a:r>
                <a:rPr>
                  <a:solidFill>
                    <a:schemeClr val="accent3"/>
                  </a:solidFill>
                </a:rPr>
                <a:t>vars(</a:t>
              </a:r>
              <a:r>
                <a:t>b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c</a:t>
              </a:r>
              <a:r>
                <a:rPr>
                  <a:solidFill>
                    <a:schemeClr val="accent3"/>
                  </a:solidFill>
                </a:rPr>
                <a:t>(</a:t>
              </a:r>
              <a:r>
                <a:rPr>
                  <a:solidFill>
                    <a:srgbClr val="59862C"/>
                  </a:solidFill>
                </a:rPr>
                <a:t>0</a:t>
              </a:r>
              <a:r>
                <a:t>, </a:t>
              </a:r>
              <a:r>
                <a:rPr>
                  <a:solidFill>
                    <a:srgbClr val="59862C"/>
                  </a:solidFill>
                </a:rPr>
                <a:t>1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col_vals_regex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  <a:r>
                <a:rPr>
                  <a:solidFill>
                    <a:schemeClr val="accent3"/>
                  </a:solidFill>
                </a:rPr>
                <a:t>vars(</a:t>
              </a:r>
              <a:r>
                <a:t>a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</a:t>
              </a:r>
              <a:r>
                <a:rPr>
                  <a:solidFill>
                    <a:srgbClr val="87BD7C"/>
                  </a:solidFill>
                </a:rPr>
                <a:t>"[a-z]{3}[0-9]"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col_vals_expr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  <a:r>
                <a:rPr>
                  <a:solidFill>
                    <a:srgbClr val="DCDEE0"/>
                  </a:solidFill>
                </a:rPr>
                <a:t>~</a:t>
              </a:r>
              <a:r>
                <a:rPr>
                  <a:solidFill>
                    <a:schemeClr val="accent3"/>
                  </a:solidFill>
                </a:rPr>
                <a:t>case_when(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b </a:t>
              </a:r>
              <a:r>
                <a:rPr>
                  <a:solidFill>
                    <a:srgbClr val="DCDEE0"/>
                  </a:solidFill>
                </a:rPr>
                <a:t>==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1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~</a:t>
              </a:r>
              <a:r>
                <a:t> c </a:t>
              </a:r>
              <a:r>
                <a:rPr>
                  <a:solidFill>
                    <a:srgbClr val="DCDEE0"/>
                  </a:solidFill>
                </a:rPr>
                <a:t>&gt;=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20</a:t>
              </a:r>
              <a:r>
                <a:t>,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  b </a:t>
              </a:r>
              <a:r>
                <a:rPr>
                  <a:solidFill>
                    <a:srgbClr val="DCDEE0"/>
                  </a:solidFill>
                </a:rPr>
                <a:t>==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0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~</a:t>
              </a:r>
              <a:r>
                <a:t> c </a:t>
              </a:r>
              <a:r>
                <a:rPr>
                  <a:solidFill>
                    <a:srgbClr val="DCDEE0"/>
                  </a:solidFill>
                </a:rPr>
                <a:t>&lt;</a:t>
              </a:r>
              <a:r>
                <a:t> </a:t>
              </a:r>
              <a:r>
                <a:rPr>
                  <a:solidFill>
                    <a:srgbClr val="59862C"/>
                  </a:solidFill>
                </a:rPr>
                <a:t>20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col_vals_not_null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</a:t>
              </a:r>
              <a:r>
                <a:rPr>
                  <a:solidFill>
                    <a:schemeClr val="accent3"/>
                  </a:solidFill>
                </a:rPr>
                <a:t>vars(</a:t>
              </a:r>
              <a:r>
                <a:t>a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b</a:t>
              </a:r>
              <a:r>
                <a:rPr>
                  <a:solidFill>
                    <a:srgbClr val="DCDEE0"/>
                  </a:solidFill>
                </a:rPr>
                <a:t>,</a:t>
              </a:r>
              <a:r>
                <a:t> c</a:t>
              </a:r>
              <a:r>
                <a:rPr>
                  <a:solidFill>
                    <a:schemeClr val="accent3"/>
                  </a:solidFill>
                </a:rPr>
                <a:t>)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)</a:t>
              </a:r>
              <a:r>
                <a:t> </a:t>
              </a:r>
              <a:r>
                <a:rPr>
                  <a:solidFill>
                    <a:srgbClr val="DCDEE0"/>
                  </a:solidFill>
                </a:rPr>
                <a:t>%&gt;%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  </a:t>
              </a:r>
              <a:r>
                <a:rPr>
                  <a:solidFill>
                    <a:schemeClr val="accent3"/>
                  </a:solidFill>
                </a:rPr>
                <a:t>interrogate</a:t>
              </a:r>
              <a:r>
                <a:rPr>
                  <a:solidFill>
                    <a:schemeClr val="accent4">
                      <a:hueOff val="384618"/>
                      <a:satOff val="3869"/>
                      <a:lumOff val="5802"/>
                    </a:schemeClr>
                  </a:solidFill>
                </a:rPr>
                <a:t>()</a:t>
              </a: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>
                <a:solidFill>
                  <a:schemeClr val="accent4">
                    <a:hueOff val="384618"/>
                    <a:satOff val="3869"/>
                    <a:lumOff val="5802"/>
                  </a:schemeClr>
                </a:solidFill>
              </a:endParaRPr>
            </a:p>
            <a:p>
              <a:pPr>
                <a:defRPr sz="3200" b="0" cap="none" spc="0">
                  <a:solidFill>
                    <a:srgbClr val="FFFFF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t>agent</a:t>
              </a:r>
            </a:p>
          </p:txBody>
        </p:sp>
        <p:sp>
          <p:nvSpPr>
            <p:cNvPr id="2674" name="R CODE"/>
            <p:cNvSpPr txBox="1"/>
            <p:nvPr/>
          </p:nvSpPr>
          <p:spPr>
            <a:xfrm>
              <a:off x="349525" y="29576"/>
              <a:ext cx="15410882" cy="533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>
              <a:lvl1pPr>
                <a:defRPr sz="2800" b="0" cap="none" spc="0">
                  <a:solidFill>
                    <a:srgbClr val="FFFFFF"/>
                  </a:solidFill>
                </a:defRPr>
              </a:lvl1pPr>
            </a:lstStyle>
            <a:p>
              <a:r>
                <a:t>R CODE</a:t>
              </a:r>
            </a:p>
          </p:txBody>
        </p:sp>
        <p:sp>
          <p:nvSpPr>
            <p:cNvPr id="2675" name="Rectangle"/>
            <p:cNvSpPr/>
            <p:nvPr/>
          </p:nvSpPr>
          <p:spPr>
            <a:xfrm>
              <a:off x="264605" y="624804"/>
              <a:ext cx="640213" cy="886284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6" name="Line"/>
            <p:cNvSpPr/>
            <p:nvPr/>
          </p:nvSpPr>
          <p:spPr>
            <a:xfrm>
              <a:off x="204282" y="612495"/>
              <a:ext cx="15729185" cy="1"/>
            </a:xfrm>
            <a:prstGeom prst="line">
              <a:avLst/>
            </a:prstGeom>
            <a:solidFill>
              <a:srgbClr val="B8B7ED">
                <a:alpha val="25302"/>
              </a:srgbClr>
            </a:solidFill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2677" name="1…"/>
            <p:cNvSpPr txBox="1"/>
            <p:nvPr/>
          </p:nvSpPr>
          <p:spPr>
            <a:xfrm>
              <a:off x="0" y="455454"/>
              <a:ext cx="881915" cy="9753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2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3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4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5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6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7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8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9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10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11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12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13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14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15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16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17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r>
                <a:rPr dirty="0"/>
                <a:t>18</a:t>
              </a:r>
            </a:p>
            <a:p>
              <a:pPr algn="r">
                <a:defRPr sz="3200" b="0" cap="none" spc="0">
                  <a:solidFill>
                    <a:srgbClr val="53585F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  <a:endParaRPr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8" grpId="1" animBg="1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Line"/>
          <p:cNvSpPr/>
          <p:nvPr/>
        </p:nvSpPr>
        <p:spPr>
          <a:xfrm>
            <a:off x="4803661" y="9861410"/>
            <a:ext cx="14776677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1" name="Line"/>
          <p:cNvSpPr/>
          <p:nvPr/>
        </p:nvSpPr>
        <p:spPr>
          <a:xfrm>
            <a:off x="5682356" y="10804321"/>
            <a:ext cx="13031562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2" name="The link is available in the package README and the project website"/>
          <p:cNvSpPr txBox="1"/>
          <p:nvPr/>
        </p:nvSpPr>
        <p:spPr>
          <a:xfrm>
            <a:off x="1908914" y="6777411"/>
            <a:ext cx="1890657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4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The link is available in the package README and the project website</a:t>
            </a:r>
          </a:p>
        </p:txBody>
      </p:sp>
      <p:pic>
        <p:nvPicPr>
          <p:cNvPr id="2683" name="rstudio_cloud_backdrop.png" descr="rstudio_cloud_backdr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72" y="3159343"/>
            <a:ext cx="20929825" cy="8189932"/>
          </a:xfrm>
          <a:prstGeom prst="rect">
            <a:avLst/>
          </a:prstGeom>
          <a:ln w="12700">
            <a:miter lim="400000"/>
          </a:ln>
        </p:spPr>
      </p:pic>
      <p:sp>
        <p:nvSpPr>
          <p:cNvPr id="2684" name="You can try out dozens of pointblank examples in RStudio Cloud"/>
          <p:cNvSpPr txBox="1"/>
          <p:nvPr/>
        </p:nvSpPr>
        <p:spPr>
          <a:xfrm>
            <a:off x="2708278" y="3875347"/>
            <a:ext cx="17092671" cy="774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4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You can try out dozens of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pointblank</a:t>
            </a:r>
            <a:r>
              <a:t> examples in </a:t>
            </a:r>
            <a:r>
              <a:rPr b="1">
                <a:effectLst>
                  <a:outerShdw blurRad="12700" dist="25400" dir="5400000" rotWithShape="0">
                    <a:srgbClr val="A6AAA9"/>
                  </a:outerShdw>
                </a:effectLst>
                <a:latin typeface="+mj-lt"/>
                <a:ea typeface="+mj-ea"/>
                <a:cs typeface="+mj-cs"/>
                <a:sym typeface="Helvetica"/>
              </a:rPr>
              <a:t>RStudio Cloud</a:t>
            </a:r>
          </a:p>
        </p:txBody>
      </p:sp>
      <p:sp>
        <p:nvSpPr>
          <p:cNvPr id="2685" name="The link is available in the package README and…"/>
          <p:cNvSpPr txBox="1"/>
          <p:nvPr/>
        </p:nvSpPr>
        <p:spPr>
          <a:xfrm>
            <a:off x="2738711" y="6799798"/>
            <a:ext cx="18906577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0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link is available in the package README and</a:t>
            </a:r>
          </a:p>
          <a:p>
            <a:pPr>
              <a:defRPr sz="40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in the project website:</a:t>
            </a:r>
          </a:p>
        </p:txBody>
      </p:sp>
      <p:sp>
        <p:nvSpPr>
          <p:cNvPr id="2686" name="github.com/rich-iannone/pointblank"/>
          <p:cNvSpPr txBox="1"/>
          <p:nvPr/>
        </p:nvSpPr>
        <p:spPr>
          <a:xfrm>
            <a:off x="2740070" y="8315250"/>
            <a:ext cx="8762694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200" b="0" cap="none" spc="6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github.com/rich-iannone/pointblank</a:t>
            </a:r>
          </a:p>
        </p:txBody>
      </p:sp>
      <p:sp>
        <p:nvSpPr>
          <p:cNvPr id="2687" name="Line"/>
          <p:cNvSpPr/>
          <p:nvPr/>
        </p:nvSpPr>
        <p:spPr>
          <a:xfrm>
            <a:off x="2766894" y="9006847"/>
            <a:ext cx="8599235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8" name="rich-iannone.github.io/pointblank"/>
          <p:cNvSpPr txBox="1"/>
          <p:nvPr/>
        </p:nvSpPr>
        <p:spPr>
          <a:xfrm>
            <a:off x="2740070" y="9136152"/>
            <a:ext cx="8519996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200" b="0" cap="none" spc="64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rich-iannone.github.io/pointblank</a:t>
            </a:r>
          </a:p>
        </p:txBody>
      </p:sp>
      <p:sp>
        <p:nvSpPr>
          <p:cNvPr id="2689" name="Line"/>
          <p:cNvSpPr/>
          <p:nvPr/>
        </p:nvSpPr>
        <p:spPr>
          <a:xfrm>
            <a:off x="2760229" y="9827749"/>
            <a:ext cx="8370004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690" name="Screen Shot 2022-10-24 at 3.43.03 PM.png" descr="Screen Shot 2022-10-24 at 3.43.03 PM.png"/>
          <p:cNvPicPr>
            <a:picLocks noChangeAspect="1"/>
          </p:cNvPicPr>
          <p:nvPr/>
        </p:nvPicPr>
        <p:blipFill>
          <a:blip r:embed="rId3"/>
          <a:srcRect l="1365" t="12087" r="1225" b="13076"/>
          <a:stretch>
            <a:fillRect/>
          </a:stretch>
        </p:blipFill>
        <p:spPr>
          <a:xfrm>
            <a:off x="3816604" y="5302154"/>
            <a:ext cx="9665224" cy="8231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87" extrusionOk="0">
                <a:moveTo>
                  <a:pt x="113" y="0"/>
                </a:moveTo>
                <a:lnTo>
                  <a:pt x="62" y="666"/>
                </a:lnTo>
                <a:cubicBezTo>
                  <a:pt x="14" y="1284"/>
                  <a:pt x="9" y="1988"/>
                  <a:pt x="3" y="10252"/>
                </a:cubicBezTo>
                <a:cubicBezTo>
                  <a:pt x="-5" y="19835"/>
                  <a:pt x="2" y="20375"/>
                  <a:pt x="133" y="21149"/>
                </a:cubicBezTo>
                <a:cubicBezTo>
                  <a:pt x="179" y="21419"/>
                  <a:pt x="2512" y="21572"/>
                  <a:pt x="4850" y="21586"/>
                </a:cubicBezTo>
                <a:cubicBezTo>
                  <a:pt x="7189" y="21600"/>
                  <a:pt x="9532" y="21471"/>
                  <a:pt x="9599" y="21201"/>
                </a:cubicBezTo>
                <a:cubicBezTo>
                  <a:pt x="9646" y="21008"/>
                  <a:pt x="9697" y="20593"/>
                  <a:pt x="9711" y="20275"/>
                </a:cubicBezTo>
                <a:cubicBezTo>
                  <a:pt x="9727" y="19935"/>
                  <a:pt x="9738" y="15908"/>
                  <a:pt x="9738" y="10543"/>
                </a:cubicBezTo>
                <a:cubicBezTo>
                  <a:pt x="9738" y="1769"/>
                  <a:pt x="9735" y="1362"/>
                  <a:pt x="9682" y="697"/>
                </a:cubicBezTo>
                <a:lnTo>
                  <a:pt x="9627" y="0"/>
                </a:lnTo>
                <a:lnTo>
                  <a:pt x="4870" y="0"/>
                </a:lnTo>
                <a:lnTo>
                  <a:pt x="113" y="0"/>
                </a:lnTo>
                <a:close/>
                <a:moveTo>
                  <a:pt x="10370" y="0"/>
                </a:moveTo>
                <a:lnTo>
                  <a:pt x="10319" y="666"/>
                </a:lnTo>
                <a:cubicBezTo>
                  <a:pt x="10279" y="1182"/>
                  <a:pt x="10265" y="1926"/>
                  <a:pt x="10257" y="3955"/>
                </a:cubicBezTo>
                <a:lnTo>
                  <a:pt x="10248" y="6588"/>
                </a:lnTo>
                <a:lnTo>
                  <a:pt x="10115" y="8118"/>
                </a:lnTo>
                <a:cubicBezTo>
                  <a:pt x="9934" y="10200"/>
                  <a:pt x="9934" y="11049"/>
                  <a:pt x="10117" y="13156"/>
                </a:cubicBezTo>
                <a:lnTo>
                  <a:pt x="10253" y="14717"/>
                </a:lnTo>
                <a:lnTo>
                  <a:pt x="10253" y="17111"/>
                </a:lnTo>
                <a:cubicBezTo>
                  <a:pt x="10253" y="19679"/>
                  <a:pt x="10290" y="20729"/>
                  <a:pt x="10398" y="21243"/>
                </a:cubicBezTo>
                <a:cubicBezTo>
                  <a:pt x="10431" y="21396"/>
                  <a:pt x="12899" y="21495"/>
                  <a:pt x="15969" y="21461"/>
                </a:cubicBezTo>
                <a:cubicBezTo>
                  <a:pt x="21347" y="21402"/>
                  <a:pt x="21483" y="21384"/>
                  <a:pt x="21538" y="20795"/>
                </a:cubicBezTo>
                <a:cubicBezTo>
                  <a:pt x="21594" y="20207"/>
                  <a:pt x="21595" y="19947"/>
                  <a:pt x="21595" y="10803"/>
                </a:cubicBezTo>
                <a:cubicBezTo>
                  <a:pt x="21595" y="2818"/>
                  <a:pt x="21589" y="1307"/>
                  <a:pt x="21553" y="708"/>
                </a:cubicBezTo>
                <a:lnTo>
                  <a:pt x="21511" y="0"/>
                </a:lnTo>
                <a:lnTo>
                  <a:pt x="15940" y="0"/>
                </a:lnTo>
                <a:lnTo>
                  <a:pt x="10370" y="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2691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92" name="Learning More About pointblank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Learning More About pointblank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" name="You really need to understand and get on top of your data quality."/>
          <p:cNvSpPr txBox="1"/>
          <p:nvPr/>
        </p:nvSpPr>
        <p:spPr>
          <a:xfrm>
            <a:off x="8066475" y="2766475"/>
            <a:ext cx="8251050" cy="2349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You really need to understand and get on top of your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data quality</a:t>
            </a:r>
            <a:r>
              <a:t>.</a:t>
            </a:r>
          </a:p>
        </p:txBody>
      </p:sp>
      <p:sp>
        <p:nvSpPr>
          <p:cNvPr id="259" name="This centers around data quality reporting that summarizes the results of validation steps."/>
          <p:cNvSpPr txBox="1"/>
          <p:nvPr/>
        </p:nvSpPr>
        <p:spPr>
          <a:xfrm>
            <a:off x="5355578" y="5824018"/>
            <a:ext cx="13672844" cy="160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This centers around data quality reporting that summarizes the results of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validation steps</a:t>
            </a:r>
            <a:r>
              <a:t>. </a:t>
            </a:r>
          </a:p>
        </p:txBody>
      </p:sp>
      <p:sp>
        <p:nvSpPr>
          <p:cNvPr id="260" name="The reporting can be stored, published, exported, and transformed."/>
          <p:cNvSpPr txBox="1"/>
          <p:nvPr/>
        </p:nvSpPr>
        <p:spPr>
          <a:xfrm>
            <a:off x="5681936" y="8132259"/>
            <a:ext cx="12992311" cy="160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The reporting can be stored, published, exported, and transformed.</a:t>
            </a:r>
          </a:p>
        </p:txBody>
      </p:sp>
      <p:sp>
        <p:nvSpPr>
          <p:cNvPr id="261" name="This workflow aligns with a key tenet of the 📦:…"/>
          <p:cNvSpPr txBox="1"/>
          <p:nvPr/>
        </p:nvSpPr>
        <p:spPr>
          <a:xfrm>
            <a:off x="5060984" y="10440491"/>
            <a:ext cx="14262032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This workflow aligns with a key tenet of the 📦:</a:t>
            </a:r>
          </a:p>
          <a:p>
            <a: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discover, communicate, and help solve DQ issues.</a:t>
            </a:r>
          </a:p>
        </p:txBody>
      </p:sp>
      <p:sp>
        <p:nvSpPr>
          <p:cNvPr id="262" name="The Data Quality Workflow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Quality Workflow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1" animBg="1" advAuto="0"/>
      <p:bldP spid="259" grpId="2" animBg="1" advAuto="0"/>
      <p:bldP spid="260" grpId="3" animBg="1" advAuto="0"/>
      <p:bldP spid="261" grpId="4" animBg="1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You can try out dozens of pointblank examples in RStudio Cloud"/>
          <p:cNvSpPr txBox="1"/>
          <p:nvPr/>
        </p:nvSpPr>
        <p:spPr>
          <a:xfrm>
            <a:off x="2832528" y="2069418"/>
            <a:ext cx="18718945" cy="774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4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You can try out dozens of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pointblank</a:t>
            </a:r>
            <a:r>
              <a:t> examples in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RStudio Cloud</a:t>
            </a:r>
          </a:p>
        </p:txBody>
      </p:sp>
      <p:sp>
        <p:nvSpPr>
          <p:cNvPr id="2695" name="pointblank’s Function Reference section has per-function info"/>
          <p:cNvSpPr txBox="1"/>
          <p:nvPr/>
        </p:nvSpPr>
        <p:spPr>
          <a:xfrm>
            <a:off x="2912350" y="6386453"/>
            <a:ext cx="18559299" cy="774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44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pointblank</a:t>
            </a:r>
            <a:r>
              <a:t>’s </a:t>
            </a:r>
            <a:r>
              <a:rPr i="1">
                <a:latin typeface="+mj-lt"/>
                <a:ea typeface="+mj-ea"/>
                <a:cs typeface="+mj-cs"/>
                <a:sym typeface="Helvetica"/>
              </a:rPr>
              <a:t>Function Reference</a:t>
            </a:r>
            <a:r>
              <a:t> section has per-function info</a:t>
            </a:r>
          </a:p>
        </p:txBody>
      </p:sp>
      <p:sp>
        <p:nvSpPr>
          <p:cNvPr id="2696" name="The link is available in the package README and the project website"/>
          <p:cNvSpPr txBox="1"/>
          <p:nvPr/>
        </p:nvSpPr>
        <p:spPr>
          <a:xfrm>
            <a:off x="2738711" y="3988385"/>
            <a:ext cx="18906577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4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The link is available in the package README and the project website</a:t>
            </a:r>
          </a:p>
        </p:txBody>
      </p:sp>
      <p:sp>
        <p:nvSpPr>
          <p:cNvPr id="2697" name="https://rich-iannone.github.io/pointblank/reference"/>
          <p:cNvSpPr txBox="1"/>
          <p:nvPr/>
        </p:nvSpPr>
        <p:spPr>
          <a:xfrm>
            <a:off x="5544149" y="7054570"/>
            <a:ext cx="13295702" cy="99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200" b="0" cap="none" spc="64">
                <a:solidFill>
                  <a:srgbClr val="53585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https://rich-iannone.github.io/pointblank/reference</a:t>
            </a:r>
          </a:p>
        </p:txBody>
      </p:sp>
      <p:sp>
        <p:nvSpPr>
          <p:cNvPr id="2698" name="Line"/>
          <p:cNvSpPr/>
          <p:nvPr/>
        </p:nvSpPr>
        <p:spPr>
          <a:xfrm>
            <a:off x="5682356" y="7945306"/>
            <a:ext cx="13031562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99" name="github.com/rich-iannone/pointblank"/>
          <p:cNvSpPr txBox="1"/>
          <p:nvPr/>
        </p:nvSpPr>
        <p:spPr>
          <a:xfrm>
            <a:off x="2905620" y="4744411"/>
            <a:ext cx="9176648" cy="998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200" b="0" cap="none" spc="64">
                <a:solidFill>
                  <a:srgbClr val="53585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github.com/rich-iannone/pointblank</a:t>
            </a:r>
          </a:p>
        </p:txBody>
      </p:sp>
      <p:sp>
        <p:nvSpPr>
          <p:cNvPr id="2700" name="Line"/>
          <p:cNvSpPr/>
          <p:nvPr/>
        </p:nvSpPr>
        <p:spPr>
          <a:xfrm>
            <a:off x="3115040" y="5617988"/>
            <a:ext cx="8788397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1" name="rich-iannone.github.io/pointblank"/>
          <p:cNvSpPr txBox="1"/>
          <p:nvPr/>
        </p:nvSpPr>
        <p:spPr>
          <a:xfrm>
            <a:off x="12381482" y="4742985"/>
            <a:ext cx="9069080" cy="1001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200" b="0" cap="none" spc="64">
                <a:solidFill>
                  <a:srgbClr val="53585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>
            <a:r>
              <a:t>rich-iannone.github.io/pointblank</a:t>
            </a:r>
          </a:p>
        </p:txBody>
      </p:sp>
      <p:sp>
        <p:nvSpPr>
          <p:cNvPr id="2702" name="Line"/>
          <p:cNvSpPr/>
          <p:nvPr/>
        </p:nvSpPr>
        <p:spPr>
          <a:xfrm>
            <a:off x="12666595" y="5617988"/>
            <a:ext cx="8542754" cy="1"/>
          </a:xfrm>
          <a:prstGeom prst="line">
            <a:avLst/>
          </a:prstGeom>
          <a:ln w="635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3" name="Line"/>
          <p:cNvSpPr/>
          <p:nvPr/>
        </p:nvSpPr>
        <p:spPr>
          <a:xfrm>
            <a:off x="4803661" y="6101417"/>
            <a:ext cx="14776677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5" name="Learning More About pointblank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Learning More About pointblank</a:t>
            </a:r>
          </a:p>
        </p:txBody>
      </p:sp>
      <p:pic>
        <p:nvPicPr>
          <p:cNvPr id="2706" name="Screen Shot 2022-10-24 at 3.43.03 PM.png" descr="Screen Shot 2022-10-24 at 3.43.03 PM.png"/>
          <p:cNvPicPr>
            <a:picLocks noChangeAspect="1"/>
          </p:cNvPicPr>
          <p:nvPr/>
        </p:nvPicPr>
        <p:blipFill>
          <a:blip r:embed="rId2"/>
          <a:srcRect l="1368" t="12087" r="1223" b="13096"/>
          <a:stretch>
            <a:fillRect/>
          </a:stretch>
        </p:blipFill>
        <p:spPr>
          <a:xfrm>
            <a:off x="8921457" y="3137763"/>
            <a:ext cx="6541534" cy="556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437" extrusionOk="0">
                <a:moveTo>
                  <a:pt x="113" y="0"/>
                </a:moveTo>
                <a:lnTo>
                  <a:pt x="60" y="657"/>
                </a:lnTo>
                <a:cubicBezTo>
                  <a:pt x="12" y="1270"/>
                  <a:pt x="9" y="1980"/>
                  <a:pt x="3" y="10188"/>
                </a:cubicBezTo>
                <a:cubicBezTo>
                  <a:pt x="-5" y="19707"/>
                  <a:pt x="1" y="20235"/>
                  <a:pt x="132" y="21003"/>
                </a:cubicBezTo>
                <a:cubicBezTo>
                  <a:pt x="224" y="21540"/>
                  <a:pt x="9466" y="21600"/>
                  <a:pt x="9598" y="21064"/>
                </a:cubicBezTo>
                <a:cubicBezTo>
                  <a:pt x="9645" y="20873"/>
                  <a:pt x="9696" y="20449"/>
                  <a:pt x="9711" y="20132"/>
                </a:cubicBezTo>
                <a:cubicBezTo>
                  <a:pt x="9726" y="19795"/>
                  <a:pt x="9737" y="15792"/>
                  <a:pt x="9737" y="10463"/>
                </a:cubicBezTo>
                <a:cubicBezTo>
                  <a:pt x="9737" y="1748"/>
                  <a:pt x="9735" y="1348"/>
                  <a:pt x="9682" y="687"/>
                </a:cubicBezTo>
                <a:lnTo>
                  <a:pt x="9627" y="0"/>
                </a:lnTo>
                <a:lnTo>
                  <a:pt x="4870" y="0"/>
                </a:lnTo>
                <a:lnTo>
                  <a:pt x="113" y="0"/>
                </a:lnTo>
                <a:close/>
                <a:moveTo>
                  <a:pt x="10370" y="0"/>
                </a:moveTo>
                <a:lnTo>
                  <a:pt x="10317" y="657"/>
                </a:lnTo>
                <a:cubicBezTo>
                  <a:pt x="10277" y="1169"/>
                  <a:pt x="10264" y="1910"/>
                  <a:pt x="10257" y="3926"/>
                </a:cubicBezTo>
                <a:lnTo>
                  <a:pt x="10247" y="6538"/>
                </a:lnTo>
                <a:lnTo>
                  <a:pt x="10114" y="8065"/>
                </a:lnTo>
                <a:cubicBezTo>
                  <a:pt x="9933" y="10133"/>
                  <a:pt x="9934" y="10967"/>
                  <a:pt x="10117" y="13060"/>
                </a:cubicBezTo>
                <a:lnTo>
                  <a:pt x="10253" y="14618"/>
                </a:lnTo>
                <a:lnTo>
                  <a:pt x="10253" y="17001"/>
                </a:lnTo>
                <a:cubicBezTo>
                  <a:pt x="10253" y="19552"/>
                  <a:pt x="10290" y="20584"/>
                  <a:pt x="10399" y="21095"/>
                </a:cubicBezTo>
                <a:cubicBezTo>
                  <a:pt x="10431" y="21247"/>
                  <a:pt x="12898" y="21342"/>
                  <a:pt x="15968" y="21308"/>
                </a:cubicBezTo>
                <a:cubicBezTo>
                  <a:pt x="21347" y="21250"/>
                  <a:pt x="21482" y="21237"/>
                  <a:pt x="21537" y="20652"/>
                </a:cubicBezTo>
                <a:cubicBezTo>
                  <a:pt x="21593" y="20068"/>
                  <a:pt x="21595" y="19805"/>
                  <a:pt x="21595" y="10723"/>
                </a:cubicBezTo>
                <a:cubicBezTo>
                  <a:pt x="21595" y="2791"/>
                  <a:pt x="21589" y="1298"/>
                  <a:pt x="21553" y="703"/>
                </a:cubicBezTo>
                <a:lnTo>
                  <a:pt x="21510" y="0"/>
                </a:lnTo>
                <a:lnTo>
                  <a:pt x="15940" y="0"/>
                </a:lnTo>
                <a:lnTo>
                  <a:pt x="10370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732" name="Group"/>
          <p:cNvGrpSpPr/>
          <p:nvPr/>
        </p:nvGrpSpPr>
        <p:grpSpPr>
          <a:xfrm>
            <a:off x="497152" y="8731178"/>
            <a:ext cx="23389695" cy="850901"/>
            <a:chOff x="0" y="0"/>
            <a:chExt cx="23389694" cy="850900"/>
          </a:xfrm>
        </p:grpSpPr>
        <p:pic>
          <p:nvPicPr>
            <p:cNvPr id="270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350"/>
              <a:ext cx="850900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8" name="Image" descr="Imag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11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09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823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0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734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1" name="Image" descr="Imag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5646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2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9558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3" name="Image" descr="Imag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469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7381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5" name="Image" descr="Image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51293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6" name="Image" descr="Image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45204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7" name="Image" descr="Image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39116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8" name="Image" descr="Image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330281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19" name="Image" descr="Image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126939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0" name="Image" descr="Imag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2208514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1" name="Image" descr="Image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147630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2" name="Image" descr="Image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408674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3" name="Image" descr="Image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50258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4" name="Image" descr="Image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964980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5" name="Image" descr="Image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90409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6" name="Image" descr="Image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7843213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7" name="Image" descr="Image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878232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8" name="Image" descr="Image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72144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29" name="Image" descr="Image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06605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0" name="Image" descr="Image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159967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1" name="Image" descr="Image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2538794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58" name="Group"/>
          <p:cNvGrpSpPr/>
          <p:nvPr/>
        </p:nvGrpSpPr>
        <p:grpSpPr>
          <a:xfrm>
            <a:off x="497152" y="9724883"/>
            <a:ext cx="23389695" cy="850901"/>
            <a:chOff x="0" y="0"/>
            <a:chExt cx="23389694" cy="850900"/>
          </a:xfrm>
        </p:grpSpPr>
        <p:pic>
          <p:nvPicPr>
            <p:cNvPr id="2733" name="Image" descr="Image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0" y="0"/>
              <a:ext cx="8509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4" name="Image" descr="Image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3911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5" name="Image" descr="Image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87823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6" name="Image" descr="Image"/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281734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7" name="Image" descr="Image"/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756466" y="6350"/>
              <a:ext cx="850901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8" name="Image" descr="Image"/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469558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39" name="Image" descr="Image"/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563469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0" name="Image" descr="Image"/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657381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1" name="Image" descr="Image"/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751293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2" name="Image" descr="Image"/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45204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3" name="Image" descr="Image"/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39116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4" name="Image" descr="Image"/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330281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5" name="Image" descr="Image"/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126939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6" name="Image" descr="Image"/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2208514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7" name="Image" descr="Image"/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3147630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8" name="Image" descr="Image"/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1408674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49" name="Image" descr="Image"/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50258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0" name="Image" descr="Image"/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5964980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1" name="Image" descr="Image"/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690409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2" name="Image" descr="Image"/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7843213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3" name="Image" descr="Image"/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878232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4" name="Image" descr="Image"/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1972144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5" name="Image" descr="Image"/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206605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6" name="Image" descr="Image"/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2159967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7" name="Image" descr="Image"/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2538794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84" name="Group"/>
          <p:cNvGrpSpPr/>
          <p:nvPr/>
        </p:nvGrpSpPr>
        <p:grpSpPr>
          <a:xfrm>
            <a:off x="497152" y="10718589"/>
            <a:ext cx="23389695" cy="850901"/>
            <a:chOff x="0" y="0"/>
            <a:chExt cx="23389694" cy="850900"/>
          </a:xfrm>
        </p:grpSpPr>
        <p:pic>
          <p:nvPicPr>
            <p:cNvPr id="2759" name="Image" descr="Image"/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0" y="0"/>
              <a:ext cx="8509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0" name="Image" descr="Image"/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93911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1" name="Image" descr="Image"/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187823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2" name="Image" descr="Image"/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2823699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3" name="Image" descr="Image"/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3762816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4" name="Image" descr="Image"/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4701932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5" name="Image" descr="Image"/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653748" y="12700"/>
              <a:ext cx="8128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6" name="Image" descr="Image"/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657381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7" name="Image" descr="Image"/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7512932" y="6350"/>
              <a:ext cx="850901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8" name="Image" descr="Image"/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845204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9" name="Image" descr="Image"/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939116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0" name="Image" descr="Image"/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10336631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1" name="Image" descr="Image"/>
            <p:cNvPicPr>
              <a:picLocks noChangeAspect="1"/>
            </p:cNvPicPr>
            <p:nvPr/>
          </p:nvPicPr>
          <p:blipFill>
            <a:blip r:embed="rId65"/>
            <a:stretch>
              <a:fillRect/>
            </a:stretch>
          </p:blipFill>
          <p:spPr>
            <a:xfrm>
              <a:off x="11275748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2" name="Image" descr="Image"/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2214864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3" name="Image" descr="Image"/>
            <p:cNvPicPr>
              <a:picLocks noChangeAspect="1"/>
            </p:cNvPicPr>
            <p:nvPr/>
          </p:nvPicPr>
          <p:blipFill>
            <a:blip r:embed="rId67"/>
            <a:stretch>
              <a:fillRect/>
            </a:stretch>
          </p:blipFill>
          <p:spPr>
            <a:xfrm>
              <a:off x="13153980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4" name="Image" descr="Image"/>
            <p:cNvPicPr>
              <a:picLocks noChangeAspect="1"/>
            </p:cNvPicPr>
            <p:nvPr/>
          </p:nvPicPr>
          <p:blipFill>
            <a:blip r:embed="rId68"/>
            <a:stretch>
              <a:fillRect/>
            </a:stretch>
          </p:blipFill>
          <p:spPr>
            <a:xfrm>
              <a:off x="14093096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5" name="Image" descr="Image"/>
            <p:cNvPicPr>
              <a:picLocks noChangeAspect="1"/>
            </p:cNvPicPr>
            <p:nvPr/>
          </p:nvPicPr>
          <p:blipFill>
            <a:blip r:embed="rId69"/>
            <a:stretch>
              <a:fillRect/>
            </a:stretch>
          </p:blipFill>
          <p:spPr>
            <a:xfrm>
              <a:off x="150258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6" name="Image" descr="Image"/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5964980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7" name="Image" descr="Image"/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690409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8" name="Image" descr="Image"/>
            <p:cNvPicPr>
              <a:picLocks noChangeAspect="1"/>
            </p:cNvPicPr>
            <p:nvPr/>
          </p:nvPicPr>
          <p:blipFill>
            <a:blip r:embed="rId72"/>
            <a:stretch>
              <a:fillRect/>
            </a:stretch>
          </p:blipFill>
          <p:spPr>
            <a:xfrm>
              <a:off x="17843213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79" name="Image" descr="Image"/>
            <p:cNvPicPr>
              <a:picLocks noChangeAspect="1"/>
            </p:cNvPicPr>
            <p:nvPr/>
          </p:nvPicPr>
          <p:blipFill>
            <a:blip r:embed="rId73"/>
            <a:stretch>
              <a:fillRect/>
            </a:stretch>
          </p:blipFill>
          <p:spPr>
            <a:xfrm>
              <a:off x="1878232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0" name="Image" descr="Image"/>
            <p:cNvPicPr>
              <a:picLocks noChangeAspect="1"/>
            </p:cNvPicPr>
            <p:nvPr/>
          </p:nvPicPr>
          <p:blipFill>
            <a:blip r:embed="rId74"/>
            <a:stretch>
              <a:fillRect/>
            </a:stretch>
          </p:blipFill>
          <p:spPr>
            <a:xfrm>
              <a:off x="19721445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1" name="Image" descr="Image"/>
            <p:cNvPicPr>
              <a:picLocks noChangeAspect="1"/>
            </p:cNvPicPr>
            <p:nvPr/>
          </p:nvPicPr>
          <p:blipFill>
            <a:blip r:embed="rId75"/>
            <a:stretch>
              <a:fillRect/>
            </a:stretch>
          </p:blipFill>
          <p:spPr>
            <a:xfrm>
              <a:off x="20660562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2" name="Image" descr="Image"/>
            <p:cNvPicPr>
              <a:picLocks noChangeAspect="1"/>
            </p:cNvPicPr>
            <p:nvPr/>
          </p:nvPicPr>
          <p:blipFill>
            <a:blip r:embed="rId76"/>
            <a:stretch>
              <a:fillRect/>
            </a:stretch>
          </p:blipFill>
          <p:spPr>
            <a:xfrm>
              <a:off x="2159967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3" name="Image" descr="Image"/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22538794" y="6350"/>
              <a:ext cx="850901" cy="838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05" name="Group"/>
          <p:cNvGrpSpPr/>
          <p:nvPr/>
        </p:nvGrpSpPr>
        <p:grpSpPr>
          <a:xfrm>
            <a:off x="2836741" y="11712294"/>
            <a:ext cx="18710518" cy="850901"/>
            <a:chOff x="0" y="0"/>
            <a:chExt cx="18710516" cy="850900"/>
          </a:xfrm>
        </p:grpSpPr>
        <p:pic>
          <p:nvPicPr>
            <p:cNvPr id="2785" name="Image" descr="Image"/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0" y="0"/>
              <a:ext cx="850900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6" name="Image" descr="Image"/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93997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7" name="Image" descr="Image"/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187995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8" name="Image" descr="Image"/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281993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89" name="Image" descr="Image"/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375991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0" name="Image" descr="Image"/>
            <p:cNvPicPr>
              <a:picLocks noChangeAspect="1"/>
            </p:cNvPicPr>
            <p:nvPr/>
          </p:nvPicPr>
          <p:blipFill>
            <a:blip r:embed="rId83"/>
            <a:stretch>
              <a:fillRect/>
            </a:stretch>
          </p:blipFill>
          <p:spPr>
            <a:xfrm>
              <a:off x="469989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1" name="Image" descr="Image"/>
            <p:cNvPicPr>
              <a:picLocks noChangeAspect="1"/>
            </p:cNvPicPr>
            <p:nvPr/>
          </p:nvPicPr>
          <p:blipFill>
            <a:blip r:embed="rId84"/>
            <a:stretch>
              <a:fillRect/>
            </a:stretch>
          </p:blipFill>
          <p:spPr>
            <a:xfrm>
              <a:off x="5639879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2" name="Image" descr="Image"/>
            <p:cNvPicPr>
              <a:picLocks noChangeAspect="1"/>
            </p:cNvPicPr>
            <p:nvPr/>
          </p:nvPicPr>
          <p:blipFill>
            <a:blip r:embed="rId85"/>
            <a:stretch>
              <a:fillRect/>
            </a:stretch>
          </p:blipFill>
          <p:spPr>
            <a:xfrm>
              <a:off x="657985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3" name="Image" descr="Image"/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751983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4" name="Image" descr="Image"/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845981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5" name="Image" descr="Image"/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9406148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6" name="Image" descr="Image"/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10339778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7" name="Image" descr="Image"/>
            <p:cNvPicPr>
              <a:picLocks noChangeAspect="1"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11286108" y="0"/>
              <a:ext cx="8382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8" name="Image" descr="Image"/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1221973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99" name="Image" descr="Image"/>
            <p:cNvPicPr>
              <a:picLocks noChangeAspect="1"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1315971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0" name="Image" descr="Image"/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1409969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1" name="Image" descr="Image"/>
            <p:cNvPicPr>
              <a:picLocks noChangeAspect="1"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1503967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2" name="Image" descr="Image"/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1597965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3" name="Image" descr="Image"/>
            <p:cNvPicPr>
              <a:picLocks noChangeAspect="1"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16919637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04" name="Image" descr="Image"/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17859616" y="0"/>
              <a:ext cx="850901" cy="8509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Line"/>
          <p:cNvSpPr/>
          <p:nvPr/>
        </p:nvSpPr>
        <p:spPr>
          <a:xfrm flipV="1">
            <a:off x="1095926" y="3149565"/>
            <a:ext cx="875908" cy="87590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8" name="Line"/>
          <p:cNvSpPr/>
          <p:nvPr/>
        </p:nvSpPr>
        <p:spPr>
          <a:xfrm flipV="1">
            <a:off x="1087163" y="3149565"/>
            <a:ext cx="1301310" cy="130131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9" name="Line"/>
          <p:cNvSpPr/>
          <p:nvPr/>
        </p:nvSpPr>
        <p:spPr>
          <a:xfrm flipV="1">
            <a:off x="1100167" y="3149565"/>
            <a:ext cx="455027" cy="45502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0" name="Line"/>
          <p:cNvSpPr/>
          <p:nvPr/>
        </p:nvSpPr>
        <p:spPr>
          <a:xfrm flipV="1">
            <a:off x="1095526" y="3149565"/>
            <a:ext cx="2126226" cy="212622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1" name="Line"/>
          <p:cNvSpPr/>
          <p:nvPr/>
        </p:nvSpPr>
        <p:spPr>
          <a:xfrm flipV="1">
            <a:off x="1086671" y="3149565"/>
            <a:ext cx="2551720" cy="255172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2" name="Line"/>
          <p:cNvSpPr/>
          <p:nvPr/>
        </p:nvSpPr>
        <p:spPr>
          <a:xfrm flipV="1">
            <a:off x="1092795" y="3149565"/>
            <a:ext cx="3378875" cy="337887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3" name="Line"/>
          <p:cNvSpPr/>
          <p:nvPr/>
        </p:nvSpPr>
        <p:spPr>
          <a:xfrm flipV="1">
            <a:off x="1090436" y="3149565"/>
            <a:ext cx="1712904" cy="171290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4" name="Line"/>
          <p:cNvSpPr/>
          <p:nvPr/>
        </p:nvSpPr>
        <p:spPr>
          <a:xfrm flipV="1">
            <a:off x="1092940" y="3149566"/>
            <a:ext cx="3795369" cy="379536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5" name="Line"/>
          <p:cNvSpPr/>
          <p:nvPr/>
        </p:nvSpPr>
        <p:spPr>
          <a:xfrm flipV="1">
            <a:off x="1090883" y="3149565"/>
            <a:ext cx="4214066" cy="421406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6" name="Line"/>
          <p:cNvSpPr/>
          <p:nvPr/>
        </p:nvSpPr>
        <p:spPr>
          <a:xfrm flipV="1">
            <a:off x="1092768" y="3149566"/>
            <a:ext cx="2962263" cy="2962263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7" name="Line"/>
          <p:cNvSpPr/>
          <p:nvPr/>
        </p:nvSpPr>
        <p:spPr>
          <a:xfrm flipV="1">
            <a:off x="1086286" y="3149566"/>
            <a:ext cx="5051941" cy="505194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8" name="Line"/>
          <p:cNvSpPr/>
          <p:nvPr/>
        </p:nvSpPr>
        <p:spPr>
          <a:xfrm flipV="1">
            <a:off x="1363196" y="3149566"/>
            <a:ext cx="5191671" cy="519167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9" name="Line"/>
          <p:cNvSpPr/>
          <p:nvPr/>
        </p:nvSpPr>
        <p:spPr>
          <a:xfrm flipV="1">
            <a:off x="1783595" y="3149565"/>
            <a:ext cx="5187911" cy="518791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0" name="Line"/>
          <p:cNvSpPr/>
          <p:nvPr/>
        </p:nvSpPr>
        <p:spPr>
          <a:xfrm flipV="1">
            <a:off x="1088522" y="3149565"/>
            <a:ext cx="4633066" cy="463306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1" name="Line"/>
          <p:cNvSpPr/>
          <p:nvPr/>
        </p:nvSpPr>
        <p:spPr>
          <a:xfrm flipV="1">
            <a:off x="2614407" y="3149565"/>
            <a:ext cx="5190378" cy="519037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2" name="Line"/>
          <p:cNvSpPr/>
          <p:nvPr/>
        </p:nvSpPr>
        <p:spPr>
          <a:xfrm flipV="1">
            <a:off x="3026546" y="3149566"/>
            <a:ext cx="5194878" cy="5194878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3" name="Line"/>
          <p:cNvSpPr/>
          <p:nvPr/>
        </p:nvSpPr>
        <p:spPr>
          <a:xfrm flipV="1">
            <a:off x="2195618" y="3149566"/>
            <a:ext cx="5192527" cy="519252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4" name="Line"/>
          <p:cNvSpPr/>
          <p:nvPr/>
        </p:nvSpPr>
        <p:spPr>
          <a:xfrm flipV="1">
            <a:off x="3862453" y="3149565"/>
            <a:ext cx="5192250" cy="519225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5" name="Line"/>
          <p:cNvSpPr/>
          <p:nvPr/>
        </p:nvSpPr>
        <p:spPr>
          <a:xfrm flipV="1">
            <a:off x="4281975" y="3149565"/>
            <a:ext cx="5189367" cy="518936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6" name="Line"/>
          <p:cNvSpPr/>
          <p:nvPr/>
        </p:nvSpPr>
        <p:spPr>
          <a:xfrm flipV="1">
            <a:off x="4696095" y="3149566"/>
            <a:ext cx="5191886" cy="519188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7" name="Line"/>
          <p:cNvSpPr/>
          <p:nvPr/>
        </p:nvSpPr>
        <p:spPr>
          <a:xfrm flipV="1">
            <a:off x="3445289" y="3149565"/>
            <a:ext cx="5192775" cy="519277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8" name="Line"/>
          <p:cNvSpPr/>
          <p:nvPr/>
        </p:nvSpPr>
        <p:spPr>
          <a:xfrm flipV="1">
            <a:off x="5529554" y="3149565"/>
            <a:ext cx="5191707" cy="519170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9" name="Line"/>
          <p:cNvSpPr/>
          <p:nvPr/>
        </p:nvSpPr>
        <p:spPr>
          <a:xfrm flipV="1">
            <a:off x="5948019" y="3149565"/>
            <a:ext cx="5189881" cy="518988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0" name="Line"/>
          <p:cNvSpPr/>
          <p:nvPr/>
        </p:nvSpPr>
        <p:spPr>
          <a:xfrm flipV="1">
            <a:off x="5114722" y="3149565"/>
            <a:ext cx="5189899" cy="518989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1" name="Line"/>
          <p:cNvSpPr/>
          <p:nvPr/>
        </p:nvSpPr>
        <p:spPr>
          <a:xfrm flipV="1">
            <a:off x="6775352" y="3149566"/>
            <a:ext cx="5195826" cy="519582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2" name="Line"/>
          <p:cNvSpPr/>
          <p:nvPr/>
        </p:nvSpPr>
        <p:spPr>
          <a:xfrm flipV="1">
            <a:off x="7191380" y="3149566"/>
            <a:ext cx="5196437" cy="519643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3" name="Line"/>
          <p:cNvSpPr/>
          <p:nvPr/>
        </p:nvSpPr>
        <p:spPr>
          <a:xfrm flipV="1">
            <a:off x="7608861" y="3149565"/>
            <a:ext cx="5195596" cy="519559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4" name="Line"/>
          <p:cNvSpPr/>
          <p:nvPr/>
        </p:nvSpPr>
        <p:spPr>
          <a:xfrm flipV="1">
            <a:off x="6364588" y="3149565"/>
            <a:ext cx="5189951" cy="518995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5" name="Line"/>
          <p:cNvSpPr/>
          <p:nvPr/>
        </p:nvSpPr>
        <p:spPr>
          <a:xfrm flipV="1">
            <a:off x="8447258" y="3149566"/>
            <a:ext cx="5190478" cy="5190477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6" name="Line"/>
          <p:cNvSpPr/>
          <p:nvPr/>
        </p:nvSpPr>
        <p:spPr>
          <a:xfrm flipV="1">
            <a:off x="8863898" y="3494712"/>
            <a:ext cx="4845330" cy="484533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7" name="Line"/>
          <p:cNvSpPr/>
          <p:nvPr/>
        </p:nvSpPr>
        <p:spPr>
          <a:xfrm flipV="1">
            <a:off x="8029001" y="3149565"/>
            <a:ext cx="5192096" cy="519209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8" name="Line"/>
          <p:cNvSpPr/>
          <p:nvPr/>
        </p:nvSpPr>
        <p:spPr>
          <a:xfrm flipV="1">
            <a:off x="9697177" y="4328513"/>
            <a:ext cx="4011530" cy="401153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9" name="Line"/>
          <p:cNvSpPr/>
          <p:nvPr/>
        </p:nvSpPr>
        <p:spPr>
          <a:xfrm flipV="1">
            <a:off x="10113816" y="4743462"/>
            <a:ext cx="3596580" cy="3596581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0" name="Line"/>
          <p:cNvSpPr/>
          <p:nvPr/>
        </p:nvSpPr>
        <p:spPr>
          <a:xfrm flipV="1">
            <a:off x="10530455" y="5162114"/>
            <a:ext cx="3177929" cy="317792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1" name="Line"/>
          <p:cNvSpPr/>
          <p:nvPr/>
        </p:nvSpPr>
        <p:spPr>
          <a:xfrm flipV="1">
            <a:off x="9280537" y="3911067"/>
            <a:ext cx="4428976" cy="442897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2" name="Line"/>
          <p:cNvSpPr/>
          <p:nvPr/>
        </p:nvSpPr>
        <p:spPr>
          <a:xfrm flipV="1">
            <a:off x="11363734" y="5992856"/>
            <a:ext cx="2347186" cy="2347186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3" name="Line"/>
          <p:cNvSpPr/>
          <p:nvPr/>
        </p:nvSpPr>
        <p:spPr>
          <a:xfrm flipV="1">
            <a:off x="11780374" y="6410281"/>
            <a:ext cx="1929762" cy="1929762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4" name="Line"/>
          <p:cNvSpPr/>
          <p:nvPr/>
        </p:nvSpPr>
        <p:spPr>
          <a:xfrm flipV="1">
            <a:off x="10947095" y="5578083"/>
            <a:ext cx="2761960" cy="2761960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5" name="Line"/>
          <p:cNvSpPr/>
          <p:nvPr/>
        </p:nvSpPr>
        <p:spPr>
          <a:xfrm flipV="1">
            <a:off x="12613652" y="7243909"/>
            <a:ext cx="1096134" cy="1096134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6" name="Line"/>
          <p:cNvSpPr/>
          <p:nvPr/>
        </p:nvSpPr>
        <p:spPr>
          <a:xfrm flipV="1">
            <a:off x="13030292" y="7655894"/>
            <a:ext cx="684148" cy="684149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7" name="Line"/>
          <p:cNvSpPr/>
          <p:nvPr/>
        </p:nvSpPr>
        <p:spPr>
          <a:xfrm flipV="1">
            <a:off x="13446931" y="8073488"/>
            <a:ext cx="266555" cy="266555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8" name="Line"/>
          <p:cNvSpPr/>
          <p:nvPr/>
        </p:nvSpPr>
        <p:spPr>
          <a:xfrm flipV="1">
            <a:off x="12197013" y="6823859"/>
            <a:ext cx="1516184" cy="1516184"/>
          </a:xfrm>
          <a:prstGeom prst="line">
            <a:avLst/>
          </a:prstGeom>
          <a:ln w="25400">
            <a:solidFill>
              <a:srgbClr val="DCDEE0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49" name="Rectangle"/>
          <p:cNvSpPr/>
          <p:nvPr/>
        </p:nvSpPr>
        <p:spPr>
          <a:xfrm rot="16200000">
            <a:off x="5701821" y="-732999"/>
            <a:ext cx="3383544" cy="1261387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8812">
                <a:srgbClr val="FFFFFF"/>
              </a:gs>
              <a:gs pos="76300">
                <a:srgbClr val="FFFFFF"/>
              </a:gs>
              <a:gs pos="100000">
                <a:srgbClr val="FFFFFF">
                  <a:alpha val="0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850" name="envelope.png" descr="envel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11" y="11188358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1" name="rich@rstudio.com"/>
          <p:cNvSpPr txBox="1"/>
          <p:nvPr/>
        </p:nvSpPr>
        <p:spPr>
          <a:xfrm>
            <a:off x="2601990" y="11289958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rich@rstudio.com</a:t>
            </a:r>
          </a:p>
        </p:txBody>
      </p:sp>
      <p:pic>
        <p:nvPicPr>
          <p:cNvPr id="2852" name="twitter.png" descr="twit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111" y="10028521"/>
            <a:ext cx="10160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3" name="@riannone"/>
          <p:cNvSpPr txBox="1"/>
          <p:nvPr/>
        </p:nvSpPr>
        <p:spPr>
          <a:xfrm>
            <a:off x="2601990" y="10130121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@riannone</a:t>
            </a:r>
          </a:p>
        </p:txBody>
      </p:sp>
      <p:pic>
        <p:nvPicPr>
          <p:cNvPr id="2854" name="github.png" descr="githu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11" y="8868685"/>
            <a:ext cx="990601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2855" name="rich-iannone"/>
          <p:cNvSpPr txBox="1"/>
          <p:nvPr/>
        </p:nvSpPr>
        <p:spPr>
          <a:xfrm>
            <a:off x="2601990" y="8970285"/>
            <a:ext cx="594435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4700" b="0" cap="none" spc="235">
                <a:solidFill>
                  <a:srgbClr val="333333"/>
                </a:solidFill>
              </a:defRPr>
            </a:lvl1pPr>
          </a:lstStyle>
          <a:p>
            <a:r>
              <a:t>rich-iannone</a:t>
            </a:r>
          </a:p>
        </p:txBody>
      </p:sp>
      <p:sp>
        <p:nvSpPr>
          <p:cNvPr id="2856" name="Validating Data Tables…"/>
          <p:cNvSpPr txBox="1"/>
          <p:nvPr/>
        </p:nvSpPr>
        <p:spPr>
          <a:xfrm>
            <a:off x="1295213" y="807259"/>
            <a:ext cx="1289146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6400" b="0" cap="none" spc="320">
                <a:solidFill>
                  <a:srgbClr val="333333"/>
                </a:solidFill>
              </a:defRPr>
            </a:pPr>
            <a:r>
              <a:t>Validating Data Tables</a:t>
            </a:r>
          </a:p>
          <a:p>
            <a:pPr>
              <a:defRPr sz="6400" b="0" cap="none" spc="320">
                <a:solidFill>
                  <a:srgbClr val="333333"/>
                </a:solidFill>
              </a:defRPr>
            </a:pPr>
            <a:r>
              <a:t>With the </a:t>
            </a:r>
            <a:r>
              <a:rPr b="1"/>
              <a:t>pointblank</a:t>
            </a:r>
            <a:r>
              <a:t> Package</a:t>
            </a:r>
          </a:p>
        </p:txBody>
      </p:sp>
      <p:sp>
        <p:nvSpPr>
          <p:cNvPr id="2857" name="Line"/>
          <p:cNvSpPr/>
          <p:nvPr/>
        </p:nvSpPr>
        <p:spPr>
          <a:xfrm flipV="1">
            <a:off x="13709755" y="530742"/>
            <a:ext cx="1" cy="121483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8" name="Line"/>
          <p:cNvSpPr/>
          <p:nvPr/>
        </p:nvSpPr>
        <p:spPr>
          <a:xfrm>
            <a:off x="1103788" y="8516692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9" name="Line"/>
          <p:cNvSpPr/>
          <p:nvPr/>
        </p:nvSpPr>
        <p:spPr>
          <a:xfrm>
            <a:off x="1103788" y="8342376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0" name="Rectangle"/>
          <p:cNvSpPr/>
          <p:nvPr/>
        </p:nvSpPr>
        <p:spPr>
          <a:xfrm>
            <a:off x="14131849" y="8243375"/>
            <a:ext cx="1760355" cy="356045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1" name="Line"/>
          <p:cNvSpPr/>
          <p:nvPr/>
        </p:nvSpPr>
        <p:spPr>
          <a:xfrm flipV="1">
            <a:off x="1089801" y="530742"/>
            <a:ext cx="1" cy="12148380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2" name="Line"/>
          <p:cNvSpPr/>
          <p:nvPr/>
        </p:nvSpPr>
        <p:spPr>
          <a:xfrm>
            <a:off x="1103788" y="3147231"/>
            <a:ext cx="14763551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3" name="Rectangle"/>
          <p:cNvSpPr/>
          <p:nvPr/>
        </p:nvSpPr>
        <p:spPr>
          <a:xfrm>
            <a:off x="14131849" y="3048230"/>
            <a:ext cx="1760355" cy="198004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/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pic>
        <p:nvPicPr>
          <p:cNvPr id="286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654" y="1839283"/>
            <a:ext cx="6651312" cy="7672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5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8706" y="4727824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967" y="47341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1967" y="578795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8706" y="578795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6733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0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6733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1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76733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2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33908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3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33908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4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81830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5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81830" y="424397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6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81830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7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66587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8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66587" y="4250325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9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33908" y="627255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0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6587" y="5254695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1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03078" y="4727824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2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772900" y="5782438"/>
            <a:ext cx="8382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3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772900" y="4727824"/>
            <a:ext cx="838200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4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695878" y="47341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5" name="Image" descr="Imag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702228" y="5782438"/>
            <a:ext cx="8382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6" name="Image" descr="Imag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09428" y="5782438"/>
            <a:ext cx="838201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35" y="5359596"/>
            <a:ext cx="2624312" cy="2585142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create_agent()"/>
          <p:cNvSpPr txBox="1"/>
          <p:nvPr/>
        </p:nvSpPr>
        <p:spPr>
          <a:xfrm>
            <a:off x="10515272" y="819240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create_agent()</a:t>
            </a:r>
          </a:p>
        </p:txBody>
      </p:sp>
      <p:sp>
        <p:nvSpPr>
          <p:cNvPr id="266" name="The agent is an integral part of the data quality workflow."/>
          <p:cNvSpPr txBox="1"/>
          <p:nvPr/>
        </p:nvSpPr>
        <p:spPr>
          <a:xfrm>
            <a:off x="9802345" y="8986174"/>
            <a:ext cx="4751492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is an integral part of the </a:t>
            </a:r>
            <a:r>
              <a:rPr b="1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data quality workflow</a:t>
            </a:r>
            <a:r>
              <a:t>.</a:t>
            </a:r>
          </a:p>
        </p:txBody>
      </p:sp>
      <p:sp>
        <p:nvSpPr>
          <p:cNvPr id="267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" name="This report-based workflow begins with creating the agent."/>
          <p:cNvSpPr txBox="1"/>
          <p:nvPr/>
        </p:nvSpPr>
        <p:spPr>
          <a:xfrm>
            <a:off x="8066475" y="2198910"/>
            <a:ext cx="8251050" cy="234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9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This report-based workflow begins with creating the agent.</a:t>
            </a:r>
          </a:p>
        </p:txBody>
      </p:sp>
      <p:sp>
        <p:nvSpPr>
          <p:cNvPr id="269" name="The Data Quality Workflow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Quality Workflow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"/>
          <p:cNvGrpSpPr/>
          <p:nvPr/>
        </p:nvGrpSpPr>
        <p:grpSpPr>
          <a:xfrm>
            <a:off x="11057497" y="2842923"/>
            <a:ext cx="2269006" cy="2269007"/>
            <a:chOff x="0" y="0"/>
            <a:chExt cx="2269005" cy="2269005"/>
          </a:xfrm>
        </p:grpSpPr>
        <p:sp>
          <p:nvSpPr>
            <p:cNvPr id="271" name="Rounded Rectangle"/>
            <p:cNvSpPr/>
            <p:nvPr/>
          </p:nvSpPr>
          <p:spPr>
            <a:xfrm>
              <a:off x="0" y="0"/>
              <a:ext cx="2269006" cy="2269006"/>
            </a:xfrm>
            <a:prstGeom prst="roundRect">
              <a:avLst>
                <a:gd name="adj" fmla="val 12076"/>
              </a:avLst>
            </a:prstGeom>
            <a:solidFill>
              <a:srgbClr val="FFFFFF"/>
            </a:solidFill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273711" y="239431"/>
              <a:ext cx="1721582" cy="1790143"/>
              <a:chOff x="0" y="0"/>
              <a:chExt cx="1721580" cy="1790142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16335" y="359410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3" name="Rectangle"/>
              <p:cNvSpPr/>
              <p:nvPr/>
            </p:nvSpPr>
            <p:spPr>
              <a:xfrm>
                <a:off x="16335" y="653092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4" name="Rectangle"/>
              <p:cNvSpPr/>
              <p:nvPr/>
            </p:nvSpPr>
            <p:spPr>
              <a:xfrm>
                <a:off x="16335" y="946775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5" name="Rectangle"/>
              <p:cNvSpPr/>
              <p:nvPr/>
            </p:nvSpPr>
            <p:spPr>
              <a:xfrm>
                <a:off x="16335" y="1240457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16335" y="1534140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16335" y="0"/>
                <a:ext cx="521633" cy="256002"/>
              </a:xfrm>
              <a:prstGeom prst="rect">
                <a:avLst/>
              </a:prstGeom>
              <a:solidFill>
                <a:srgbClr val="56C1FF">
                  <a:alpha val="50000"/>
                </a:srgbClr>
              </a:solidFill>
              <a:ln w="1270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599974" y="359410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79" name="Rectangle"/>
              <p:cNvSpPr/>
              <p:nvPr/>
            </p:nvSpPr>
            <p:spPr>
              <a:xfrm>
                <a:off x="599974" y="653092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0" name="Rectangle"/>
              <p:cNvSpPr/>
              <p:nvPr/>
            </p:nvSpPr>
            <p:spPr>
              <a:xfrm>
                <a:off x="599974" y="946775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1" name="Rectangle"/>
              <p:cNvSpPr/>
              <p:nvPr/>
            </p:nvSpPr>
            <p:spPr>
              <a:xfrm>
                <a:off x="599974" y="1240457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2" name="Rectangle"/>
              <p:cNvSpPr/>
              <p:nvPr/>
            </p:nvSpPr>
            <p:spPr>
              <a:xfrm>
                <a:off x="599974" y="1534140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599974" y="0"/>
                <a:ext cx="521633" cy="256002"/>
              </a:xfrm>
              <a:prstGeom prst="rect">
                <a:avLst/>
              </a:prstGeom>
              <a:solidFill>
                <a:srgbClr val="56C1FF">
                  <a:alpha val="50000"/>
                </a:srgbClr>
              </a:solidFill>
              <a:ln w="1270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4" name="Line"/>
              <p:cNvSpPr/>
              <p:nvPr/>
            </p:nvSpPr>
            <p:spPr>
              <a:xfrm>
                <a:off x="0" y="307705"/>
                <a:ext cx="1721581" cy="1"/>
              </a:xfrm>
              <a:prstGeom prst="line">
                <a:avLst/>
              </a:prstGeom>
              <a:noFill/>
              <a:ln w="254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5" name="Rectangle"/>
              <p:cNvSpPr/>
              <p:nvPr/>
            </p:nvSpPr>
            <p:spPr>
              <a:xfrm>
                <a:off x="1183613" y="359410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183613" y="653092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1183613" y="946775"/>
                <a:ext cx="521633" cy="256002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183613" y="1240457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1183613" y="1534140"/>
                <a:ext cx="521633" cy="256003"/>
              </a:xfrm>
              <a:prstGeom prst="rect">
                <a:avLst/>
              </a:prstGeom>
              <a:noFill/>
              <a:ln w="127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83613" y="0"/>
                <a:ext cx="521633" cy="256002"/>
              </a:xfrm>
              <a:prstGeom prst="rect">
                <a:avLst/>
              </a:prstGeom>
              <a:solidFill>
                <a:srgbClr val="56C1FF">
                  <a:alpha val="50000"/>
                </a:srgbClr>
              </a:solidFill>
              <a:ln w="1270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35" y="5359596"/>
            <a:ext cx="2624312" cy="258514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create_agent()"/>
          <p:cNvSpPr txBox="1"/>
          <p:nvPr/>
        </p:nvSpPr>
        <p:spPr>
          <a:xfrm>
            <a:off x="10515272" y="819240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create_agent()</a:t>
            </a:r>
          </a:p>
        </p:txBody>
      </p:sp>
      <p:sp>
        <p:nvSpPr>
          <p:cNvPr id="295" name="The agent is an integral part of the data quality workflow."/>
          <p:cNvSpPr txBox="1"/>
          <p:nvPr/>
        </p:nvSpPr>
        <p:spPr>
          <a:xfrm>
            <a:off x="9802345" y="8986174"/>
            <a:ext cx="4751492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is an integral part of the </a:t>
            </a:r>
            <a:r>
              <a:rPr b="1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data quality workflow</a:t>
            </a:r>
            <a:r>
              <a:t>.</a:t>
            </a:r>
          </a:p>
        </p:txBody>
      </p:sp>
      <p:sp>
        <p:nvSpPr>
          <p:cNvPr id="296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" name="The agent is given the target table…"/>
          <p:cNvSpPr txBox="1"/>
          <p:nvPr/>
        </p:nvSpPr>
        <p:spPr>
          <a:xfrm>
            <a:off x="6678145" y="3393219"/>
            <a:ext cx="3966473" cy="1168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is given the </a:t>
            </a:r>
            <a:r>
              <a:rPr b="1">
                <a:solidFill>
                  <a:srgbClr val="218C96"/>
                </a:solidFill>
                <a:latin typeface="+mj-lt"/>
                <a:ea typeface="+mj-ea"/>
                <a:cs typeface="+mj-cs"/>
                <a:sym typeface="Helvetica"/>
              </a:rPr>
              <a:t>target table</a:t>
            </a:r>
            <a:r>
              <a:t>…</a:t>
            </a:r>
          </a:p>
        </p:txBody>
      </p:sp>
      <p:sp>
        <p:nvSpPr>
          <p:cNvPr id="298" name="…and some directives on interrogation."/>
          <p:cNvSpPr txBox="1"/>
          <p:nvPr/>
        </p:nvSpPr>
        <p:spPr>
          <a:xfrm>
            <a:off x="13739383" y="3393226"/>
            <a:ext cx="475149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…and some directives on interrogation.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11057497" y="2842923"/>
            <a:ext cx="2269006" cy="2269007"/>
            <a:chOff x="0" y="0"/>
            <a:chExt cx="2269005" cy="2269005"/>
          </a:xfrm>
        </p:grpSpPr>
        <p:sp>
          <p:nvSpPr>
            <p:cNvPr id="299" name="Rounded Rectangle"/>
            <p:cNvSpPr/>
            <p:nvPr/>
          </p:nvSpPr>
          <p:spPr>
            <a:xfrm>
              <a:off x="0" y="0"/>
              <a:ext cx="2269006" cy="639239"/>
            </a:xfrm>
            <a:prstGeom prst="roundRect">
              <a:avLst>
                <a:gd name="adj" fmla="val 42864"/>
              </a:avLst>
            </a:prstGeom>
            <a:solidFill>
              <a:srgbClr val="FFFFFF"/>
            </a:solidFill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0" name="actions"/>
            <p:cNvSpPr txBox="1"/>
            <p:nvPr/>
          </p:nvSpPr>
          <p:spPr>
            <a:xfrm>
              <a:off x="381562" y="78815"/>
              <a:ext cx="150588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26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actions</a:t>
              </a:r>
            </a:p>
          </p:txBody>
        </p:sp>
        <p:sp>
          <p:nvSpPr>
            <p:cNvPr id="301" name="Rounded Rectangle"/>
            <p:cNvSpPr/>
            <p:nvPr/>
          </p:nvSpPr>
          <p:spPr>
            <a:xfrm>
              <a:off x="0" y="1633537"/>
              <a:ext cx="2269006" cy="635469"/>
            </a:xfrm>
            <a:prstGeom prst="roundRect">
              <a:avLst>
                <a:gd name="adj" fmla="val 43118"/>
              </a:avLst>
            </a:prstGeom>
            <a:solidFill>
              <a:srgbClr val="FFFFFF"/>
            </a:solidFill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2" name="Rounded Rectangle"/>
            <p:cNvSpPr/>
            <p:nvPr/>
          </p:nvSpPr>
          <p:spPr>
            <a:xfrm>
              <a:off x="0" y="819150"/>
              <a:ext cx="2269006" cy="630706"/>
            </a:xfrm>
            <a:prstGeom prst="roundRect">
              <a:avLst>
                <a:gd name="adj" fmla="val 43444"/>
              </a:avLst>
            </a:prstGeom>
            <a:solidFill>
              <a:srgbClr val="FFFFFF"/>
            </a:solidFill>
            <a:ln w="381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03" name="end_fns"/>
            <p:cNvSpPr txBox="1"/>
            <p:nvPr/>
          </p:nvSpPr>
          <p:spPr>
            <a:xfrm>
              <a:off x="381562" y="893202"/>
              <a:ext cx="1505881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26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end_fns</a:t>
              </a:r>
            </a:p>
          </p:txBody>
        </p:sp>
        <p:sp>
          <p:nvSpPr>
            <p:cNvPr id="304" name="lang"/>
            <p:cNvSpPr txBox="1"/>
            <p:nvPr/>
          </p:nvSpPr>
          <p:spPr>
            <a:xfrm>
              <a:off x="679758" y="1709971"/>
              <a:ext cx="909490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2600" b="0" cap="none" spc="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lang</a:t>
              </a:r>
            </a:p>
          </p:txBody>
        </p:sp>
      </p:grpSp>
      <p:sp>
        <p:nvSpPr>
          <p:cNvPr id="306" name="The Data Quality Workflow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Quality Workflow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168 0.195722" pathEditMode="relative">
                                      <p:cBhvr>
                                        <p:cTn id="16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0" dur="indefinite" fill="hold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570 0.195009" pathEditMode="relative">
                                      <p:cBhvr>
                                        <p:cTn id="33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37" dur="indefinite" fill="hold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  <p:bldP spid="292" grpId="4" animBg="1" advAuto="0"/>
      <p:bldP spid="297" grpId="2" animBg="1" advAuto="0"/>
      <p:bldP spid="298" grpId="5" animBg="1" advAuto="0"/>
      <p:bldP spid="305" grpId="6" animBg="1" advAuto="0"/>
      <p:bldP spid="305" grpId="8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687" y="5359596"/>
            <a:ext cx="2624311" cy="2585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890" y="5357362"/>
            <a:ext cx="2628901" cy="2589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918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918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2918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2918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2918" y="772531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2918" y="8714859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13174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13174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3174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3174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13174" y="772531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13174" y="8714859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53430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53430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53430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53430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753430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53430" y="8708509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793687" y="4743991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793687" y="573353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793687" y="6719900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2793687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9" name="Image" descr="Imag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830070" y="4743991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0" name="Image" descr="Imag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830070" y="573353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Image" descr="Image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3830070" y="6719900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Image" descr="Image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3830070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create_agent()"/>
          <p:cNvSpPr txBox="1"/>
          <p:nvPr/>
        </p:nvSpPr>
        <p:spPr>
          <a:xfrm>
            <a:off x="5312023" y="8192407"/>
            <a:ext cx="332563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create_agent()</a:t>
            </a:r>
          </a:p>
        </p:txBody>
      </p:sp>
      <p:sp>
        <p:nvSpPr>
          <p:cNvPr id="374" name="interrogate()"/>
          <p:cNvSpPr txBox="1"/>
          <p:nvPr/>
        </p:nvSpPr>
        <p:spPr>
          <a:xfrm>
            <a:off x="15833211" y="8192407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interrogate()</a:t>
            </a:r>
          </a:p>
        </p:txBody>
      </p:sp>
      <p:sp>
        <p:nvSpPr>
          <p:cNvPr id="375" name="Line"/>
          <p:cNvSpPr/>
          <p:nvPr/>
        </p:nvSpPr>
        <p:spPr>
          <a:xfrm>
            <a:off x="8470954" y="6652166"/>
            <a:ext cx="8509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14948479" y="6652166"/>
            <a:ext cx="8509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7" name="The agent is an integral part of the data quality workflow."/>
          <p:cNvSpPr txBox="1"/>
          <p:nvPr/>
        </p:nvSpPr>
        <p:spPr>
          <a:xfrm>
            <a:off x="4599097" y="8986174"/>
            <a:ext cx="4751491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is an integral part of the </a:t>
            </a:r>
            <a:r>
              <a:rPr b="1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data quality workflow</a:t>
            </a:r>
            <a:r>
              <a:t>.</a:t>
            </a:r>
          </a:p>
        </p:txBody>
      </p:sp>
      <p:sp>
        <p:nvSpPr>
          <p:cNvPr id="378" name="The agent performs the interrogation. Final step of workflow."/>
          <p:cNvSpPr txBox="1"/>
          <p:nvPr/>
        </p:nvSpPr>
        <p:spPr>
          <a:xfrm>
            <a:off x="14875285" y="8996640"/>
            <a:ext cx="5012113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performs the </a:t>
            </a:r>
            <a:r>
              <a:rPr b="1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rPr>
              <a:t>interrogation</a:t>
            </a:r>
            <a:r>
              <a:t>. Final step of workflow.</a:t>
            </a:r>
          </a:p>
        </p:txBody>
      </p:sp>
      <p:sp>
        <p:nvSpPr>
          <p:cNvPr id="379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382" name="Group"/>
          <p:cNvGrpSpPr/>
          <p:nvPr/>
        </p:nvGrpSpPr>
        <p:grpSpPr>
          <a:xfrm>
            <a:off x="9490819" y="9837081"/>
            <a:ext cx="5374545" cy="1191969"/>
            <a:chOff x="0" y="0"/>
            <a:chExt cx="5374544" cy="1191968"/>
          </a:xfrm>
        </p:grpSpPr>
        <p:sp>
          <p:nvSpPr>
            <p:cNvPr id="380" name="Line"/>
            <p:cNvSpPr/>
            <p:nvPr/>
          </p:nvSpPr>
          <p:spPr>
            <a:xfrm>
              <a:off x="0" y="0"/>
              <a:ext cx="53745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381" name="Line"/>
            <p:cNvSpPr/>
            <p:nvPr/>
          </p:nvSpPr>
          <p:spPr>
            <a:xfrm flipV="1">
              <a:off x="2687272" y="0"/>
              <a:ext cx="1" cy="119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383" name="Use validation functions to generate a validation plan."/>
          <p:cNvSpPr txBox="1"/>
          <p:nvPr/>
        </p:nvSpPr>
        <p:spPr>
          <a:xfrm>
            <a:off x="9038876" y="11079749"/>
            <a:ext cx="6306248" cy="1168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Use validation functions to generate a </a:t>
            </a:r>
            <a:r>
              <a:rPr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validation plan</a:t>
            </a:r>
            <a:r>
              <a:t>.</a:t>
            </a:r>
          </a:p>
        </p:txBody>
      </p:sp>
      <p:sp>
        <p:nvSpPr>
          <p:cNvPr id="384" name="The Data Quality Workflow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The Data Quality Workflow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9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6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8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2" animBg="1" advAuto="0"/>
      <p:bldP spid="374" grpId="3" animBg="1" advAuto="0"/>
      <p:bldP spid="376" grpId="1" animBg="1" advAuto="0"/>
      <p:bldP spid="378" grpId="4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15" y="5359596"/>
            <a:ext cx="2624311" cy="25851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1518" y="5357362"/>
            <a:ext cx="2628901" cy="2589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9949" y="513522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6299" y="7330912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2976" y="5516314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22976" y="6986668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546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7546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7546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7546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age" descr="Imag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7546" y="772531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Image" descr="Image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37546" y="8714859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8" name="Image" descr="Image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77803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9" name="Image" descr="Image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77803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7803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77803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mage" descr="Image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77803" y="7725317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mage" descr="Image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77803" y="8714859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mage" descr="Image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18059" y="3751274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mage" descr="Image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418059" y="4750341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Image" descr="Image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418059" y="6726250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Image" descr="Image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418059" y="5739883"/>
            <a:ext cx="8509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Image" descr="Image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18059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Image" descr="Image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418059" y="8708509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Image" descr="Image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458315" y="4743991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Image" descr="Image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458315" y="573353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Image" descr="Image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458315" y="6719900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Image" descr="Image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58315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Image" descr="Image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494698" y="4743991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Image" descr="Image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1494698" y="5733533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Image" descr="Image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494698" y="6719900"/>
            <a:ext cx="850901" cy="850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494698" y="7718967"/>
            <a:ext cx="850901" cy="850901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create_agent()"/>
          <p:cNvSpPr txBox="1"/>
          <p:nvPr/>
        </p:nvSpPr>
        <p:spPr>
          <a:xfrm>
            <a:off x="2976651" y="8192407"/>
            <a:ext cx="33256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create_agent()</a:t>
            </a:r>
          </a:p>
        </p:txBody>
      </p:sp>
      <p:sp>
        <p:nvSpPr>
          <p:cNvPr id="419" name="interrogate()"/>
          <p:cNvSpPr txBox="1"/>
          <p:nvPr/>
        </p:nvSpPr>
        <p:spPr>
          <a:xfrm>
            <a:off x="13497839" y="8192407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interrogate()</a:t>
            </a:r>
          </a:p>
        </p:txBody>
      </p:sp>
      <p:sp>
        <p:nvSpPr>
          <p:cNvPr id="420" name="Line"/>
          <p:cNvSpPr/>
          <p:nvPr/>
        </p:nvSpPr>
        <p:spPr>
          <a:xfrm>
            <a:off x="6135582" y="6652166"/>
            <a:ext cx="8509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>
            <a:off x="12613107" y="6652166"/>
            <a:ext cx="8509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2" name="The agent is an integral part of the data quality workflow."/>
          <p:cNvSpPr txBox="1"/>
          <p:nvPr/>
        </p:nvSpPr>
        <p:spPr>
          <a:xfrm>
            <a:off x="2263725" y="8986174"/>
            <a:ext cx="4751492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is an integral part of the </a:t>
            </a:r>
            <a:r>
              <a:rPr b="1">
                <a:solidFill>
                  <a:schemeClr val="accent6">
                    <a:lumOff val="-8741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data quality workflow</a:t>
            </a:r>
            <a:r>
              <a:t>.</a:t>
            </a:r>
          </a:p>
        </p:txBody>
      </p:sp>
      <p:sp>
        <p:nvSpPr>
          <p:cNvPr id="423" name="Line"/>
          <p:cNvSpPr/>
          <p:nvPr/>
        </p:nvSpPr>
        <p:spPr>
          <a:xfrm>
            <a:off x="16627929" y="6652166"/>
            <a:ext cx="774701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17373998" y="6045101"/>
            <a:ext cx="1019286" cy="60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rot="10800000" flipH="1">
            <a:off x="17373998" y="6649432"/>
            <a:ext cx="1019286" cy="6070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>
            <a:off x="17373998" y="6292913"/>
            <a:ext cx="2376612" cy="36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 rot="10800000" flipH="1">
            <a:off x="17373998" y="6649439"/>
            <a:ext cx="2376612" cy="36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8" name="get_agent_report()"/>
          <p:cNvSpPr txBox="1"/>
          <p:nvPr/>
        </p:nvSpPr>
        <p:spPr>
          <a:xfrm>
            <a:off x="18307529" y="4644648"/>
            <a:ext cx="21787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15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get_agent_report()</a:t>
            </a:r>
          </a:p>
        </p:txBody>
      </p:sp>
      <p:sp>
        <p:nvSpPr>
          <p:cNvPr id="429" name="get_data_extracts()"/>
          <p:cNvSpPr txBox="1"/>
          <p:nvPr/>
        </p:nvSpPr>
        <p:spPr>
          <a:xfrm>
            <a:off x="19822976" y="5080481"/>
            <a:ext cx="229342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15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get_data_extracts()</a:t>
            </a:r>
          </a:p>
        </p:txBody>
      </p:sp>
      <p:sp>
        <p:nvSpPr>
          <p:cNvPr id="430" name="get_agent_x_list()"/>
          <p:cNvSpPr txBox="1"/>
          <p:nvPr/>
        </p:nvSpPr>
        <p:spPr>
          <a:xfrm>
            <a:off x="18307529" y="8304200"/>
            <a:ext cx="21787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15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get_agent_x_list()</a:t>
            </a:r>
          </a:p>
        </p:txBody>
      </p:sp>
      <p:sp>
        <p:nvSpPr>
          <p:cNvPr id="431" name="get_sundered_data()"/>
          <p:cNvSpPr txBox="1"/>
          <p:nvPr/>
        </p:nvSpPr>
        <p:spPr>
          <a:xfrm>
            <a:off x="19826851" y="7928872"/>
            <a:ext cx="229342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>
              <a:defRPr sz="15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get_sundered_data()</a:t>
            </a:r>
          </a:p>
        </p:txBody>
      </p:sp>
      <p:sp>
        <p:nvSpPr>
          <p:cNvPr id="432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3" name="Use post-interrogation functions for reporting and root-cause analysis."/>
          <p:cNvSpPr txBox="1"/>
          <p:nvPr/>
        </p:nvSpPr>
        <p:spPr>
          <a:xfrm>
            <a:off x="16684283" y="10813049"/>
            <a:ext cx="5425224" cy="1701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Use </a:t>
            </a:r>
            <a:r>
              <a:rPr b="1">
                <a:solidFill>
                  <a:schemeClr val="accent5">
                    <a:hueOff val="-444211"/>
                    <a:satOff val="-14915"/>
                    <a:lumOff val="22857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post-interrogation</a:t>
            </a:r>
            <a:r>
              <a:t> functions for reporting and root-cause analysis.</a:t>
            </a:r>
          </a:p>
        </p:txBody>
      </p:sp>
      <p:grpSp>
        <p:nvGrpSpPr>
          <p:cNvPr id="436" name="Group"/>
          <p:cNvGrpSpPr/>
          <p:nvPr/>
        </p:nvGrpSpPr>
        <p:grpSpPr>
          <a:xfrm>
            <a:off x="17919591" y="8867124"/>
            <a:ext cx="2958482" cy="1869162"/>
            <a:chOff x="0" y="0"/>
            <a:chExt cx="2958481" cy="1869160"/>
          </a:xfrm>
        </p:grpSpPr>
        <p:sp>
          <p:nvSpPr>
            <p:cNvPr id="434" name="Line"/>
            <p:cNvSpPr/>
            <p:nvPr/>
          </p:nvSpPr>
          <p:spPr>
            <a:xfrm>
              <a:off x="0" y="1648"/>
              <a:ext cx="295848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5" name="Line"/>
            <p:cNvSpPr/>
            <p:nvPr/>
          </p:nvSpPr>
          <p:spPr>
            <a:xfrm flipV="1">
              <a:off x="1483228" y="0"/>
              <a:ext cx="1" cy="186916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7156236" y="9837081"/>
            <a:ext cx="5374546" cy="1191969"/>
            <a:chOff x="0" y="0"/>
            <a:chExt cx="5374544" cy="1191968"/>
          </a:xfrm>
        </p:grpSpPr>
        <p:sp>
          <p:nvSpPr>
            <p:cNvPr id="437" name="Line"/>
            <p:cNvSpPr/>
            <p:nvPr/>
          </p:nvSpPr>
          <p:spPr>
            <a:xfrm>
              <a:off x="0" y="0"/>
              <a:ext cx="537454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38" name="Line"/>
            <p:cNvSpPr/>
            <p:nvPr/>
          </p:nvSpPr>
          <p:spPr>
            <a:xfrm flipV="1">
              <a:off x="2687272" y="0"/>
              <a:ext cx="1" cy="119196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</p:grpSp>
      <p:sp>
        <p:nvSpPr>
          <p:cNvPr id="440" name="The agent performs the interrogation. Final step of workflow."/>
          <p:cNvSpPr txBox="1"/>
          <p:nvPr/>
        </p:nvSpPr>
        <p:spPr>
          <a:xfrm>
            <a:off x="12539912" y="8996640"/>
            <a:ext cx="5012112" cy="170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The </a:t>
            </a:r>
            <a:r>
              <a: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rPr>
              <a:t>agent</a:t>
            </a:r>
            <a:r>
              <a:t> performs the </a:t>
            </a:r>
            <a:r>
              <a:rPr b="1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rPr>
              <a:t>interrogation</a:t>
            </a:r>
            <a:r>
              <a:t>. Final step of workflow.</a:t>
            </a:r>
          </a:p>
        </p:txBody>
      </p:sp>
      <p:sp>
        <p:nvSpPr>
          <p:cNvPr id="441" name="Use validation functions to generate a validation plan."/>
          <p:cNvSpPr txBox="1"/>
          <p:nvPr/>
        </p:nvSpPr>
        <p:spPr>
          <a:xfrm>
            <a:off x="6690386" y="11079749"/>
            <a:ext cx="6306247" cy="1168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ctr">
              <a:defRPr sz="35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Use validation functions to generate a </a:t>
            </a:r>
            <a:r>
              <a:rPr b="1">
                <a:solidFill>
                  <a:schemeClr val="accent2">
                    <a:hueOff val="-554920"/>
                    <a:satOff val="-21482"/>
                    <a:lumOff val="-6228"/>
                  </a:schemeClr>
                </a:solidFill>
                <a:latin typeface="+mj-lt"/>
                <a:ea typeface="+mj-ea"/>
                <a:cs typeface="+mj-cs"/>
                <a:sym typeface="Helvetica"/>
              </a:rPr>
              <a:t>validation plan</a:t>
            </a:r>
            <a:r>
              <a:t>.</a:t>
            </a:r>
          </a:p>
        </p:txBody>
      </p:sp>
      <p:sp>
        <p:nvSpPr>
          <p:cNvPr id="442" name="Post-Interrogation Operations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Post-Interrogation Operations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4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4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9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6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00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9" presetClass="entr" presetSubtype="1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00"/>
                            </p:stCondLst>
                            <p:childTnLst>
                              <p:par>
                                <p:cTn id="35" presetID="19" presetClass="entr" presetSubtype="1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6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900"/>
                            </p:stCondLst>
                            <p:childTnLst>
                              <p:par>
                                <p:cTn id="40" presetID="19" presetClass="entr" presetSubtype="1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2" presetClass="entr" presetSubtype="8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22" presetClass="entr" presetSubtype="8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1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2" presetClass="entr" presetSubtype="1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" grpId="6" animBg="1" advAuto="0"/>
      <p:bldP spid="389" grpId="9" animBg="1" advAuto="0"/>
      <p:bldP spid="390" grpId="7" animBg="1" advAuto="0"/>
      <p:bldP spid="391" grpId="8" animBg="1" advAuto="0"/>
      <p:bldP spid="423" grpId="1" animBg="1" advAuto="0"/>
      <p:bldP spid="424" grpId="2" animBg="1" advAuto="0"/>
      <p:bldP spid="425" grpId="4" animBg="1" advAuto="0"/>
      <p:bldP spid="426" grpId="3" animBg="1" advAuto="0"/>
      <p:bldP spid="427" grpId="5" animBg="1" advAuto="0"/>
      <p:bldP spid="428" grpId="10" animBg="1" advAuto="0"/>
      <p:bldP spid="429" grpId="11" animBg="1" advAuto="0"/>
      <p:bldP spid="430" grpId="13" animBg="1" advAuto="0"/>
      <p:bldP spid="431" grpId="12" animBg="1" advAuto="0"/>
      <p:bldP spid="433" grpId="15" animBg="1" advAuto="0"/>
      <p:bldP spid="436" grpId="14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5" name="Post-Interrogation Operations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Post-Interrogation Operations</a:t>
            </a:r>
          </a:p>
        </p:txBody>
      </p:sp>
      <p:pic>
        <p:nvPicPr>
          <p:cNvPr id="44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39" y="17786542"/>
            <a:ext cx="21118105" cy="10320723"/>
          </a:xfrm>
          <a:prstGeom prst="rect">
            <a:avLst/>
          </a:prstGeom>
          <a:ln w="12700">
            <a:miter lim="400000"/>
          </a:ln>
        </p:spPr>
      </p:pic>
      <p:sp>
        <p:nvSpPr>
          <p:cNvPr id="447" name="Get table fragments for failing test units (from row-based validations)"/>
          <p:cNvSpPr txBox="1"/>
          <p:nvPr/>
        </p:nvSpPr>
        <p:spPr>
          <a:xfrm>
            <a:off x="17403122" y="4251787"/>
            <a:ext cx="6283671" cy="2006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2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Get </a:t>
            </a:r>
            <a:r>
              <a:rPr b="1">
                <a:latin typeface="+mj-lt"/>
                <a:ea typeface="+mj-ea"/>
                <a:cs typeface="+mj-cs"/>
                <a:sym typeface="Helvetica"/>
              </a:rPr>
              <a:t>table fragments</a:t>
            </a:r>
            <a:r>
              <a:t> for failing test units (from row-based validations)</a:t>
            </a:r>
          </a:p>
        </p:txBody>
      </p:sp>
      <p:sp>
        <p:nvSpPr>
          <p:cNvPr id="448" name="Get two table pieces, split across the passing and failing test units."/>
          <p:cNvSpPr txBox="1"/>
          <p:nvPr/>
        </p:nvSpPr>
        <p:spPr>
          <a:xfrm>
            <a:off x="17173807" y="9000268"/>
            <a:ext cx="6283672" cy="20066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>
              <a:defRPr sz="42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pPr>
            <a:r>
              <a:t>Get two table pieces, split across the </a:t>
            </a:r>
            <a:r>
              <a:rPr b="1">
                <a:solidFill>
                  <a:schemeClr val="accent2"/>
                </a:solidFill>
                <a:latin typeface="+mj-lt"/>
                <a:ea typeface="+mj-ea"/>
                <a:cs typeface="+mj-cs"/>
                <a:sym typeface="Helvetica"/>
              </a:rPr>
              <a:t>passing</a:t>
            </a:r>
            <a:r>
              <a:t> and </a:t>
            </a:r>
            <a:r>
              <a:rPr b="1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rPr>
              <a:t>failing</a:t>
            </a:r>
            <a:r>
              <a:t> test units.</a:t>
            </a:r>
          </a:p>
        </p:txBody>
      </p:sp>
      <p:grpSp>
        <p:nvGrpSpPr>
          <p:cNvPr id="495" name="Group"/>
          <p:cNvGrpSpPr/>
          <p:nvPr/>
        </p:nvGrpSpPr>
        <p:grpSpPr>
          <a:xfrm>
            <a:off x="9830089" y="8166933"/>
            <a:ext cx="6349185" cy="3833455"/>
            <a:chOff x="0" y="0"/>
            <a:chExt cx="6349184" cy="3833453"/>
          </a:xfrm>
        </p:grpSpPr>
        <p:sp>
          <p:nvSpPr>
            <p:cNvPr id="449" name="Line"/>
            <p:cNvSpPr/>
            <p:nvPr/>
          </p:nvSpPr>
          <p:spPr>
            <a:xfrm>
              <a:off x="0" y="333492"/>
              <a:ext cx="3812429" cy="522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" y="0"/>
                  </a:moveTo>
                  <a:lnTo>
                    <a:pt x="0" y="21600"/>
                  </a:lnTo>
                  <a:lnTo>
                    <a:pt x="21600" y="21585"/>
                  </a:ln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>
              <a:off x="2892522" y="855740"/>
              <a:ext cx="933387" cy="217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472" name="Group"/>
            <p:cNvGrpSpPr/>
            <p:nvPr/>
          </p:nvGrpSpPr>
          <p:grpSpPr>
            <a:xfrm>
              <a:off x="4148870" y="0"/>
              <a:ext cx="2200314" cy="1682342"/>
              <a:chOff x="0" y="0"/>
              <a:chExt cx="2200313" cy="1682341"/>
            </a:xfrm>
          </p:grpSpPr>
          <p:grpSp>
            <p:nvGrpSpPr>
              <p:cNvPr id="469" name="Group"/>
              <p:cNvGrpSpPr/>
              <p:nvPr/>
            </p:nvGrpSpPr>
            <p:grpSpPr>
              <a:xfrm>
                <a:off x="0" y="0"/>
                <a:ext cx="2200314" cy="1682342"/>
                <a:chOff x="0" y="0"/>
                <a:chExt cx="2200313" cy="1682341"/>
              </a:xfrm>
            </p:grpSpPr>
            <p:sp>
              <p:nvSpPr>
                <p:cNvPr id="451" name="Rounded Rectangle"/>
                <p:cNvSpPr/>
                <p:nvPr/>
              </p:nvSpPr>
              <p:spPr>
                <a:xfrm>
                  <a:off x="0" y="0"/>
                  <a:ext cx="2200314" cy="1682342"/>
                </a:xfrm>
                <a:prstGeom prst="roundRect">
                  <a:avLst>
                    <a:gd name="adj" fmla="val 13543"/>
                  </a:avLst>
                </a:prstGeom>
                <a:solidFill>
                  <a:srgbClr val="FFFFFF"/>
                </a:solidFill>
                <a:ln w="381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468" name="Group"/>
                <p:cNvGrpSpPr/>
                <p:nvPr/>
              </p:nvGrpSpPr>
              <p:grpSpPr>
                <a:xfrm>
                  <a:off x="189501" y="199096"/>
                  <a:ext cx="1431562" cy="1244364"/>
                  <a:chOff x="0" y="0"/>
                  <a:chExt cx="1431560" cy="1244363"/>
                </a:xfrm>
              </p:grpSpPr>
              <p:sp>
                <p:nvSpPr>
                  <p:cNvPr id="452" name="Rectangle"/>
                  <p:cNvSpPr/>
                  <p:nvPr/>
                </p:nvSpPr>
                <p:spPr>
                  <a:xfrm>
                    <a:off x="13583" y="298863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3" name="Rectangle"/>
                  <p:cNvSpPr/>
                  <p:nvPr/>
                </p:nvSpPr>
                <p:spPr>
                  <a:xfrm>
                    <a:off x="13583" y="543071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4" name="Rectangle"/>
                  <p:cNvSpPr/>
                  <p:nvPr/>
                </p:nvSpPr>
                <p:spPr>
                  <a:xfrm>
                    <a:off x="13583" y="787279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5" name="Rectangle"/>
                  <p:cNvSpPr/>
                  <p:nvPr/>
                </p:nvSpPr>
                <p:spPr>
                  <a:xfrm>
                    <a:off x="13583" y="1031488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6" name="Rectangle"/>
                  <p:cNvSpPr/>
                  <p:nvPr/>
                </p:nvSpPr>
                <p:spPr>
                  <a:xfrm>
                    <a:off x="13583" y="0"/>
                    <a:ext cx="433758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7" name="Rectangle"/>
                  <p:cNvSpPr/>
                  <p:nvPr/>
                </p:nvSpPr>
                <p:spPr>
                  <a:xfrm>
                    <a:off x="498901" y="298863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8" name="Rectangle"/>
                  <p:cNvSpPr/>
                  <p:nvPr/>
                </p:nvSpPr>
                <p:spPr>
                  <a:xfrm>
                    <a:off x="498901" y="543071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59" name="Rectangle"/>
                  <p:cNvSpPr/>
                  <p:nvPr/>
                </p:nvSpPr>
                <p:spPr>
                  <a:xfrm>
                    <a:off x="498901" y="787279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0" name="Rectangle"/>
                  <p:cNvSpPr/>
                  <p:nvPr/>
                </p:nvSpPr>
                <p:spPr>
                  <a:xfrm>
                    <a:off x="498901" y="1031488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1" name="Rectangle"/>
                  <p:cNvSpPr/>
                  <p:nvPr/>
                </p:nvSpPr>
                <p:spPr>
                  <a:xfrm>
                    <a:off x="498901" y="0"/>
                    <a:ext cx="433758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2" name="Line"/>
                  <p:cNvSpPr/>
                  <p:nvPr/>
                </p:nvSpPr>
                <p:spPr>
                  <a:xfrm>
                    <a:off x="0" y="255869"/>
                    <a:ext cx="1431561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3" name="Rectangle"/>
                  <p:cNvSpPr/>
                  <p:nvPr/>
                </p:nvSpPr>
                <p:spPr>
                  <a:xfrm>
                    <a:off x="984220" y="298863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4" name="Rectangle"/>
                  <p:cNvSpPr/>
                  <p:nvPr/>
                </p:nvSpPr>
                <p:spPr>
                  <a:xfrm>
                    <a:off x="984220" y="543071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5" name="Rectangle"/>
                  <p:cNvSpPr/>
                  <p:nvPr/>
                </p:nvSpPr>
                <p:spPr>
                  <a:xfrm>
                    <a:off x="984220" y="787279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6" name="Rectangle"/>
                  <p:cNvSpPr/>
                  <p:nvPr/>
                </p:nvSpPr>
                <p:spPr>
                  <a:xfrm>
                    <a:off x="984220" y="1031488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67" name="Rectangle"/>
                  <p:cNvSpPr/>
                  <p:nvPr/>
                </p:nvSpPr>
                <p:spPr>
                  <a:xfrm>
                    <a:off x="984220" y="0"/>
                    <a:ext cx="433757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70" name="Dingbat Check"/>
              <p:cNvSpPr/>
              <p:nvPr/>
            </p:nvSpPr>
            <p:spPr>
              <a:xfrm>
                <a:off x="1783975" y="795387"/>
                <a:ext cx="275843" cy="2621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chemeClr val="accent2">
                  <a:hueOff val="-2473793"/>
                  <a:satOff val="-50209"/>
                  <a:lumOff val="235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471" name="Line"/>
              <p:cNvSpPr/>
              <p:nvPr/>
            </p:nvSpPr>
            <p:spPr>
              <a:xfrm flipV="1">
                <a:off x="1669443" y="499305"/>
                <a:ext cx="1" cy="93709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94" name="Group"/>
            <p:cNvGrpSpPr/>
            <p:nvPr/>
          </p:nvGrpSpPr>
          <p:grpSpPr>
            <a:xfrm>
              <a:off x="4149902" y="2153591"/>
              <a:ext cx="2195920" cy="1679862"/>
              <a:chOff x="0" y="0"/>
              <a:chExt cx="2195918" cy="1679860"/>
            </a:xfrm>
          </p:grpSpPr>
          <p:grpSp>
            <p:nvGrpSpPr>
              <p:cNvPr id="491" name="Group"/>
              <p:cNvGrpSpPr/>
              <p:nvPr/>
            </p:nvGrpSpPr>
            <p:grpSpPr>
              <a:xfrm>
                <a:off x="0" y="0"/>
                <a:ext cx="2195919" cy="1679861"/>
                <a:chOff x="0" y="0"/>
                <a:chExt cx="2195918" cy="1679860"/>
              </a:xfrm>
            </p:grpSpPr>
            <p:sp>
              <p:nvSpPr>
                <p:cNvPr id="473" name="Rounded Rectangle"/>
                <p:cNvSpPr/>
                <p:nvPr/>
              </p:nvSpPr>
              <p:spPr>
                <a:xfrm>
                  <a:off x="0" y="0"/>
                  <a:ext cx="2195919" cy="1679861"/>
                </a:xfrm>
                <a:prstGeom prst="roundRect">
                  <a:avLst>
                    <a:gd name="adj" fmla="val 13563"/>
                  </a:avLst>
                </a:prstGeom>
                <a:solidFill>
                  <a:srgbClr val="FFFFFF"/>
                </a:solidFill>
                <a:ln w="381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grpSp>
              <p:nvGrpSpPr>
                <p:cNvPr id="490" name="Group"/>
                <p:cNvGrpSpPr/>
                <p:nvPr/>
              </p:nvGrpSpPr>
              <p:grpSpPr>
                <a:xfrm>
                  <a:off x="189501" y="199096"/>
                  <a:ext cx="1431562" cy="1244364"/>
                  <a:chOff x="0" y="0"/>
                  <a:chExt cx="1431560" cy="1244363"/>
                </a:xfrm>
              </p:grpSpPr>
              <p:sp>
                <p:nvSpPr>
                  <p:cNvPr id="474" name="Rectangle"/>
                  <p:cNvSpPr/>
                  <p:nvPr/>
                </p:nvSpPr>
                <p:spPr>
                  <a:xfrm>
                    <a:off x="13583" y="298863"/>
                    <a:ext cx="433758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75" name="Rectangle"/>
                  <p:cNvSpPr/>
                  <p:nvPr/>
                </p:nvSpPr>
                <p:spPr>
                  <a:xfrm>
                    <a:off x="13583" y="543071"/>
                    <a:ext cx="433758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76" name="Rectangle"/>
                  <p:cNvSpPr/>
                  <p:nvPr/>
                </p:nvSpPr>
                <p:spPr>
                  <a:xfrm>
                    <a:off x="13583" y="787279"/>
                    <a:ext cx="433758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77" name="Rectangle"/>
                  <p:cNvSpPr/>
                  <p:nvPr/>
                </p:nvSpPr>
                <p:spPr>
                  <a:xfrm>
                    <a:off x="13583" y="1031488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78" name="Rectangle"/>
                  <p:cNvSpPr/>
                  <p:nvPr/>
                </p:nvSpPr>
                <p:spPr>
                  <a:xfrm>
                    <a:off x="13583" y="0"/>
                    <a:ext cx="433758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79" name="Rectangle"/>
                  <p:cNvSpPr/>
                  <p:nvPr/>
                </p:nvSpPr>
                <p:spPr>
                  <a:xfrm>
                    <a:off x="498901" y="298863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0" name="Rectangle"/>
                  <p:cNvSpPr/>
                  <p:nvPr/>
                </p:nvSpPr>
                <p:spPr>
                  <a:xfrm>
                    <a:off x="498901" y="543071"/>
                    <a:ext cx="433758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1" name="Rectangle"/>
                  <p:cNvSpPr/>
                  <p:nvPr/>
                </p:nvSpPr>
                <p:spPr>
                  <a:xfrm>
                    <a:off x="498901" y="787279"/>
                    <a:ext cx="433758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2" name="Rectangle"/>
                  <p:cNvSpPr/>
                  <p:nvPr/>
                </p:nvSpPr>
                <p:spPr>
                  <a:xfrm>
                    <a:off x="498901" y="1031488"/>
                    <a:ext cx="433758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3" name="Rectangle"/>
                  <p:cNvSpPr/>
                  <p:nvPr/>
                </p:nvSpPr>
                <p:spPr>
                  <a:xfrm>
                    <a:off x="498901" y="0"/>
                    <a:ext cx="433758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4" name="Line"/>
                  <p:cNvSpPr/>
                  <p:nvPr/>
                </p:nvSpPr>
                <p:spPr>
                  <a:xfrm>
                    <a:off x="0" y="255869"/>
                    <a:ext cx="1431561" cy="1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5" name="Rectangle"/>
                  <p:cNvSpPr/>
                  <p:nvPr/>
                </p:nvSpPr>
                <p:spPr>
                  <a:xfrm>
                    <a:off x="984220" y="298863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6" name="Rectangle"/>
                  <p:cNvSpPr/>
                  <p:nvPr/>
                </p:nvSpPr>
                <p:spPr>
                  <a:xfrm>
                    <a:off x="984220" y="543071"/>
                    <a:ext cx="433757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7" name="Rectangle"/>
                  <p:cNvSpPr/>
                  <p:nvPr/>
                </p:nvSpPr>
                <p:spPr>
                  <a:xfrm>
                    <a:off x="984220" y="787279"/>
                    <a:ext cx="433757" cy="212876"/>
                  </a:xfrm>
                  <a:prstGeom prst="rect">
                    <a:avLst/>
                  </a:prstGeom>
                  <a:solidFill>
                    <a:srgbClr val="EF9780"/>
                  </a:solidFill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8" name="Rectangle"/>
                  <p:cNvSpPr/>
                  <p:nvPr/>
                </p:nvSpPr>
                <p:spPr>
                  <a:xfrm>
                    <a:off x="984220" y="1031488"/>
                    <a:ext cx="433757" cy="212876"/>
                  </a:xfrm>
                  <a:prstGeom prst="rect">
                    <a:avLst/>
                  </a:prstGeom>
                  <a:noFill/>
                  <a:ln w="12700" cap="flat">
                    <a:solidFill>
                      <a:srgbClr val="53585F"/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  <p:sp>
                <p:nvSpPr>
                  <p:cNvPr id="489" name="Rectangle"/>
                  <p:cNvSpPr/>
                  <p:nvPr/>
                </p:nvSpPr>
                <p:spPr>
                  <a:xfrm>
                    <a:off x="984220" y="0"/>
                    <a:ext cx="433757" cy="212876"/>
                  </a:xfrm>
                  <a:prstGeom prst="rect">
                    <a:avLst/>
                  </a:prstGeom>
                  <a:solidFill>
                    <a:srgbClr val="56C1FF">
                      <a:alpha val="50000"/>
                    </a:srgbClr>
                  </a:solidFill>
                  <a:ln w="12700" cap="flat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prstDash val="solid"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 algn="ctr">
                      <a:defRPr sz="3200" b="0" cap="none" spc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Light"/>
                      </a:defRPr>
                    </a:pPr>
                    <a:endParaRPr/>
                  </a:p>
                </p:txBody>
              </p:sp>
            </p:grpSp>
          </p:grpSp>
          <p:sp>
            <p:nvSpPr>
              <p:cNvPr id="492" name="Dingbat X"/>
              <p:cNvSpPr/>
              <p:nvPr/>
            </p:nvSpPr>
            <p:spPr>
              <a:xfrm>
                <a:off x="1790199" y="779068"/>
                <a:ext cx="282416" cy="3337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4" h="21548" extrusionOk="0">
                    <a:moveTo>
                      <a:pt x="18655" y="0"/>
                    </a:moveTo>
                    <a:cubicBezTo>
                      <a:pt x="18494" y="5"/>
                      <a:pt x="18333" y="109"/>
                      <a:pt x="18066" y="314"/>
                    </a:cubicBezTo>
                    <a:cubicBezTo>
                      <a:pt x="15478" y="2289"/>
                      <a:pt x="13027" y="4381"/>
                      <a:pt x="10727" y="6600"/>
                    </a:cubicBezTo>
                    <a:cubicBezTo>
                      <a:pt x="10587" y="6735"/>
                      <a:pt x="10434" y="6862"/>
                      <a:pt x="10258" y="7020"/>
                    </a:cubicBezTo>
                    <a:cubicBezTo>
                      <a:pt x="10102" y="6832"/>
                      <a:pt x="9974" y="6685"/>
                      <a:pt x="9856" y="6533"/>
                    </a:cubicBezTo>
                    <a:cubicBezTo>
                      <a:pt x="8908" y="5315"/>
                      <a:pt x="7971" y="4091"/>
                      <a:pt x="7009" y="2882"/>
                    </a:cubicBezTo>
                    <a:cubicBezTo>
                      <a:pt x="6625" y="2399"/>
                      <a:pt x="6178" y="1951"/>
                      <a:pt x="5769" y="1483"/>
                    </a:cubicBezTo>
                    <a:cubicBezTo>
                      <a:pt x="5573" y="1260"/>
                      <a:pt x="5327" y="1254"/>
                      <a:pt x="5044" y="1314"/>
                    </a:cubicBezTo>
                    <a:cubicBezTo>
                      <a:pt x="4759" y="1375"/>
                      <a:pt x="4593" y="1540"/>
                      <a:pt x="4590" y="1770"/>
                    </a:cubicBezTo>
                    <a:cubicBezTo>
                      <a:pt x="4583" y="2129"/>
                      <a:pt x="4349" y="2291"/>
                      <a:pt x="3989" y="2389"/>
                    </a:cubicBezTo>
                    <a:cubicBezTo>
                      <a:pt x="3741" y="2232"/>
                      <a:pt x="3498" y="2079"/>
                      <a:pt x="3221" y="1904"/>
                    </a:cubicBezTo>
                    <a:cubicBezTo>
                      <a:pt x="2922" y="2176"/>
                      <a:pt x="2660" y="2427"/>
                      <a:pt x="2382" y="2665"/>
                    </a:cubicBezTo>
                    <a:cubicBezTo>
                      <a:pt x="2135" y="2876"/>
                      <a:pt x="2125" y="3090"/>
                      <a:pt x="2231" y="3371"/>
                    </a:cubicBezTo>
                    <a:cubicBezTo>
                      <a:pt x="3179" y="5877"/>
                      <a:pt x="4394" y="8283"/>
                      <a:pt x="5880" y="10593"/>
                    </a:cubicBezTo>
                    <a:cubicBezTo>
                      <a:pt x="5956" y="10712"/>
                      <a:pt x="6024" y="10835"/>
                      <a:pt x="6094" y="10951"/>
                    </a:cubicBezTo>
                    <a:cubicBezTo>
                      <a:pt x="4046" y="12991"/>
                      <a:pt x="2019" y="15012"/>
                      <a:pt x="0" y="17024"/>
                    </a:cubicBezTo>
                    <a:cubicBezTo>
                      <a:pt x="166" y="17359"/>
                      <a:pt x="297" y="17644"/>
                      <a:pt x="450" y="17921"/>
                    </a:cubicBezTo>
                    <a:cubicBezTo>
                      <a:pt x="559" y="18117"/>
                      <a:pt x="570" y="18299"/>
                      <a:pt x="443" y="18491"/>
                    </a:cubicBezTo>
                    <a:cubicBezTo>
                      <a:pt x="355" y="18625"/>
                      <a:pt x="277" y="18763"/>
                      <a:pt x="214" y="18906"/>
                    </a:cubicBezTo>
                    <a:cubicBezTo>
                      <a:pt x="179" y="18986"/>
                      <a:pt x="139" y="19096"/>
                      <a:pt x="175" y="19164"/>
                    </a:cubicBezTo>
                    <a:cubicBezTo>
                      <a:pt x="462" y="19717"/>
                      <a:pt x="876" y="20186"/>
                      <a:pt x="1406" y="20550"/>
                    </a:cubicBezTo>
                    <a:cubicBezTo>
                      <a:pt x="1668" y="20457"/>
                      <a:pt x="1862" y="20370"/>
                      <a:pt x="2068" y="20319"/>
                    </a:cubicBezTo>
                    <a:cubicBezTo>
                      <a:pt x="2305" y="20259"/>
                      <a:pt x="2506" y="20384"/>
                      <a:pt x="2432" y="20567"/>
                    </a:cubicBezTo>
                    <a:cubicBezTo>
                      <a:pt x="2271" y="20967"/>
                      <a:pt x="2606" y="21165"/>
                      <a:pt x="2838" y="21403"/>
                    </a:cubicBezTo>
                    <a:cubicBezTo>
                      <a:pt x="3027" y="21596"/>
                      <a:pt x="3335" y="21593"/>
                      <a:pt x="3548" y="21414"/>
                    </a:cubicBezTo>
                    <a:cubicBezTo>
                      <a:pt x="3624" y="21350"/>
                      <a:pt x="3679" y="21268"/>
                      <a:pt x="3745" y="21195"/>
                    </a:cubicBezTo>
                    <a:cubicBezTo>
                      <a:pt x="5406" y="19353"/>
                      <a:pt x="7068" y="17510"/>
                      <a:pt x="8732" y="15669"/>
                    </a:cubicBezTo>
                    <a:cubicBezTo>
                      <a:pt x="8850" y="15538"/>
                      <a:pt x="8982" y="15417"/>
                      <a:pt x="9151" y="15248"/>
                    </a:cubicBezTo>
                    <a:cubicBezTo>
                      <a:pt x="9312" y="15457"/>
                      <a:pt x="9442" y="15618"/>
                      <a:pt x="9566" y="15782"/>
                    </a:cubicBezTo>
                    <a:cubicBezTo>
                      <a:pt x="10552" y="17091"/>
                      <a:pt x="11622" y="18348"/>
                      <a:pt x="12799" y="19538"/>
                    </a:cubicBezTo>
                    <a:cubicBezTo>
                      <a:pt x="13137" y="19880"/>
                      <a:pt x="13363" y="19913"/>
                      <a:pt x="13764" y="19639"/>
                    </a:cubicBezTo>
                    <a:cubicBezTo>
                      <a:pt x="14071" y="19429"/>
                      <a:pt x="14340" y="19181"/>
                      <a:pt x="14638" y="18942"/>
                    </a:cubicBezTo>
                    <a:cubicBezTo>
                      <a:pt x="14977" y="19118"/>
                      <a:pt x="15325" y="19299"/>
                      <a:pt x="15670" y="19479"/>
                    </a:cubicBezTo>
                    <a:cubicBezTo>
                      <a:pt x="15874" y="19336"/>
                      <a:pt x="16024" y="19228"/>
                      <a:pt x="16179" y="19123"/>
                    </a:cubicBezTo>
                    <a:cubicBezTo>
                      <a:pt x="16407" y="18969"/>
                      <a:pt x="16586" y="18817"/>
                      <a:pt x="16625" y="18532"/>
                    </a:cubicBezTo>
                    <a:cubicBezTo>
                      <a:pt x="16663" y="18245"/>
                      <a:pt x="16848" y="17980"/>
                      <a:pt x="17238" y="17893"/>
                    </a:cubicBezTo>
                    <a:cubicBezTo>
                      <a:pt x="17537" y="17826"/>
                      <a:pt x="17736" y="17646"/>
                      <a:pt x="17893" y="17435"/>
                    </a:cubicBezTo>
                    <a:cubicBezTo>
                      <a:pt x="18144" y="17098"/>
                      <a:pt x="18337" y="16737"/>
                      <a:pt x="18424" y="16377"/>
                    </a:cubicBezTo>
                    <a:cubicBezTo>
                      <a:pt x="16705" y="14528"/>
                      <a:pt x="15014" y="12708"/>
                      <a:pt x="13308" y="10873"/>
                    </a:cubicBezTo>
                    <a:cubicBezTo>
                      <a:pt x="13494" y="10665"/>
                      <a:pt x="13612" y="10530"/>
                      <a:pt x="13734" y="10397"/>
                    </a:cubicBezTo>
                    <a:cubicBezTo>
                      <a:pt x="15805" y="8137"/>
                      <a:pt x="18039" y="6000"/>
                      <a:pt x="20413" y="3968"/>
                    </a:cubicBezTo>
                    <a:cubicBezTo>
                      <a:pt x="20703" y="3719"/>
                      <a:pt x="20983" y="3471"/>
                      <a:pt x="21190" y="3153"/>
                    </a:cubicBezTo>
                    <a:cubicBezTo>
                      <a:pt x="21585" y="2544"/>
                      <a:pt x="21600" y="2565"/>
                      <a:pt x="21129" y="2026"/>
                    </a:cubicBezTo>
                    <a:cubicBezTo>
                      <a:pt x="20955" y="1827"/>
                      <a:pt x="20762" y="1776"/>
                      <a:pt x="20487" y="1772"/>
                    </a:cubicBezTo>
                    <a:cubicBezTo>
                      <a:pt x="19961" y="1764"/>
                      <a:pt x="19720" y="1486"/>
                      <a:pt x="19806" y="1064"/>
                    </a:cubicBezTo>
                    <a:cubicBezTo>
                      <a:pt x="19825" y="971"/>
                      <a:pt x="19804" y="847"/>
                      <a:pt x="19743" y="773"/>
                    </a:cubicBezTo>
                    <a:cubicBezTo>
                      <a:pt x="19597" y="599"/>
                      <a:pt x="19434" y="429"/>
                      <a:pt x="19245" y="289"/>
                    </a:cubicBezTo>
                    <a:cubicBezTo>
                      <a:pt x="18978" y="92"/>
                      <a:pt x="18816" y="-4"/>
                      <a:pt x="18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493" name="Line"/>
              <p:cNvSpPr/>
              <p:nvPr/>
            </p:nvSpPr>
            <p:spPr>
              <a:xfrm flipV="1">
                <a:off x="1669443" y="499607"/>
                <a:ext cx="1" cy="937094"/>
              </a:xfrm>
              <a:prstGeom prst="line">
                <a:avLst/>
              </a:prstGeom>
              <a:noFill/>
              <a:ln w="12700" cap="flat">
                <a:solidFill>
                  <a:srgbClr val="53585F"/>
                </a:solidFill>
                <a:prstDash val="sysDot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49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724" y="5526278"/>
            <a:ext cx="838201" cy="838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724" y="6996631"/>
            <a:ext cx="838201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498" name="Line"/>
          <p:cNvSpPr/>
          <p:nvPr/>
        </p:nvSpPr>
        <p:spPr>
          <a:xfrm>
            <a:off x="5327836" y="6662130"/>
            <a:ext cx="1674543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>
            <a:off x="6973747" y="6302877"/>
            <a:ext cx="2376612" cy="36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rot="10800000" flipH="1">
            <a:off x="6973747" y="6659402"/>
            <a:ext cx="2376612" cy="36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4608" y="21414"/>
                  <a:pt x="9100" y="19144"/>
                  <a:pt x="13004" y="15030"/>
                </a:cubicBezTo>
                <a:cubicBezTo>
                  <a:pt x="16561" y="11281"/>
                  <a:pt x="19513" y="6119"/>
                  <a:pt x="21600" y="0"/>
                </a:cubicBezTo>
              </a:path>
            </a:pathLst>
          </a:custGeom>
          <a:ln w="50800">
            <a:solidFill>
              <a:srgbClr val="000000"/>
            </a:solidFill>
            <a:custDash>
              <a:ds d="200000" sp="200000"/>
            </a:custDash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01" name="get_data_extracts()"/>
          <p:cNvSpPr txBox="1"/>
          <p:nvPr/>
        </p:nvSpPr>
        <p:spPr>
          <a:xfrm>
            <a:off x="5925701" y="4912645"/>
            <a:ext cx="447254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get_data_extracts()</a:t>
            </a:r>
          </a:p>
        </p:txBody>
      </p:sp>
      <p:sp>
        <p:nvSpPr>
          <p:cNvPr id="502" name="get_sundered_data()"/>
          <p:cNvSpPr txBox="1"/>
          <p:nvPr/>
        </p:nvSpPr>
        <p:spPr>
          <a:xfrm>
            <a:off x="5925701" y="7878216"/>
            <a:ext cx="4472547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get_sundered_data()</a:t>
            </a:r>
          </a:p>
        </p:txBody>
      </p:sp>
      <p:pic>
        <p:nvPicPr>
          <p:cNvPr id="50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829" y="5357362"/>
            <a:ext cx="2628901" cy="2589663"/>
          </a:xfrm>
          <a:prstGeom prst="rect">
            <a:avLst/>
          </a:prstGeom>
          <a:ln w="12700">
            <a:miter lim="400000"/>
          </a:ln>
        </p:spPr>
      </p:pic>
      <p:sp>
        <p:nvSpPr>
          <p:cNvPr id="504" name="interrogate()"/>
          <p:cNvSpPr txBox="1"/>
          <p:nvPr/>
        </p:nvSpPr>
        <p:spPr>
          <a:xfrm>
            <a:off x="2119150" y="8192407"/>
            <a:ext cx="309625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b">
            <a:normAutofit/>
          </a:bodyPr>
          <a:lstStyle>
            <a:lvl1pPr algn="ctr">
              <a:defRPr sz="3000" b="0" cap="none" spc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interrogate()</a:t>
            </a:r>
          </a:p>
        </p:txBody>
      </p:sp>
      <p:sp>
        <p:nvSpPr>
          <p:cNvPr id="505" name="Line"/>
          <p:cNvSpPr/>
          <p:nvPr/>
        </p:nvSpPr>
        <p:spPr>
          <a:xfrm>
            <a:off x="793441" y="6652166"/>
            <a:ext cx="121328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  <a:tailEnd type="stealth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grpSp>
        <p:nvGrpSpPr>
          <p:cNvPr id="566" name="Group"/>
          <p:cNvGrpSpPr/>
          <p:nvPr/>
        </p:nvGrpSpPr>
        <p:grpSpPr>
          <a:xfrm>
            <a:off x="10638241" y="3177162"/>
            <a:ext cx="6518494" cy="4496497"/>
            <a:chOff x="76200" y="0"/>
            <a:chExt cx="6518492" cy="4496496"/>
          </a:xfrm>
        </p:grpSpPr>
        <p:sp>
          <p:nvSpPr>
            <p:cNvPr id="506" name="Line"/>
            <p:cNvSpPr/>
            <p:nvPr/>
          </p:nvSpPr>
          <p:spPr>
            <a:xfrm>
              <a:off x="76200" y="2722727"/>
              <a:ext cx="2064452" cy="1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7" name="Line"/>
            <p:cNvSpPr/>
            <p:nvPr/>
          </p:nvSpPr>
          <p:spPr>
            <a:xfrm rot="10800000">
              <a:off x="2138940" y="1881288"/>
              <a:ext cx="877686" cy="83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618" h="21010" extrusionOk="0">
                  <a:moveTo>
                    <a:pt x="8898" y="15667"/>
                  </a:moveTo>
                  <a:cubicBezTo>
                    <a:pt x="9135" y="18970"/>
                    <a:pt x="6595" y="21600"/>
                    <a:pt x="3851" y="20895"/>
                  </a:cubicBezTo>
                  <a:cubicBezTo>
                    <a:pt x="-2982" y="19138"/>
                    <a:pt x="-687" y="4199"/>
                    <a:pt x="10452" y="1225"/>
                  </a:cubicBezTo>
                  <a:cubicBezTo>
                    <a:pt x="13130" y="510"/>
                    <a:pt x="15864" y="99"/>
                    <a:pt x="18618" y="0"/>
                  </a:cubicBezTo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08" name="Line"/>
            <p:cNvSpPr/>
            <p:nvPr/>
          </p:nvSpPr>
          <p:spPr>
            <a:xfrm rot="10800000">
              <a:off x="2140128" y="1423142"/>
              <a:ext cx="1706467" cy="1296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539" extrusionOk="0">
                  <a:moveTo>
                    <a:pt x="56" y="21539"/>
                  </a:moveTo>
                  <a:cubicBezTo>
                    <a:pt x="-333" y="15880"/>
                    <a:pt x="1322" y="10313"/>
                    <a:pt x="4515" y="6546"/>
                  </a:cubicBezTo>
                  <a:cubicBezTo>
                    <a:pt x="7782" y="2689"/>
                    <a:pt x="12151" y="1275"/>
                    <a:pt x="16469" y="465"/>
                  </a:cubicBezTo>
                  <a:cubicBezTo>
                    <a:pt x="18060" y="166"/>
                    <a:pt x="19661" y="-61"/>
                    <a:pt x="21267" y="15"/>
                  </a:cubicBezTo>
                </a:path>
              </a:pathLst>
            </a:custGeom>
            <a:noFill/>
            <a:ln w="25400" cap="flat">
              <a:solidFill>
                <a:schemeClr val="accent2">
                  <a:hueOff val="-2473793"/>
                  <a:satOff val="-50209"/>
                  <a:lumOff val="23543"/>
                  <a:alpha val="59540"/>
                </a:schemeClr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21" name="Group"/>
            <p:cNvGrpSpPr/>
            <p:nvPr/>
          </p:nvGrpSpPr>
          <p:grpSpPr>
            <a:xfrm>
              <a:off x="3233404" y="586187"/>
              <a:ext cx="1213283" cy="767718"/>
              <a:chOff x="0" y="0"/>
              <a:chExt cx="1213281" cy="767717"/>
            </a:xfrm>
          </p:grpSpPr>
          <p:sp>
            <p:nvSpPr>
              <p:cNvPr id="509" name="Rounded Rectangle"/>
              <p:cNvSpPr/>
              <p:nvPr/>
            </p:nvSpPr>
            <p:spPr>
              <a:xfrm>
                <a:off x="0" y="0"/>
                <a:ext cx="1213282" cy="767718"/>
              </a:xfrm>
              <a:prstGeom prst="roundRect">
                <a:avLst>
                  <a:gd name="adj" fmla="val 19085"/>
                </a:avLst>
              </a:prstGeom>
              <a:solidFill>
                <a:srgbClr val="FFFFFF"/>
              </a:solidFill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520" name="Group"/>
              <p:cNvGrpSpPr/>
              <p:nvPr/>
            </p:nvGrpSpPr>
            <p:grpSpPr>
              <a:xfrm>
                <a:off x="146359" y="128028"/>
                <a:ext cx="920563" cy="486111"/>
                <a:chOff x="0" y="0"/>
                <a:chExt cx="920562" cy="486110"/>
              </a:xfrm>
            </p:grpSpPr>
            <p:sp>
              <p:nvSpPr>
                <p:cNvPr id="510" name="Rectangle"/>
                <p:cNvSpPr/>
                <p:nvPr/>
              </p:nvSpPr>
              <p:spPr>
                <a:xfrm>
                  <a:off x="8734" y="192183"/>
                  <a:ext cx="278928" cy="13689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1" name="Rectangle"/>
                <p:cNvSpPr/>
                <p:nvPr/>
              </p:nvSpPr>
              <p:spPr>
                <a:xfrm>
                  <a:off x="8734" y="349221"/>
                  <a:ext cx="278928" cy="13689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2" name="Rectangle"/>
                <p:cNvSpPr/>
                <p:nvPr/>
              </p:nvSpPr>
              <p:spPr>
                <a:xfrm>
                  <a:off x="8734" y="0"/>
                  <a:ext cx="278928" cy="136890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3" name="Rectangle"/>
                <p:cNvSpPr/>
                <p:nvPr/>
              </p:nvSpPr>
              <p:spPr>
                <a:xfrm>
                  <a:off x="320818" y="192183"/>
                  <a:ext cx="278927" cy="13689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4" name="Rectangle"/>
                <p:cNvSpPr/>
                <p:nvPr/>
              </p:nvSpPr>
              <p:spPr>
                <a:xfrm>
                  <a:off x="320818" y="349221"/>
                  <a:ext cx="278927" cy="13689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5" name="Rectangle"/>
                <p:cNvSpPr/>
                <p:nvPr/>
              </p:nvSpPr>
              <p:spPr>
                <a:xfrm>
                  <a:off x="320818" y="0"/>
                  <a:ext cx="278927" cy="136890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6" name="Line"/>
                <p:cNvSpPr/>
                <p:nvPr/>
              </p:nvSpPr>
              <p:spPr>
                <a:xfrm>
                  <a:off x="0" y="164536"/>
                  <a:ext cx="920563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7" name="Rectangle"/>
                <p:cNvSpPr/>
                <p:nvPr/>
              </p:nvSpPr>
              <p:spPr>
                <a:xfrm>
                  <a:off x="632901" y="192183"/>
                  <a:ext cx="278927" cy="136890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8" name="Rectangle"/>
                <p:cNvSpPr/>
                <p:nvPr/>
              </p:nvSpPr>
              <p:spPr>
                <a:xfrm>
                  <a:off x="632901" y="349221"/>
                  <a:ext cx="278927" cy="136890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19" name="Rectangle"/>
                <p:cNvSpPr/>
                <p:nvPr/>
              </p:nvSpPr>
              <p:spPr>
                <a:xfrm>
                  <a:off x="632901" y="0"/>
                  <a:ext cx="278927" cy="136890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22" name="Line"/>
            <p:cNvSpPr/>
            <p:nvPr/>
          </p:nvSpPr>
          <p:spPr>
            <a:xfrm rot="10800000">
              <a:off x="2139729" y="2039737"/>
              <a:ext cx="2846496" cy="682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2" extrusionOk="0">
                  <a:moveTo>
                    <a:pt x="0" y="21023"/>
                  </a:moveTo>
                  <a:cubicBezTo>
                    <a:pt x="2020" y="21399"/>
                    <a:pt x="4055" y="19953"/>
                    <a:pt x="5623" y="17121"/>
                  </a:cubicBezTo>
                  <a:cubicBezTo>
                    <a:pt x="7120" y="14416"/>
                    <a:pt x="7975" y="10779"/>
                    <a:pt x="9309" y="7937"/>
                  </a:cubicBezTo>
                  <a:cubicBezTo>
                    <a:pt x="10841" y="4671"/>
                    <a:pt x="12876" y="2773"/>
                    <a:pt x="14997" y="1573"/>
                  </a:cubicBezTo>
                  <a:cubicBezTo>
                    <a:pt x="17094" y="388"/>
                    <a:pt x="19329" y="-201"/>
                    <a:pt x="21600" y="62"/>
                  </a:cubicBezTo>
                </a:path>
              </a:pathLst>
            </a:custGeom>
            <a:noFill/>
            <a:ln w="25400" cap="flat">
              <a:solidFill>
                <a:schemeClr val="accent3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38" name="Group"/>
            <p:cNvGrpSpPr/>
            <p:nvPr/>
          </p:nvGrpSpPr>
          <p:grpSpPr>
            <a:xfrm>
              <a:off x="5048439" y="1570838"/>
              <a:ext cx="1220633" cy="937094"/>
              <a:chOff x="0" y="0"/>
              <a:chExt cx="1220631" cy="937093"/>
            </a:xfrm>
          </p:grpSpPr>
          <p:sp>
            <p:nvSpPr>
              <p:cNvPr id="523" name="Rounded Rectangle"/>
              <p:cNvSpPr/>
              <p:nvPr/>
            </p:nvSpPr>
            <p:spPr>
              <a:xfrm>
                <a:off x="0" y="0"/>
                <a:ext cx="1220632" cy="937094"/>
              </a:xfrm>
              <a:prstGeom prst="roundRect">
                <a:avLst>
                  <a:gd name="adj" fmla="val 15730"/>
                </a:avLst>
              </a:prstGeom>
              <a:solidFill>
                <a:srgbClr val="FFFFFF"/>
              </a:solidFill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537" name="Group"/>
              <p:cNvGrpSpPr/>
              <p:nvPr/>
            </p:nvGrpSpPr>
            <p:grpSpPr>
              <a:xfrm>
                <a:off x="147245" y="128804"/>
                <a:ext cx="926141" cy="647045"/>
                <a:chOff x="0" y="0"/>
                <a:chExt cx="926139" cy="647044"/>
              </a:xfrm>
            </p:grpSpPr>
            <p:sp>
              <p:nvSpPr>
                <p:cNvPr id="524" name="Rectangle"/>
                <p:cNvSpPr/>
                <p:nvPr/>
              </p:nvSpPr>
              <p:spPr>
                <a:xfrm>
                  <a:off x="8787" y="193347"/>
                  <a:ext cx="280618" cy="13772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5" name="Rectangle"/>
                <p:cNvSpPr/>
                <p:nvPr/>
              </p:nvSpPr>
              <p:spPr>
                <a:xfrm>
                  <a:off x="8787" y="351336"/>
                  <a:ext cx="280618" cy="13772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6" name="Rectangle"/>
                <p:cNvSpPr/>
                <p:nvPr/>
              </p:nvSpPr>
              <p:spPr>
                <a:xfrm>
                  <a:off x="8787" y="509326"/>
                  <a:ext cx="280618" cy="137719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7" name="Rectangle"/>
                <p:cNvSpPr/>
                <p:nvPr/>
              </p:nvSpPr>
              <p:spPr>
                <a:xfrm>
                  <a:off x="8787" y="0"/>
                  <a:ext cx="280618" cy="137719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8" name="Rectangle"/>
                <p:cNvSpPr/>
                <p:nvPr/>
              </p:nvSpPr>
              <p:spPr>
                <a:xfrm>
                  <a:off x="322761" y="193347"/>
                  <a:ext cx="280617" cy="137720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29" name="Rectangle"/>
                <p:cNvSpPr/>
                <p:nvPr/>
              </p:nvSpPr>
              <p:spPr>
                <a:xfrm>
                  <a:off x="322761" y="351336"/>
                  <a:ext cx="280617" cy="137720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0" name="Rectangle"/>
                <p:cNvSpPr/>
                <p:nvPr/>
              </p:nvSpPr>
              <p:spPr>
                <a:xfrm>
                  <a:off x="322761" y="509326"/>
                  <a:ext cx="280617" cy="137719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1" name="Rectangle"/>
                <p:cNvSpPr/>
                <p:nvPr/>
              </p:nvSpPr>
              <p:spPr>
                <a:xfrm>
                  <a:off x="322761" y="0"/>
                  <a:ext cx="280617" cy="137719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2" name="Line"/>
                <p:cNvSpPr/>
                <p:nvPr/>
              </p:nvSpPr>
              <p:spPr>
                <a:xfrm>
                  <a:off x="0" y="165533"/>
                  <a:ext cx="926140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3" name="Rectangle"/>
                <p:cNvSpPr/>
                <p:nvPr/>
              </p:nvSpPr>
              <p:spPr>
                <a:xfrm>
                  <a:off x="636735" y="193347"/>
                  <a:ext cx="280617" cy="13772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4" name="Rectangle"/>
                <p:cNvSpPr/>
                <p:nvPr/>
              </p:nvSpPr>
              <p:spPr>
                <a:xfrm>
                  <a:off x="636735" y="351336"/>
                  <a:ext cx="280617" cy="137720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5" name="Rectangle"/>
                <p:cNvSpPr/>
                <p:nvPr/>
              </p:nvSpPr>
              <p:spPr>
                <a:xfrm>
                  <a:off x="636735" y="509326"/>
                  <a:ext cx="280617" cy="137719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36" name="Rectangle"/>
                <p:cNvSpPr/>
                <p:nvPr/>
              </p:nvSpPr>
              <p:spPr>
                <a:xfrm>
                  <a:off x="636735" y="0"/>
                  <a:ext cx="280617" cy="137719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39" name="Line"/>
            <p:cNvSpPr/>
            <p:nvPr/>
          </p:nvSpPr>
          <p:spPr>
            <a:xfrm flipH="1">
              <a:off x="2139729" y="2724068"/>
              <a:ext cx="1693072" cy="59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extrusionOk="0">
                  <a:moveTo>
                    <a:pt x="0" y="21040"/>
                  </a:moveTo>
                  <a:cubicBezTo>
                    <a:pt x="1090" y="21280"/>
                    <a:pt x="2172" y="20697"/>
                    <a:pt x="3321" y="19472"/>
                  </a:cubicBezTo>
                  <a:cubicBezTo>
                    <a:pt x="4879" y="17809"/>
                    <a:pt x="6540" y="15123"/>
                    <a:pt x="7808" y="12204"/>
                  </a:cubicBezTo>
                  <a:cubicBezTo>
                    <a:pt x="9366" y="8618"/>
                    <a:pt x="10717" y="5611"/>
                    <a:pt x="12429" y="3642"/>
                  </a:cubicBezTo>
                  <a:cubicBezTo>
                    <a:pt x="15256" y="390"/>
                    <a:pt x="18418" y="-320"/>
                    <a:pt x="21600" y="116"/>
                  </a:cubicBezTo>
                </a:path>
              </a:pathLst>
            </a:custGeom>
            <a:noFill/>
            <a:ln w="25400" cap="flat">
              <a:solidFill>
                <a:schemeClr val="accent5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chemeClr val="accent2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61" name="Group"/>
            <p:cNvGrpSpPr/>
            <p:nvPr/>
          </p:nvGrpSpPr>
          <p:grpSpPr>
            <a:xfrm>
              <a:off x="3906201" y="2715224"/>
              <a:ext cx="1221748" cy="1221749"/>
              <a:chOff x="0" y="0"/>
              <a:chExt cx="1221747" cy="1221747"/>
            </a:xfrm>
          </p:grpSpPr>
          <p:sp>
            <p:nvSpPr>
              <p:cNvPr id="540" name="Rounded Rectangle"/>
              <p:cNvSpPr/>
              <p:nvPr/>
            </p:nvSpPr>
            <p:spPr>
              <a:xfrm>
                <a:off x="0" y="0"/>
                <a:ext cx="1221748" cy="1221748"/>
              </a:xfrm>
              <a:prstGeom prst="roundRect">
                <a:avLst>
                  <a:gd name="adj" fmla="val 12076"/>
                </a:avLst>
              </a:prstGeom>
              <a:solidFill>
                <a:srgbClr val="FFFFFF"/>
              </a:solidFill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grpSp>
            <p:nvGrpSpPr>
              <p:cNvPr id="560" name="Group"/>
              <p:cNvGrpSpPr/>
              <p:nvPr/>
            </p:nvGrpSpPr>
            <p:grpSpPr>
              <a:xfrm>
                <a:off x="147380" y="128922"/>
                <a:ext cx="926987" cy="963904"/>
                <a:chOff x="0" y="0"/>
                <a:chExt cx="926986" cy="963903"/>
              </a:xfrm>
            </p:grpSpPr>
            <p:sp>
              <p:nvSpPr>
                <p:cNvPr id="541" name="Rectangle"/>
                <p:cNvSpPr/>
                <p:nvPr/>
              </p:nvSpPr>
              <p:spPr>
                <a:xfrm>
                  <a:off x="8795" y="193524"/>
                  <a:ext cx="280874" cy="137845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2" name="Rectangle"/>
                <p:cNvSpPr/>
                <p:nvPr/>
              </p:nvSpPr>
              <p:spPr>
                <a:xfrm>
                  <a:off x="8795" y="351658"/>
                  <a:ext cx="280874" cy="137845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3" name="Rectangle"/>
                <p:cNvSpPr/>
                <p:nvPr/>
              </p:nvSpPr>
              <p:spPr>
                <a:xfrm>
                  <a:off x="8795" y="509791"/>
                  <a:ext cx="280874" cy="137845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4" name="Rectangle"/>
                <p:cNvSpPr/>
                <p:nvPr/>
              </p:nvSpPr>
              <p:spPr>
                <a:xfrm>
                  <a:off x="8795" y="667925"/>
                  <a:ext cx="280874" cy="137845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5" name="Rectangle"/>
                <p:cNvSpPr/>
                <p:nvPr/>
              </p:nvSpPr>
              <p:spPr>
                <a:xfrm>
                  <a:off x="8795" y="826058"/>
                  <a:ext cx="280874" cy="137846"/>
                </a:xfrm>
                <a:prstGeom prst="rect">
                  <a:avLst/>
                </a:prstGeom>
                <a:solidFill>
                  <a:srgbClr val="EF9780"/>
                </a:solidFill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6" name="Rectangle"/>
                <p:cNvSpPr/>
                <p:nvPr/>
              </p:nvSpPr>
              <p:spPr>
                <a:xfrm>
                  <a:off x="8795" y="0"/>
                  <a:ext cx="280874" cy="137845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7" name="Rectangle"/>
                <p:cNvSpPr/>
                <p:nvPr/>
              </p:nvSpPr>
              <p:spPr>
                <a:xfrm>
                  <a:off x="323056" y="193524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8" name="Rectangle"/>
                <p:cNvSpPr/>
                <p:nvPr/>
              </p:nvSpPr>
              <p:spPr>
                <a:xfrm>
                  <a:off x="323056" y="351658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49" name="Rectangle"/>
                <p:cNvSpPr/>
                <p:nvPr/>
              </p:nvSpPr>
              <p:spPr>
                <a:xfrm>
                  <a:off x="323056" y="509791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0" name="Rectangle"/>
                <p:cNvSpPr/>
                <p:nvPr/>
              </p:nvSpPr>
              <p:spPr>
                <a:xfrm>
                  <a:off x="323056" y="667925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1" name="Rectangle"/>
                <p:cNvSpPr/>
                <p:nvPr/>
              </p:nvSpPr>
              <p:spPr>
                <a:xfrm>
                  <a:off x="323056" y="826058"/>
                  <a:ext cx="280874" cy="137846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2" name="Rectangle"/>
                <p:cNvSpPr/>
                <p:nvPr/>
              </p:nvSpPr>
              <p:spPr>
                <a:xfrm>
                  <a:off x="323056" y="0"/>
                  <a:ext cx="280874" cy="137845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3" name="Line"/>
                <p:cNvSpPr/>
                <p:nvPr/>
              </p:nvSpPr>
              <p:spPr>
                <a:xfrm>
                  <a:off x="0" y="165684"/>
                  <a:ext cx="926987" cy="1"/>
                </a:xfrm>
                <a:prstGeom prst="line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4" name="Rectangle"/>
                <p:cNvSpPr/>
                <p:nvPr/>
              </p:nvSpPr>
              <p:spPr>
                <a:xfrm>
                  <a:off x="637317" y="193524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5" name="Rectangle"/>
                <p:cNvSpPr/>
                <p:nvPr/>
              </p:nvSpPr>
              <p:spPr>
                <a:xfrm>
                  <a:off x="637317" y="351658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6" name="Rectangle"/>
                <p:cNvSpPr/>
                <p:nvPr/>
              </p:nvSpPr>
              <p:spPr>
                <a:xfrm>
                  <a:off x="637317" y="509791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7" name="Rectangle"/>
                <p:cNvSpPr/>
                <p:nvPr/>
              </p:nvSpPr>
              <p:spPr>
                <a:xfrm>
                  <a:off x="637317" y="667925"/>
                  <a:ext cx="280874" cy="137845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8" name="Rectangle"/>
                <p:cNvSpPr/>
                <p:nvPr/>
              </p:nvSpPr>
              <p:spPr>
                <a:xfrm>
                  <a:off x="637317" y="826058"/>
                  <a:ext cx="280874" cy="137846"/>
                </a:xfrm>
                <a:prstGeom prst="rect">
                  <a:avLst/>
                </a:prstGeom>
                <a:noFill/>
                <a:ln w="12700" cap="flat">
                  <a:solidFill>
                    <a:srgbClr val="53585F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559" name="Rectangle"/>
                <p:cNvSpPr/>
                <p:nvPr/>
              </p:nvSpPr>
              <p:spPr>
                <a:xfrm>
                  <a:off x="637317" y="0"/>
                  <a:ext cx="280874" cy="137845"/>
                </a:xfrm>
                <a:prstGeom prst="rect">
                  <a:avLst/>
                </a:prstGeom>
                <a:solidFill>
                  <a:srgbClr val="56C1FF">
                    <a:alpha val="50000"/>
                  </a:srgbClr>
                </a:solidFill>
                <a:ln w="12700" cap="flat">
                  <a:solidFill>
                    <a:schemeClr val="accent1">
                      <a:hueOff val="47394"/>
                      <a:satOff val="-25753"/>
                      <a:lumOff val="-7544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algn="ctr">
                    <a:defRPr sz="3200" b="0" cap="none" spc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Light"/>
                    </a:defRPr>
                  </a:pPr>
                  <a:endParaRPr/>
                </a:p>
              </p:txBody>
            </p:sp>
          </p:grpSp>
        </p:grpSp>
        <p:sp>
          <p:nvSpPr>
            <p:cNvPr id="562" name="STEP 1"/>
            <p:cNvSpPr txBox="1"/>
            <p:nvPr/>
          </p:nvSpPr>
          <p:spPr>
            <a:xfrm>
              <a:off x="1260885" y="1438219"/>
              <a:ext cx="1400413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r">
                <a:defRPr sz="3200" b="0" cap="none" spc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sz="2800" b="1" spc="-139">
                  <a:latin typeface="+mj-lt"/>
                  <a:ea typeface="+mj-ea"/>
                  <a:cs typeface="+mj-cs"/>
                  <a:sym typeface="Helvetica"/>
                </a:rPr>
                <a:t>STEP</a:t>
              </a:r>
              <a:r>
                <a:t> </a:t>
              </a:r>
              <a:r>
                <a:rPr sz="2900" b="1">
                  <a:latin typeface="+mj-lt"/>
                  <a:ea typeface="+mj-ea"/>
                  <a:cs typeface="+mj-cs"/>
                  <a:sym typeface="Helvetica"/>
                </a:rPr>
                <a:t>1</a:t>
              </a:r>
            </a:p>
          </p:txBody>
        </p:sp>
        <p:sp>
          <p:nvSpPr>
            <p:cNvPr id="563" name="STEP 2"/>
            <p:cNvSpPr txBox="1"/>
            <p:nvPr/>
          </p:nvSpPr>
          <p:spPr>
            <a:xfrm>
              <a:off x="2904107" y="-1"/>
              <a:ext cx="187187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ctr">
                <a:defRPr sz="3200" b="0" cap="none" spc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sz="2800" b="1" spc="-139">
                  <a:latin typeface="+mj-lt"/>
                  <a:ea typeface="+mj-ea"/>
                  <a:cs typeface="+mj-cs"/>
                  <a:sym typeface="Helvetica"/>
                </a:rPr>
                <a:t>STEP</a:t>
              </a:r>
              <a:r>
                <a:t> </a:t>
              </a:r>
              <a:r>
                <a:rPr sz="2900" b="1">
                  <a:latin typeface="+mj-lt"/>
                  <a:ea typeface="+mj-ea"/>
                  <a:cs typeface="+mj-cs"/>
                  <a:sym typeface="Helvetica"/>
                </a:rPr>
                <a:t>2</a:t>
              </a:r>
            </a:p>
          </p:txBody>
        </p:sp>
        <p:sp>
          <p:nvSpPr>
            <p:cNvPr id="564" name="STEP 3"/>
            <p:cNvSpPr txBox="1"/>
            <p:nvPr/>
          </p:nvSpPr>
          <p:spPr>
            <a:xfrm>
              <a:off x="4722817" y="989091"/>
              <a:ext cx="1871876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ctr">
                <a:defRPr sz="3200" b="0" cap="none" spc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sz="2800" b="1" spc="-139">
                  <a:latin typeface="+mj-lt"/>
                  <a:ea typeface="+mj-ea"/>
                  <a:cs typeface="+mj-cs"/>
                  <a:sym typeface="Helvetica"/>
                </a:rPr>
                <a:t>STEP</a:t>
              </a:r>
              <a:r>
                <a:t> </a:t>
              </a:r>
              <a:r>
                <a:rPr sz="2900" b="1">
                  <a:latin typeface="+mj-lt"/>
                  <a:ea typeface="+mj-ea"/>
                  <a:cs typeface="+mj-cs"/>
                  <a:sym typeface="Helvetica"/>
                </a:rPr>
                <a:t>3</a:t>
              </a:r>
            </a:p>
          </p:txBody>
        </p:sp>
        <p:sp>
          <p:nvSpPr>
            <p:cNvPr id="565" name="STEP 4"/>
            <p:cNvSpPr txBox="1"/>
            <p:nvPr/>
          </p:nvSpPr>
          <p:spPr>
            <a:xfrm>
              <a:off x="3581137" y="3912296"/>
              <a:ext cx="1871875" cy="584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rmAutofit/>
            </a:bodyPr>
            <a:lstStyle/>
            <a:p>
              <a:pPr algn="ctr">
                <a:defRPr sz="3200" b="0" cap="none" spc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r>
                <a:rPr sz="2800" b="1" spc="-139">
                  <a:latin typeface="+mj-lt"/>
                  <a:ea typeface="+mj-ea"/>
                  <a:cs typeface="+mj-cs"/>
                  <a:sym typeface="Helvetica"/>
                </a:rPr>
                <a:t>STEP</a:t>
              </a:r>
              <a:r>
                <a:t> </a:t>
              </a:r>
              <a:r>
                <a:rPr sz="2900" b="1">
                  <a:latin typeface="+mj-lt"/>
                  <a:ea typeface="+mj-ea"/>
                  <a:cs typeface="+mj-cs"/>
                  <a:sym typeface="Helvetica"/>
                </a:rPr>
                <a:t>4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6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6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" grpId="2" animBg="1" advAuto="0"/>
      <p:bldP spid="448" grpId="4" animBg="1" advAuto="0"/>
      <p:bldP spid="495" grpId="3" animBg="1" advAuto="0"/>
      <p:bldP spid="566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roup"/>
          <p:cNvGrpSpPr/>
          <p:nvPr/>
        </p:nvGrpSpPr>
        <p:grpSpPr>
          <a:xfrm>
            <a:off x="8896799" y="3455557"/>
            <a:ext cx="6562585" cy="6823936"/>
            <a:chOff x="0" y="0"/>
            <a:chExt cx="6562583" cy="6823935"/>
          </a:xfrm>
        </p:grpSpPr>
        <p:grpSp>
          <p:nvGrpSpPr>
            <p:cNvPr id="573" name="Group"/>
            <p:cNvGrpSpPr/>
            <p:nvPr/>
          </p:nvGrpSpPr>
          <p:grpSpPr>
            <a:xfrm>
              <a:off x="62271" y="1370053"/>
              <a:ext cx="1988436" cy="5453883"/>
              <a:chOff x="0" y="0"/>
              <a:chExt cx="1988435" cy="5453881"/>
            </a:xfrm>
          </p:grpSpPr>
          <p:sp>
            <p:nvSpPr>
              <p:cNvPr id="568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69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0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1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2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74" name="Rectangle"/>
            <p:cNvSpPr/>
            <p:nvPr/>
          </p:nvSpPr>
          <p:spPr>
            <a:xfrm>
              <a:off x="62271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80" name="Group"/>
            <p:cNvGrpSpPr/>
            <p:nvPr/>
          </p:nvGrpSpPr>
          <p:grpSpPr>
            <a:xfrm>
              <a:off x="2287074" y="1370053"/>
              <a:ext cx="1988436" cy="5453883"/>
              <a:chOff x="0" y="0"/>
              <a:chExt cx="1988435" cy="5453881"/>
            </a:xfrm>
          </p:grpSpPr>
          <p:sp>
            <p:nvSpPr>
              <p:cNvPr id="575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6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7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8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79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81" name="Rectangle"/>
            <p:cNvSpPr/>
            <p:nvPr/>
          </p:nvSpPr>
          <p:spPr>
            <a:xfrm>
              <a:off x="2287074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82" name="Line"/>
            <p:cNvSpPr/>
            <p:nvPr/>
          </p:nvSpPr>
          <p:spPr>
            <a:xfrm>
              <a:off x="0" y="1172959"/>
              <a:ext cx="6562585" cy="1"/>
            </a:xfrm>
            <a:prstGeom prst="line">
              <a:avLst/>
            </a:prstGeom>
            <a:noFill/>
            <a:ln w="50800" cap="flat">
              <a:solidFill>
                <a:srgbClr val="53585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grpSp>
          <p:nvGrpSpPr>
            <p:cNvPr id="588" name="Group"/>
            <p:cNvGrpSpPr/>
            <p:nvPr/>
          </p:nvGrpSpPr>
          <p:grpSpPr>
            <a:xfrm>
              <a:off x="4511878" y="1370053"/>
              <a:ext cx="1988436" cy="5453883"/>
              <a:chOff x="0" y="0"/>
              <a:chExt cx="1988435" cy="5453881"/>
            </a:xfrm>
          </p:grpSpPr>
          <p:sp>
            <p:nvSpPr>
              <p:cNvPr id="583" name="Rectangle"/>
              <p:cNvSpPr/>
              <p:nvPr/>
            </p:nvSpPr>
            <p:spPr>
              <a:xfrm>
                <a:off x="0" y="0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4" name="Rectangle"/>
              <p:cNvSpPr/>
              <p:nvPr/>
            </p:nvSpPr>
            <p:spPr>
              <a:xfrm>
                <a:off x="0" y="1119504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5" name="Rectangle"/>
              <p:cNvSpPr/>
              <p:nvPr/>
            </p:nvSpPr>
            <p:spPr>
              <a:xfrm>
                <a:off x="0" y="2239007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6" name="Rectangle"/>
              <p:cNvSpPr/>
              <p:nvPr/>
            </p:nvSpPr>
            <p:spPr>
              <a:xfrm>
                <a:off x="0" y="3358512"/>
                <a:ext cx="1988436" cy="975866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587" name="Rectangle"/>
              <p:cNvSpPr/>
              <p:nvPr/>
            </p:nvSpPr>
            <p:spPr>
              <a:xfrm>
                <a:off x="0" y="4478015"/>
                <a:ext cx="1988436" cy="975867"/>
              </a:xfrm>
              <a:prstGeom prst="rect">
                <a:avLst/>
              </a:prstGeom>
              <a:noFill/>
              <a:ln w="38100" cap="flat">
                <a:solidFill>
                  <a:srgbClr val="53585F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>
                  <a:defRPr sz="3200" b="0" cap="none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589" name="Rectangle"/>
            <p:cNvSpPr/>
            <p:nvPr/>
          </p:nvSpPr>
          <p:spPr>
            <a:xfrm>
              <a:off x="4511878" y="0"/>
              <a:ext cx="1988436" cy="975866"/>
            </a:xfrm>
            <a:prstGeom prst="rect">
              <a:avLst/>
            </a:prstGeom>
            <a:solidFill>
              <a:srgbClr val="A4EDFF">
                <a:alpha val="50000"/>
              </a:srgbClr>
            </a:solidFill>
            <a:ln w="38100" cap="flat">
              <a:solidFill>
                <a:schemeClr val="accent1">
                  <a:hueOff val="47394"/>
                  <a:satOff val="-25753"/>
                  <a:lumOff val="-7544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>
                <a:defRPr sz="3200" b="0" cap="none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Light"/>
                </a:defRPr>
              </a:pPr>
              <a:endParaRPr/>
            </a:p>
          </p:txBody>
        </p:sp>
        <p:sp>
          <p:nvSpPr>
            <p:cNvPr id="590" name="a"/>
            <p:cNvSpPr txBox="1"/>
            <p:nvPr/>
          </p:nvSpPr>
          <p:spPr>
            <a:xfrm>
              <a:off x="854064" y="157732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591" name="b"/>
            <p:cNvSpPr txBox="1"/>
            <p:nvPr/>
          </p:nvSpPr>
          <p:spPr>
            <a:xfrm>
              <a:off x="3078867" y="157732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b</a:t>
              </a:r>
            </a:p>
          </p:txBody>
        </p:sp>
        <p:sp>
          <p:nvSpPr>
            <p:cNvPr id="592" name="c"/>
            <p:cNvSpPr txBox="1"/>
            <p:nvPr/>
          </p:nvSpPr>
          <p:spPr>
            <a:xfrm>
              <a:off x="5303670" y="157732"/>
              <a:ext cx="40485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ct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c</a:t>
              </a:r>
            </a:p>
          </p:txBody>
        </p:sp>
        <p:sp>
          <p:nvSpPr>
            <p:cNvPr id="593" name="23.1"/>
            <p:cNvSpPr txBox="1"/>
            <p:nvPr/>
          </p:nvSpPr>
          <p:spPr>
            <a:xfrm>
              <a:off x="4953220" y="1527787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23.1</a:t>
              </a:r>
            </a:p>
          </p:txBody>
        </p:sp>
        <p:sp>
          <p:nvSpPr>
            <p:cNvPr id="594" name="16.3"/>
            <p:cNvSpPr txBox="1"/>
            <p:nvPr/>
          </p:nvSpPr>
          <p:spPr>
            <a:xfrm>
              <a:off x="4953220" y="2647219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16.3</a:t>
              </a:r>
            </a:p>
          </p:txBody>
        </p:sp>
        <p:sp>
          <p:nvSpPr>
            <p:cNvPr id="595" name="21.2"/>
            <p:cNvSpPr txBox="1"/>
            <p:nvPr/>
          </p:nvSpPr>
          <p:spPr>
            <a:xfrm>
              <a:off x="4953220" y="3766652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21.2</a:t>
              </a:r>
            </a:p>
          </p:txBody>
        </p:sp>
        <p:sp>
          <p:nvSpPr>
            <p:cNvPr id="596" name="24.9"/>
            <p:cNvSpPr txBox="1"/>
            <p:nvPr/>
          </p:nvSpPr>
          <p:spPr>
            <a:xfrm>
              <a:off x="4953220" y="4886085"/>
              <a:ext cx="1276499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24.9</a:t>
              </a:r>
            </a:p>
          </p:txBody>
        </p:sp>
        <p:sp>
          <p:nvSpPr>
            <p:cNvPr id="597" name="NA"/>
            <p:cNvSpPr txBox="1"/>
            <p:nvPr/>
          </p:nvSpPr>
          <p:spPr>
            <a:xfrm>
              <a:off x="5534319" y="6005517"/>
              <a:ext cx="6954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  <p:sp>
          <p:nvSpPr>
            <p:cNvPr id="598" name="1"/>
            <p:cNvSpPr txBox="1"/>
            <p:nvPr/>
          </p:nvSpPr>
          <p:spPr>
            <a:xfrm>
              <a:off x="3628991" y="1527928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599" name="0"/>
            <p:cNvSpPr txBox="1"/>
            <p:nvPr/>
          </p:nvSpPr>
          <p:spPr>
            <a:xfrm>
              <a:off x="3628991" y="2647361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600" name="1"/>
            <p:cNvSpPr txBox="1"/>
            <p:nvPr/>
          </p:nvSpPr>
          <p:spPr>
            <a:xfrm>
              <a:off x="3628991" y="3766794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01" name="1"/>
            <p:cNvSpPr txBox="1"/>
            <p:nvPr/>
          </p:nvSpPr>
          <p:spPr>
            <a:xfrm>
              <a:off x="3628991" y="4886228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02" name="2"/>
            <p:cNvSpPr txBox="1"/>
            <p:nvPr/>
          </p:nvSpPr>
          <p:spPr>
            <a:xfrm>
              <a:off x="3628991" y="6005660"/>
              <a:ext cx="40485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 algn="r"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03" name="yko2"/>
            <p:cNvSpPr txBox="1"/>
            <p:nvPr/>
          </p:nvSpPr>
          <p:spPr>
            <a:xfrm>
              <a:off x="283502" y="1527929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yko2</a:t>
              </a:r>
            </a:p>
          </p:txBody>
        </p:sp>
        <p:sp>
          <p:nvSpPr>
            <p:cNvPr id="604" name="lju7"/>
            <p:cNvSpPr txBox="1"/>
            <p:nvPr/>
          </p:nvSpPr>
          <p:spPr>
            <a:xfrm>
              <a:off x="283502" y="2647361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lju7</a:t>
              </a:r>
            </a:p>
          </p:txBody>
        </p:sp>
        <p:sp>
          <p:nvSpPr>
            <p:cNvPr id="605" name="qib0"/>
            <p:cNvSpPr txBox="1"/>
            <p:nvPr/>
          </p:nvSpPr>
          <p:spPr>
            <a:xfrm>
              <a:off x="283502" y="3766794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qib0</a:t>
              </a:r>
            </a:p>
          </p:txBody>
        </p:sp>
        <p:sp>
          <p:nvSpPr>
            <p:cNvPr id="606" name="sd33"/>
            <p:cNvSpPr txBox="1"/>
            <p:nvPr/>
          </p:nvSpPr>
          <p:spPr>
            <a:xfrm>
              <a:off x="283502" y="4886227"/>
              <a:ext cx="1276500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sd33</a:t>
              </a:r>
            </a:p>
          </p:txBody>
        </p:sp>
        <p:sp>
          <p:nvSpPr>
            <p:cNvPr id="607" name="NA"/>
            <p:cNvSpPr txBox="1"/>
            <p:nvPr/>
          </p:nvSpPr>
          <p:spPr>
            <a:xfrm>
              <a:off x="283502" y="6005659"/>
              <a:ext cx="695401" cy="660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b">
              <a:normAutofit/>
            </a:bodyPr>
            <a:lstStyle>
              <a:lvl1pPr>
                <a:defRPr sz="3800" b="0" cap="none" spc="0">
                  <a:solidFill>
                    <a:srgbClr val="000000"/>
                  </a:solidFill>
                  <a:effectLst>
                    <a:outerShdw blurRad="12700" dist="12700" dir="5400000" rotWithShape="0">
                      <a:srgbClr val="FFFFFF"/>
                    </a:outerShdw>
                  </a:effectLst>
                  <a:latin typeface="Menlo Regular"/>
                  <a:ea typeface="Menlo Regular"/>
                  <a:cs typeface="Menlo Regular"/>
                  <a:sym typeface="Menlo Regular"/>
                </a:defRPr>
              </a:lvl1pPr>
            </a:lstStyle>
            <a:p>
              <a:r>
                <a:t>NA</a:t>
              </a:r>
            </a:p>
          </p:txBody>
        </p:sp>
      </p:grpSp>
      <p:sp>
        <p:nvSpPr>
          <p:cNvPr id="609" name="Line"/>
          <p:cNvSpPr/>
          <p:nvPr/>
        </p:nvSpPr>
        <p:spPr>
          <a:xfrm>
            <a:off x="1103788" y="1375024"/>
            <a:ext cx="22176425" cy="1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b="0" cap="none" spc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0" name="Let’s start with a"/>
          <p:cNvSpPr txBox="1"/>
          <p:nvPr/>
        </p:nvSpPr>
        <p:spPr>
          <a:xfrm>
            <a:off x="4377184" y="10709718"/>
            <a:ext cx="832290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Let’s start with a</a:t>
            </a:r>
          </a:p>
        </p:txBody>
      </p:sp>
      <p:sp>
        <p:nvSpPr>
          <p:cNvPr id="611" name="5 rows, 3 columns"/>
          <p:cNvSpPr txBox="1"/>
          <p:nvPr/>
        </p:nvSpPr>
        <p:spPr>
          <a:xfrm>
            <a:off x="9492412" y="11541945"/>
            <a:ext cx="539917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36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5 rows, 3 columns</a:t>
            </a:r>
          </a:p>
        </p:txBody>
      </p:sp>
      <p:sp>
        <p:nvSpPr>
          <p:cNvPr id="612" name="simple table"/>
          <p:cNvSpPr txBox="1"/>
          <p:nvPr/>
        </p:nvSpPr>
        <p:spPr>
          <a:xfrm>
            <a:off x="8331347" y="10709718"/>
            <a:ext cx="123071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4800" b="0" cap="none" spc="0">
                <a:solidFill>
                  <a:srgbClr val="53585F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simple table</a:t>
            </a:r>
          </a:p>
        </p:txBody>
      </p:sp>
      <p:sp>
        <p:nvSpPr>
          <p:cNvPr id="613" name="Data Validation with a Simple Table"/>
          <p:cNvSpPr txBox="1"/>
          <p:nvPr/>
        </p:nvSpPr>
        <p:spPr>
          <a:xfrm>
            <a:off x="1248475" y="451696"/>
            <a:ext cx="2185923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ctr">
              <a:defRPr sz="5000" cap="none" spc="400">
                <a:solidFill>
                  <a:srgbClr val="4C4F56"/>
                </a:solidFill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Helvetica Light"/>
              </a:defRPr>
            </a:pPr>
            <a:r>
              <a:rPr b="1">
                <a:latin typeface="+mj-lt"/>
                <a:ea typeface="+mj-ea"/>
                <a:cs typeface="+mj-cs"/>
                <a:sym typeface="Helvetica"/>
              </a:rPr>
              <a:t>Data Validation with a Simple Table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dissolv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0A9D7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>
        <a:norm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700" b="1" i="0" u="none" strike="noStrike" cap="all" spc="443" normalizeH="0" baseline="0">
            <a:ln>
              <a:noFill/>
            </a:ln>
            <a:solidFill>
              <a:srgbClr val="80A9D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b">
        <a:norm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700" b="1" i="0" u="none" strike="noStrike" cap="all" spc="443" normalizeH="0" baseline="0">
            <a:ln>
              <a:noFill/>
            </a:ln>
            <a:solidFill>
              <a:srgbClr val="80A9D7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3214</Words>
  <Application>Microsoft Macintosh PowerPoint</Application>
  <PresentationFormat>Custom</PresentationFormat>
  <Paragraphs>1187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Helvetica</vt:lpstr>
      <vt:lpstr>Helvetica Light</vt:lpstr>
      <vt:lpstr>Helvetica Neue</vt:lpstr>
      <vt:lpstr>IBM Plex Mono</vt:lpstr>
      <vt:lpstr>Menlo Regular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Iannone</cp:lastModifiedBy>
  <cp:revision>1</cp:revision>
  <dcterms:modified xsi:type="dcterms:W3CDTF">2022-10-25T16:18:15Z</dcterms:modified>
</cp:coreProperties>
</file>