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288000" cy="9575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6"/>
    <p:restoredTop sz="94665"/>
  </p:normalViewPr>
  <p:slideViewPr>
    <p:cSldViewPr snapToGrid="0">
      <p:cViewPr varScale="1">
        <p:scale>
          <a:sx n="121" d="100"/>
          <a:sy n="121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67151"/>
            <a:ext cx="13716000" cy="3333797"/>
          </a:xfrm>
        </p:spPr>
        <p:txBody>
          <a:bodyPr anchor="b"/>
          <a:lstStyle>
            <a:lvl1pPr algn="ctr">
              <a:defRPr sz="83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29512"/>
            <a:ext cx="13716000" cy="2311934"/>
          </a:xfrm>
        </p:spPr>
        <p:txBody>
          <a:bodyPr/>
          <a:lstStyle>
            <a:lvl1pPr marL="0" indent="0" algn="ctr">
              <a:buNone/>
              <a:defRPr sz="3351"/>
            </a:lvl1pPr>
            <a:lvl2pPr marL="638388" indent="0" algn="ctr">
              <a:buNone/>
              <a:defRPr sz="2793"/>
            </a:lvl2pPr>
            <a:lvl3pPr marL="1276777" indent="0" algn="ctr">
              <a:buNone/>
              <a:defRPr sz="2513"/>
            </a:lvl3pPr>
            <a:lvl4pPr marL="1915165" indent="0" algn="ctr">
              <a:buNone/>
              <a:defRPr sz="2234"/>
            </a:lvl4pPr>
            <a:lvl5pPr marL="2553553" indent="0" algn="ctr">
              <a:buNone/>
              <a:defRPr sz="2234"/>
            </a:lvl5pPr>
            <a:lvl6pPr marL="3191942" indent="0" algn="ctr">
              <a:buNone/>
              <a:defRPr sz="2234"/>
            </a:lvl6pPr>
            <a:lvl7pPr marL="3830330" indent="0" algn="ctr">
              <a:buNone/>
              <a:defRPr sz="2234"/>
            </a:lvl7pPr>
            <a:lvl8pPr marL="4468719" indent="0" algn="ctr">
              <a:buNone/>
              <a:defRPr sz="2234"/>
            </a:lvl8pPr>
            <a:lvl9pPr marL="5107107" indent="0" algn="ctr">
              <a:buNone/>
              <a:defRPr sz="22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280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688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09823"/>
            <a:ext cx="3943350" cy="811504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09823"/>
            <a:ext cx="11601450" cy="811504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268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572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387302"/>
            <a:ext cx="15773400" cy="3983266"/>
          </a:xfrm>
        </p:spPr>
        <p:txBody>
          <a:bodyPr anchor="b"/>
          <a:lstStyle>
            <a:lvl1pPr>
              <a:defRPr sz="83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408251"/>
            <a:ext cx="15773400" cy="2094706"/>
          </a:xfrm>
        </p:spPr>
        <p:txBody>
          <a:bodyPr/>
          <a:lstStyle>
            <a:lvl1pPr marL="0" indent="0">
              <a:buNone/>
              <a:defRPr sz="3351">
                <a:solidFill>
                  <a:schemeClr val="tx1">
                    <a:tint val="75000"/>
                  </a:schemeClr>
                </a:solidFill>
              </a:defRPr>
            </a:lvl1pPr>
            <a:lvl2pPr marL="638388" indent="0">
              <a:buNone/>
              <a:defRPr sz="2793">
                <a:solidFill>
                  <a:schemeClr val="tx1">
                    <a:tint val="75000"/>
                  </a:schemeClr>
                </a:solidFill>
              </a:defRPr>
            </a:lvl2pPr>
            <a:lvl3pPr marL="1276777" indent="0">
              <a:buNone/>
              <a:defRPr sz="2513">
                <a:solidFill>
                  <a:schemeClr val="tx1">
                    <a:tint val="75000"/>
                  </a:schemeClr>
                </a:solidFill>
              </a:defRPr>
            </a:lvl3pPr>
            <a:lvl4pPr marL="1915165" indent="0">
              <a:buNone/>
              <a:defRPr sz="2234">
                <a:solidFill>
                  <a:schemeClr val="tx1">
                    <a:tint val="75000"/>
                  </a:schemeClr>
                </a:solidFill>
              </a:defRPr>
            </a:lvl4pPr>
            <a:lvl5pPr marL="2553553" indent="0">
              <a:buNone/>
              <a:defRPr sz="2234">
                <a:solidFill>
                  <a:schemeClr val="tx1">
                    <a:tint val="75000"/>
                  </a:schemeClr>
                </a:solidFill>
              </a:defRPr>
            </a:lvl5pPr>
            <a:lvl6pPr marL="3191942" indent="0">
              <a:buNone/>
              <a:defRPr sz="2234">
                <a:solidFill>
                  <a:schemeClr val="tx1">
                    <a:tint val="75000"/>
                  </a:schemeClr>
                </a:solidFill>
              </a:defRPr>
            </a:lvl6pPr>
            <a:lvl7pPr marL="3830330" indent="0">
              <a:buNone/>
              <a:defRPr sz="2234">
                <a:solidFill>
                  <a:schemeClr val="tx1">
                    <a:tint val="75000"/>
                  </a:schemeClr>
                </a:solidFill>
              </a:defRPr>
            </a:lvl7pPr>
            <a:lvl8pPr marL="4468719" indent="0">
              <a:buNone/>
              <a:defRPr sz="2234">
                <a:solidFill>
                  <a:schemeClr val="tx1">
                    <a:tint val="75000"/>
                  </a:schemeClr>
                </a:solidFill>
              </a:defRPr>
            </a:lvl8pPr>
            <a:lvl9pPr marL="5107107" indent="0">
              <a:buNone/>
              <a:defRPr sz="22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25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549113"/>
            <a:ext cx="7772400" cy="6075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549113"/>
            <a:ext cx="7772400" cy="6075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545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09823"/>
            <a:ext cx="15773400" cy="18508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347402"/>
            <a:ext cx="7736681" cy="1150425"/>
          </a:xfrm>
        </p:spPr>
        <p:txBody>
          <a:bodyPr anchor="b"/>
          <a:lstStyle>
            <a:lvl1pPr marL="0" indent="0">
              <a:buNone/>
              <a:defRPr sz="3351" b="1"/>
            </a:lvl1pPr>
            <a:lvl2pPr marL="638388" indent="0">
              <a:buNone/>
              <a:defRPr sz="2793" b="1"/>
            </a:lvl2pPr>
            <a:lvl3pPr marL="1276777" indent="0">
              <a:buNone/>
              <a:defRPr sz="2513" b="1"/>
            </a:lvl3pPr>
            <a:lvl4pPr marL="1915165" indent="0">
              <a:buNone/>
              <a:defRPr sz="2234" b="1"/>
            </a:lvl4pPr>
            <a:lvl5pPr marL="2553553" indent="0">
              <a:buNone/>
              <a:defRPr sz="2234" b="1"/>
            </a:lvl5pPr>
            <a:lvl6pPr marL="3191942" indent="0">
              <a:buNone/>
              <a:defRPr sz="2234" b="1"/>
            </a:lvl6pPr>
            <a:lvl7pPr marL="3830330" indent="0">
              <a:buNone/>
              <a:defRPr sz="2234" b="1"/>
            </a:lvl7pPr>
            <a:lvl8pPr marL="4468719" indent="0">
              <a:buNone/>
              <a:defRPr sz="2234" b="1"/>
            </a:lvl8pPr>
            <a:lvl9pPr marL="5107107" indent="0">
              <a:buNone/>
              <a:defRPr sz="22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497827"/>
            <a:ext cx="7736681" cy="51447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347402"/>
            <a:ext cx="7774782" cy="1150425"/>
          </a:xfrm>
        </p:spPr>
        <p:txBody>
          <a:bodyPr anchor="b"/>
          <a:lstStyle>
            <a:lvl1pPr marL="0" indent="0">
              <a:buNone/>
              <a:defRPr sz="3351" b="1"/>
            </a:lvl1pPr>
            <a:lvl2pPr marL="638388" indent="0">
              <a:buNone/>
              <a:defRPr sz="2793" b="1"/>
            </a:lvl2pPr>
            <a:lvl3pPr marL="1276777" indent="0">
              <a:buNone/>
              <a:defRPr sz="2513" b="1"/>
            </a:lvl3pPr>
            <a:lvl4pPr marL="1915165" indent="0">
              <a:buNone/>
              <a:defRPr sz="2234" b="1"/>
            </a:lvl4pPr>
            <a:lvl5pPr marL="2553553" indent="0">
              <a:buNone/>
              <a:defRPr sz="2234" b="1"/>
            </a:lvl5pPr>
            <a:lvl6pPr marL="3191942" indent="0">
              <a:buNone/>
              <a:defRPr sz="2234" b="1"/>
            </a:lvl6pPr>
            <a:lvl7pPr marL="3830330" indent="0">
              <a:buNone/>
              <a:defRPr sz="2234" b="1"/>
            </a:lvl7pPr>
            <a:lvl8pPr marL="4468719" indent="0">
              <a:buNone/>
              <a:defRPr sz="2234" b="1"/>
            </a:lvl8pPr>
            <a:lvl9pPr marL="5107107" indent="0">
              <a:buNone/>
              <a:defRPr sz="22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497827"/>
            <a:ext cx="7774782" cy="51447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06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007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691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38387"/>
            <a:ext cx="5898356" cy="2234353"/>
          </a:xfrm>
        </p:spPr>
        <p:txBody>
          <a:bodyPr anchor="b"/>
          <a:lstStyle>
            <a:lvl1pPr>
              <a:defRPr sz="44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78738"/>
            <a:ext cx="9258300" cy="6805025"/>
          </a:xfrm>
        </p:spPr>
        <p:txBody>
          <a:bodyPr/>
          <a:lstStyle>
            <a:lvl1pPr>
              <a:defRPr sz="4468"/>
            </a:lvl1pPr>
            <a:lvl2pPr>
              <a:defRPr sz="3910"/>
            </a:lvl2pPr>
            <a:lvl3pPr>
              <a:defRPr sz="3351"/>
            </a:lvl3pPr>
            <a:lvl4pPr>
              <a:defRPr sz="2793"/>
            </a:lvl4pPr>
            <a:lvl5pPr>
              <a:defRPr sz="2793"/>
            </a:lvl5pPr>
            <a:lvl6pPr>
              <a:defRPr sz="2793"/>
            </a:lvl6pPr>
            <a:lvl7pPr>
              <a:defRPr sz="2793"/>
            </a:lvl7pPr>
            <a:lvl8pPr>
              <a:defRPr sz="2793"/>
            </a:lvl8pPr>
            <a:lvl9pPr>
              <a:defRPr sz="27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872740"/>
            <a:ext cx="5898356" cy="5322106"/>
          </a:xfrm>
        </p:spPr>
        <p:txBody>
          <a:bodyPr/>
          <a:lstStyle>
            <a:lvl1pPr marL="0" indent="0">
              <a:buNone/>
              <a:defRPr sz="2234"/>
            </a:lvl1pPr>
            <a:lvl2pPr marL="638388" indent="0">
              <a:buNone/>
              <a:defRPr sz="1955"/>
            </a:lvl2pPr>
            <a:lvl3pPr marL="1276777" indent="0">
              <a:buNone/>
              <a:defRPr sz="1676"/>
            </a:lvl3pPr>
            <a:lvl4pPr marL="1915165" indent="0">
              <a:buNone/>
              <a:defRPr sz="1396"/>
            </a:lvl4pPr>
            <a:lvl5pPr marL="2553553" indent="0">
              <a:buNone/>
              <a:defRPr sz="1396"/>
            </a:lvl5pPr>
            <a:lvl6pPr marL="3191942" indent="0">
              <a:buNone/>
              <a:defRPr sz="1396"/>
            </a:lvl6pPr>
            <a:lvl7pPr marL="3830330" indent="0">
              <a:buNone/>
              <a:defRPr sz="1396"/>
            </a:lvl7pPr>
            <a:lvl8pPr marL="4468719" indent="0">
              <a:buNone/>
              <a:defRPr sz="1396"/>
            </a:lvl8pPr>
            <a:lvl9pPr marL="5107107" indent="0">
              <a:buNone/>
              <a:defRPr sz="139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965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38387"/>
            <a:ext cx="5898356" cy="2234353"/>
          </a:xfrm>
        </p:spPr>
        <p:txBody>
          <a:bodyPr anchor="b"/>
          <a:lstStyle>
            <a:lvl1pPr>
              <a:defRPr sz="44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78738"/>
            <a:ext cx="9258300" cy="6805025"/>
          </a:xfrm>
        </p:spPr>
        <p:txBody>
          <a:bodyPr anchor="t"/>
          <a:lstStyle>
            <a:lvl1pPr marL="0" indent="0">
              <a:buNone/>
              <a:defRPr sz="4468"/>
            </a:lvl1pPr>
            <a:lvl2pPr marL="638388" indent="0">
              <a:buNone/>
              <a:defRPr sz="3910"/>
            </a:lvl2pPr>
            <a:lvl3pPr marL="1276777" indent="0">
              <a:buNone/>
              <a:defRPr sz="3351"/>
            </a:lvl3pPr>
            <a:lvl4pPr marL="1915165" indent="0">
              <a:buNone/>
              <a:defRPr sz="2793"/>
            </a:lvl4pPr>
            <a:lvl5pPr marL="2553553" indent="0">
              <a:buNone/>
              <a:defRPr sz="2793"/>
            </a:lvl5pPr>
            <a:lvl6pPr marL="3191942" indent="0">
              <a:buNone/>
              <a:defRPr sz="2793"/>
            </a:lvl6pPr>
            <a:lvl7pPr marL="3830330" indent="0">
              <a:buNone/>
              <a:defRPr sz="2793"/>
            </a:lvl7pPr>
            <a:lvl8pPr marL="4468719" indent="0">
              <a:buNone/>
              <a:defRPr sz="2793"/>
            </a:lvl8pPr>
            <a:lvl9pPr marL="5107107" indent="0">
              <a:buNone/>
              <a:defRPr sz="27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872740"/>
            <a:ext cx="5898356" cy="5322106"/>
          </a:xfrm>
        </p:spPr>
        <p:txBody>
          <a:bodyPr/>
          <a:lstStyle>
            <a:lvl1pPr marL="0" indent="0">
              <a:buNone/>
              <a:defRPr sz="2234"/>
            </a:lvl1pPr>
            <a:lvl2pPr marL="638388" indent="0">
              <a:buNone/>
              <a:defRPr sz="1955"/>
            </a:lvl2pPr>
            <a:lvl3pPr marL="1276777" indent="0">
              <a:buNone/>
              <a:defRPr sz="1676"/>
            </a:lvl3pPr>
            <a:lvl4pPr marL="1915165" indent="0">
              <a:buNone/>
              <a:defRPr sz="1396"/>
            </a:lvl4pPr>
            <a:lvl5pPr marL="2553553" indent="0">
              <a:buNone/>
              <a:defRPr sz="1396"/>
            </a:lvl5pPr>
            <a:lvl6pPr marL="3191942" indent="0">
              <a:buNone/>
              <a:defRPr sz="1396"/>
            </a:lvl6pPr>
            <a:lvl7pPr marL="3830330" indent="0">
              <a:buNone/>
              <a:defRPr sz="1396"/>
            </a:lvl7pPr>
            <a:lvl8pPr marL="4468719" indent="0">
              <a:buNone/>
              <a:defRPr sz="1396"/>
            </a:lvl8pPr>
            <a:lvl9pPr marL="5107107" indent="0">
              <a:buNone/>
              <a:defRPr sz="139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29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09823"/>
            <a:ext cx="15773400" cy="18508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549113"/>
            <a:ext cx="15773400" cy="607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875349"/>
            <a:ext cx="4114800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2A7E3-6DD9-5849-BB69-151BE8E51F08}" type="datetimeFigureOut">
              <a:rPr lang="en-CH" smtClean="0"/>
              <a:t>17.07.23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875349"/>
            <a:ext cx="6172200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875349"/>
            <a:ext cx="4114800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9EF9-ACF8-6042-A219-C31C763C77B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138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76777" rtl="0" eaLnBrk="1" latinLnBrk="0" hangingPunct="1">
        <a:lnSpc>
          <a:spcPct val="90000"/>
        </a:lnSpc>
        <a:spcBef>
          <a:spcPct val="0"/>
        </a:spcBef>
        <a:buNone/>
        <a:defRPr sz="61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194" indent="-319194" algn="l" defTabSz="1276777" rtl="0" eaLnBrk="1" latinLnBrk="0" hangingPunct="1">
        <a:lnSpc>
          <a:spcPct val="90000"/>
        </a:lnSpc>
        <a:spcBef>
          <a:spcPts val="1396"/>
        </a:spcBef>
        <a:buFont typeface="Arial" panose="020B0604020202020204" pitchFamily="34" charset="0"/>
        <a:buChar char="•"/>
        <a:defRPr sz="3910" kern="1200">
          <a:solidFill>
            <a:schemeClr val="tx1"/>
          </a:solidFill>
          <a:latin typeface="+mn-lt"/>
          <a:ea typeface="+mn-ea"/>
          <a:cs typeface="+mn-cs"/>
        </a:defRPr>
      </a:lvl1pPr>
      <a:lvl2pPr marL="957583" indent="-319194" algn="l" defTabSz="1276777" rtl="0" eaLnBrk="1" latinLnBrk="0" hangingPunct="1">
        <a:lnSpc>
          <a:spcPct val="90000"/>
        </a:lnSpc>
        <a:spcBef>
          <a:spcPts val="698"/>
        </a:spcBef>
        <a:buFont typeface="Arial" panose="020B0604020202020204" pitchFamily="34" charset="0"/>
        <a:buChar char="•"/>
        <a:defRPr sz="3351" kern="1200">
          <a:solidFill>
            <a:schemeClr val="tx1"/>
          </a:solidFill>
          <a:latin typeface="+mn-lt"/>
          <a:ea typeface="+mn-ea"/>
          <a:cs typeface="+mn-cs"/>
        </a:defRPr>
      </a:lvl2pPr>
      <a:lvl3pPr marL="1595971" indent="-319194" algn="l" defTabSz="1276777" rtl="0" eaLnBrk="1" latinLnBrk="0" hangingPunct="1">
        <a:lnSpc>
          <a:spcPct val="90000"/>
        </a:lnSpc>
        <a:spcBef>
          <a:spcPts val="6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3pPr>
      <a:lvl4pPr marL="2234359" indent="-319194" algn="l" defTabSz="1276777" rtl="0" eaLnBrk="1" latinLnBrk="0" hangingPunct="1">
        <a:lnSpc>
          <a:spcPct val="90000"/>
        </a:lnSpc>
        <a:spcBef>
          <a:spcPts val="698"/>
        </a:spcBef>
        <a:buFont typeface="Arial" panose="020B0604020202020204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4pPr>
      <a:lvl5pPr marL="2872748" indent="-319194" algn="l" defTabSz="1276777" rtl="0" eaLnBrk="1" latinLnBrk="0" hangingPunct="1">
        <a:lnSpc>
          <a:spcPct val="90000"/>
        </a:lnSpc>
        <a:spcBef>
          <a:spcPts val="698"/>
        </a:spcBef>
        <a:buFont typeface="Arial" panose="020B0604020202020204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5pPr>
      <a:lvl6pPr marL="3511136" indent="-319194" algn="l" defTabSz="1276777" rtl="0" eaLnBrk="1" latinLnBrk="0" hangingPunct="1">
        <a:lnSpc>
          <a:spcPct val="90000"/>
        </a:lnSpc>
        <a:spcBef>
          <a:spcPts val="698"/>
        </a:spcBef>
        <a:buFont typeface="Arial" panose="020B0604020202020204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6pPr>
      <a:lvl7pPr marL="4149524" indent="-319194" algn="l" defTabSz="1276777" rtl="0" eaLnBrk="1" latinLnBrk="0" hangingPunct="1">
        <a:lnSpc>
          <a:spcPct val="90000"/>
        </a:lnSpc>
        <a:spcBef>
          <a:spcPts val="698"/>
        </a:spcBef>
        <a:buFont typeface="Arial" panose="020B0604020202020204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7pPr>
      <a:lvl8pPr marL="4787913" indent="-319194" algn="l" defTabSz="1276777" rtl="0" eaLnBrk="1" latinLnBrk="0" hangingPunct="1">
        <a:lnSpc>
          <a:spcPct val="90000"/>
        </a:lnSpc>
        <a:spcBef>
          <a:spcPts val="698"/>
        </a:spcBef>
        <a:buFont typeface="Arial" panose="020B0604020202020204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8pPr>
      <a:lvl9pPr marL="5426301" indent="-319194" algn="l" defTabSz="1276777" rtl="0" eaLnBrk="1" latinLnBrk="0" hangingPunct="1">
        <a:lnSpc>
          <a:spcPct val="90000"/>
        </a:lnSpc>
        <a:spcBef>
          <a:spcPts val="698"/>
        </a:spcBef>
        <a:buFont typeface="Arial" panose="020B0604020202020204" pitchFamily="34" charset="0"/>
        <a:buChar char="•"/>
        <a:defRPr sz="25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6777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1pPr>
      <a:lvl2pPr marL="638388" algn="l" defTabSz="1276777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2pPr>
      <a:lvl3pPr marL="1276777" algn="l" defTabSz="1276777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3pPr>
      <a:lvl4pPr marL="1915165" algn="l" defTabSz="1276777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4pPr>
      <a:lvl5pPr marL="2553553" algn="l" defTabSz="1276777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5pPr>
      <a:lvl6pPr marL="3191942" algn="l" defTabSz="1276777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6pPr>
      <a:lvl7pPr marL="3830330" algn="l" defTabSz="1276777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7pPr>
      <a:lvl8pPr marL="4468719" algn="l" defTabSz="1276777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8pPr>
      <a:lvl9pPr marL="5107107" algn="l" defTabSz="1276777" rtl="0" eaLnBrk="1" latinLnBrk="0" hangingPunct="1">
        <a:defRPr sz="25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C43B-3C7A-ACD2-8554-F9070AEC3B1C}"/>
              </a:ext>
            </a:extLst>
          </p:cNvPr>
          <p:cNvCxnSpPr>
            <a:cxnSpLocks/>
          </p:cNvCxnSpPr>
          <p:nvPr/>
        </p:nvCxnSpPr>
        <p:spPr>
          <a:xfrm>
            <a:off x="8666156" y="2128352"/>
            <a:ext cx="0" cy="494616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A0251C-FE3E-9CCF-EE52-09ABAEE43D85}"/>
              </a:ext>
            </a:extLst>
          </p:cNvPr>
          <p:cNvCxnSpPr>
            <a:cxnSpLocks/>
          </p:cNvCxnSpPr>
          <p:nvPr/>
        </p:nvCxnSpPr>
        <p:spPr>
          <a:xfrm>
            <a:off x="4667871" y="4383410"/>
            <a:ext cx="8144238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B423E6-8568-8BB0-66E5-CB77A8A48973}"/>
              </a:ext>
            </a:extLst>
          </p:cNvPr>
          <p:cNvSpPr txBox="1"/>
          <p:nvPr/>
        </p:nvSpPr>
        <p:spPr>
          <a:xfrm>
            <a:off x="4845756" y="2100969"/>
            <a:ext cx="3396832" cy="178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76" i="1" dirty="0"/>
              <a:t>p </a:t>
            </a:r>
            <a:r>
              <a:rPr lang="en-GB" sz="3676" dirty="0"/>
              <a:t>value</a:t>
            </a:r>
          </a:p>
          <a:p>
            <a:pPr algn="ctr"/>
            <a:r>
              <a:rPr lang="en-GB" sz="3676" dirty="0"/>
              <a:t>(null hypothesis significance test)</a:t>
            </a:r>
            <a:endParaRPr lang="en-CH" sz="367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AC6B8-5112-1352-E7AA-01383F65A1EE}"/>
              </a:ext>
            </a:extLst>
          </p:cNvPr>
          <p:cNvSpPr txBox="1"/>
          <p:nvPr/>
        </p:nvSpPr>
        <p:spPr>
          <a:xfrm>
            <a:off x="9144000" y="2798696"/>
            <a:ext cx="3080882" cy="65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76" dirty="0"/>
              <a:t>Bayes factor</a:t>
            </a:r>
            <a:endParaRPr lang="en-CH" sz="367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34C43-2E73-E6F8-862C-C68E16F79D4B}"/>
              </a:ext>
            </a:extLst>
          </p:cNvPr>
          <p:cNvSpPr txBox="1"/>
          <p:nvPr/>
        </p:nvSpPr>
        <p:spPr>
          <a:xfrm>
            <a:off x="4522140" y="4941600"/>
            <a:ext cx="4217850" cy="178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76" dirty="0"/>
              <a:t>maximum likelihood estimate with confidence interval</a:t>
            </a:r>
            <a:endParaRPr lang="en-CH" sz="367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BF25-E565-7D7F-AAA4-1771DD5B9ACF}"/>
              </a:ext>
            </a:extLst>
          </p:cNvPr>
          <p:cNvSpPr txBox="1"/>
          <p:nvPr/>
        </p:nvSpPr>
        <p:spPr>
          <a:xfrm>
            <a:off x="8663173" y="4624050"/>
            <a:ext cx="4102978" cy="2355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76" dirty="0"/>
              <a:t>P</a:t>
            </a:r>
            <a:r>
              <a:rPr lang="en-CH" sz="3676" dirty="0"/>
              <a:t>osterior distribution with highest density interval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DA1443-7BCE-4122-AC3E-0B7FE4570B77}"/>
              </a:ext>
            </a:extLst>
          </p:cNvPr>
          <p:cNvGrpSpPr/>
          <p:nvPr/>
        </p:nvGrpSpPr>
        <p:grpSpPr>
          <a:xfrm>
            <a:off x="1818820" y="4941600"/>
            <a:ext cx="2591824" cy="1789339"/>
            <a:chOff x="1844903" y="5166704"/>
            <a:chExt cx="2591824" cy="178933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DC3E2FC-F086-16FE-B3F2-0CE6E9588C31}"/>
                </a:ext>
              </a:extLst>
            </p:cNvPr>
            <p:cNvSpPr/>
            <p:nvPr/>
          </p:nvSpPr>
          <p:spPr>
            <a:xfrm>
              <a:off x="1911251" y="5166704"/>
              <a:ext cx="2525476" cy="1789336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76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A9C535-2F6A-46A3-4612-ED1F980A40EA}"/>
                </a:ext>
              </a:extLst>
            </p:cNvPr>
            <p:cNvSpPr txBox="1"/>
            <p:nvPr/>
          </p:nvSpPr>
          <p:spPr>
            <a:xfrm>
              <a:off x="1844903" y="5166707"/>
              <a:ext cx="2496397" cy="1789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3676" b="1" dirty="0"/>
                <a:t>Estimation</a:t>
              </a:r>
            </a:p>
            <a:p>
              <a:pPr algn="ctr"/>
              <a:r>
                <a:rPr lang="en-GB" sz="3676" b="1" dirty="0"/>
                <a:t>w</a:t>
              </a:r>
              <a:r>
                <a:rPr lang="en-CH" sz="3676" b="1" dirty="0"/>
                <a:t>ith</a:t>
              </a:r>
            </a:p>
            <a:p>
              <a:pPr algn="ctr"/>
              <a:r>
                <a:rPr lang="en-CH" sz="3676" b="1" dirty="0"/>
                <a:t>uncertainty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D7A3F6-3E65-2371-0725-F1D4090504D3}"/>
              </a:ext>
            </a:extLst>
          </p:cNvPr>
          <p:cNvGrpSpPr/>
          <p:nvPr/>
        </p:nvGrpSpPr>
        <p:grpSpPr>
          <a:xfrm>
            <a:off x="1911251" y="2410498"/>
            <a:ext cx="2525476" cy="1329033"/>
            <a:chOff x="1914234" y="2568153"/>
            <a:chExt cx="2525476" cy="1329033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0B63A25-2CED-F59B-D483-B1F390485AEF}"/>
                </a:ext>
              </a:extLst>
            </p:cNvPr>
            <p:cNvSpPr/>
            <p:nvPr/>
          </p:nvSpPr>
          <p:spPr>
            <a:xfrm>
              <a:off x="1914234" y="2568153"/>
              <a:ext cx="2525476" cy="123217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7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E644FE-AA62-2890-76F7-E2DDB1C2B58C}"/>
                </a:ext>
              </a:extLst>
            </p:cNvPr>
            <p:cNvSpPr txBox="1"/>
            <p:nvPr/>
          </p:nvSpPr>
          <p:spPr>
            <a:xfrm>
              <a:off x="1925791" y="2673518"/>
              <a:ext cx="2496397" cy="122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3676" b="1" dirty="0"/>
                <a:t>Hypothesis test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641797-2DEC-831F-F7D8-FDD1A257FC99}"/>
              </a:ext>
            </a:extLst>
          </p:cNvPr>
          <p:cNvGrpSpPr/>
          <p:nvPr/>
        </p:nvGrpSpPr>
        <p:grpSpPr>
          <a:xfrm>
            <a:off x="5275692" y="616091"/>
            <a:ext cx="2525476" cy="1232178"/>
            <a:chOff x="5580837" y="1351660"/>
            <a:chExt cx="2525476" cy="123217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83E360B-1A14-CD7C-2680-0ED09148A5F6}"/>
                </a:ext>
              </a:extLst>
            </p:cNvPr>
            <p:cNvSpPr/>
            <p:nvPr/>
          </p:nvSpPr>
          <p:spPr>
            <a:xfrm>
              <a:off x="5580837" y="1351660"/>
              <a:ext cx="2525476" cy="123217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76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02031D-FE41-4558-E5DF-1E656A288249}"/>
                </a:ext>
              </a:extLst>
            </p:cNvPr>
            <p:cNvSpPr txBox="1"/>
            <p:nvPr/>
          </p:nvSpPr>
          <p:spPr>
            <a:xfrm>
              <a:off x="5603948" y="1553502"/>
              <a:ext cx="2496397" cy="65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3676" b="1" dirty="0"/>
                <a:t>Frequentist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14E3B7-6D49-3FD7-29CD-11BD9DEAF0CC}"/>
              </a:ext>
            </a:extLst>
          </p:cNvPr>
          <p:cNvGrpSpPr/>
          <p:nvPr/>
        </p:nvGrpSpPr>
        <p:grpSpPr>
          <a:xfrm>
            <a:off x="9421703" y="616091"/>
            <a:ext cx="2525476" cy="1232178"/>
            <a:chOff x="10071945" y="1245447"/>
            <a:chExt cx="2525476" cy="123217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9940238-2DD2-8D65-3F6A-9FC9D0B7BD2B}"/>
                </a:ext>
              </a:extLst>
            </p:cNvPr>
            <p:cNvSpPr/>
            <p:nvPr/>
          </p:nvSpPr>
          <p:spPr>
            <a:xfrm>
              <a:off x="10071945" y="1245447"/>
              <a:ext cx="2525476" cy="1232178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76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A035BD-192F-B38D-C2B5-8134572BC02B}"/>
                </a:ext>
              </a:extLst>
            </p:cNvPr>
            <p:cNvSpPr txBox="1"/>
            <p:nvPr/>
          </p:nvSpPr>
          <p:spPr>
            <a:xfrm>
              <a:off x="10098498" y="1464788"/>
              <a:ext cx="2496397" cy="65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3676" b="1" dirty="0"/>
                <a:t>Bayesian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ED29695-DD0F-EF88-A65C-04C6AA1C79E9}"/>
              </a:ext>
            </a:extLst>
          </p:cNvPr>
          <p:cNvSpPr/>
          <p:nvPr/>
        </p:nvSpPr>
        <p:spPr>
          <a:xfrm>
            <a:off x="1271753" y="304800"/>
            <a:ext cx="12002814" cy="7170031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76"/>
          </a:p>
        </p:txBody>
      </p:sp>
    </p:spTree>
    <p:extLst>
      <p:ext uri="{BB962C8B-B14F-4D97-AF65-F5344CB8AC3E}">
        <p14:creationId xmlns:p14="http://schemas.microsoft.com/office/powerpoint/2010/main" val="40268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C43B-3C7A-ACD2-8554-F9070AEC3B1C}"/>
              </a:ext>
            </a:extLst>
          </p:cNvPr>
          <p:cNvCxnSpPr>
            <a:cxnSpLocks/>
          </p:cNvCxnSpPr>
          <p:nvPr/>
        </p:nvCxnSpPr>
        <p:spPr>
          <a:xfrm>
            <a:off x="8965532" y="1243912"/>
            <a:ext cx="0" cy="7521716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A0251C-FE3E-9CCF-EE52-09ABAEE43D85}"/>
              </a:ext>
            </a:extLst>
          </p:cNvPr>
          <p:cNvCxnSpPr>
            <a:cxnSpLocks/>
          </p:cNvCxnSpPr>
          <p:nvPr/>
        </p:nvCxnSpPr>
        <p:spPr>
          <a:xfrm>
            <a:off x="4188103" y="4659164"/>
            <a:ext cx="10039486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B423E6-8568-8BB0-66E5-CB77A8A48973}"/>
              </a:ext>
            </a:extLst>
          </p:cNvPr>
          <p:cNvSpPr txBox="1"/>
          <p:nvPr/>
        </p:nvSpPr>
        <p:spPr>
          <a:xfrm>
            <a:off x="4699401" y="1636442"/>
            <a:ext cx="3634265" cy="178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76" i="1" dirty="0"/>
              <a:t>p </a:t>
            </a:r>
            <a:r>
              <a:rPr lang="en-GB" sz="3676" dirty="0"/>
              <a:t>value</a:t>
            </a:r>
          </a:p>
          <a:p>
            <a:pPr algn="ctr"/>
            <a:r>
              <a:rPr lang="en-GB" sz="3676" dirty="0"/>
              <a:t>(null hypothesis significance test)</a:t>
            </a:r>
            <a:endParaRPr lang="en-CH" sz="367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AC6B8-5112-1352-E7AA-01383F65A1EE}"/>
              </a:ext>
            </a:extLst>
          </p:cNvPr>
          <p:cNvSpPr txBox="1"/>
          <p:nvPr/>
        </p:nvSpPr>
        <p:spPr>
          <a:xfrm>
            <a:off x="9976586" y="2409412"/>
            <a:ext cx="3137374" cy="65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76" dirty="0"/>
              <a:t>Bayes factor</a:t>
            </a:r>
            <a:endParaRPr lang="en-CH" sz="367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34C43-2E73-E6F8-862C-C68E16F79D4B}"/>
              </a:ext>
            </a:extLst>
          </p:cNvPr>
          <p:cNvSpPr txBox="1"/>
          <p:nvPr/>
        </p:nvSpPr>
        <p:spPr>
          <a:xfrm>
            <a:off x="4337315" y="4841782"/>
            <a:ext cx="4295191" cy="178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76" dirty="0"/>
              <a:t>maximum likelihood estimate with confidence interval</a:t>
            </a:r>
            <a:endParaRPr lang="en-CH" sz="367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BF25-E565-7D7F-AAA4-1771DD5B9ACF}"/>
              </a:ext>
            </a:extLst>
          </p:cNvPr>
          <p:cNvSpPr txBox="1"/>
          <p:nvPr/>
        </p:nvSpPr>
        <p:spPr>
          <a:xfrm>
            <a:off x="9144000" y="4864998"/>
            <a:ext cx="4573631" cy="1789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76" dirty="0"/>
              <a:t>P</a:t>
            </a:r>
            <a:r>
              <a:rPr lang="en-CH" sz="3676" dirty="0"/>
              <a:t>osterior distribution with highest density interval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2387D4-077D-B40E-6C2B-C24C91753538}"/>
              </a:ext>
            </a:extLst>
          </p:cNvPr>
          <p:cNvGrpSpPr/>
          <p:nvPr/>
        </p:nvGrpSpPr>
        <p:grpSpPr>
          <a:xfrm>
            <a:off x="1535810" y="5382061"/>
            <a:ext cx="2571784" cy="3779174"/>
            <a:chOff x="658722" y="2988268"/>
            <a:chExt cx="1437387" cy="218932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DC3E2FC-F086-16FE-B3F2-0CE6E9588C31}"/>
                </a:ext>
              </a:extLst>
            </p:cNvPr>
            <p:cNvSpPr/>
            <p:nvPr/>
          </p:nvSpPr>
          <p:spPr>
            <a:xfrm>
              <a:off x="658722" y="2988268"/>
              <a:ext cx="1437387" cy="12214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76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A9C535-2F6A-46A3-4612-ED1F980A40EA}"/>
                </a:ext>
              </a:extLst>
            </p:cNvPr>
            <p:cNvSpPr txBox="1"/>
            <p:nvPr/>
          </p:nvSpPr>
          <p:spPr>
            <a:xfrm>
              <a:off x="675272" y="3085866"/>
              <a:ext cx="1420837" cy="209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3676" b="1" dirty="0"/>
                <a:t>Estimation</a:t>
              </a:r>
            </a:p>
            <a:p>
              <a:pPr algn="ctr"/>
              <a:r>
                <a:rPr lang="en-GB" sz="3676" b="1" dirty="0"/>
                <a:t>w</a:t>
              </a:r>
              <a:r>
                <a:rPr lang="en-CH" sz="3676" b="1" dirty="0"/>
                <a:t>ith</a:t>
              </a:r>
            </a:p>
            <a:p>
              <a:pPr algn="ctr"/>
              <a:r>
                <a:rPr lang="en-CH" sz="3676" b="1" dirty="0"/>
                <a:t>uncertainty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C4E133D-AC15-7687-68C3-4386D4F04E81}"/>
              </a:ext>
            </a:extLst>
          </p:cNvPr>
          <p:cNvGrpSpPr/>
          <p:nvPr/>
        </p:nvGrpSpPr>
        <p:grpSpPr>
          <a:xfrm>
            <a:off x="1509371" y="2149662"/>
            <a:ext cx="2571784" cy="1623589"/>
            <a:chOff x="661038" y="1273891"/>
            <a:chExt cx="1437387" cy="94056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0B63A25-2CED-F59B-D483-B1F390485AEF}"/>
                </a:ext>
              </a:extLst>
            </p:cNvPr>
            <p:cNvSpPr/>
            <p:nvPr/>
          </p:nvSpPr>
          <p:spPr>
            <a:xfrm>
              <a:off x="661038" y="1273891"/>
              <a:ext cx="1437387" cy="871093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7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E644FE-AA62-2890-76F7-E2DDB1C2B58C}"/>
                </a:ext>
              </a:extLst>
            </p:cNvPr>
            <p:cNvSpPr txBox="1"/>
            <p:nvPr/>
          </p:nvSpPr>
          <p:spPr>
            <a:xfrm>
              <a:off x="663067" y="1338090"/>
              <a:ext cx="1420837" cy="876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3676" b="1" dirty="0"/>
                <a:t>Hypothesis test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57A4FD-634B-596A-A7CD-C0E203D42393}"/>
              </a:ext>
            </a:extLst>
          </p:cNvPr>
          <p:cNvGrpSpPr/>
          <p:nvPr/>
        </p:nvGrpSpPr>
        <p:grpSpPr>
          <a:xfrm>
            <a:off x="5230641" y="387663"/>
            <a:ext cx="2571784" cy="1227461"/>
            <a:chOff x="4364298" y="294642"/>
            <a:chExt cx="2571784" cy="122746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83E360B-1A14-CD7C-2680-0ED09148A5F6}"/>
                </a:ext>
              </a:extLst>
            </p:cNvPr>
            <p:cNvSpPr/>
            <p:nvPr/>
          </p:nvSpPr>
          <p:spPr>
            <a:xfrm>
              <a:off x="4364298" y="294642"/>
              <a:ext cx="2571784" cy="1227461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76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02031D-FE41-4558-E5DF-1E656A288249}"/>
                </a:ext>
              </a:extLst>
            </p:cNvPr>
            <p:cNvSpPr txBox="1"/>
            <p:nvPr/>
          </p:nvSpPr>
          <p:spPr>
            <a:xfrm>
              <a:off x="4387409" y="496484"/>
              <a:ext cx="2542172" cy="65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3676" b="1" dirty="0"/>
                <a:t>Frequentist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BCDC0F6-0CA3-8B5E-C142-7E0D76768B40}"/>
              </a:ext>
            </a:extLst>
          </p:cNvPr>
          <p:cNvGrpSpPr/>
          <p:nvPr/>
        </p:nvGrpSpPr>
        <p:grpSpPr>
          <a:xfrm>
            <a:off x="10153618" y="408981"/>
            <a:ext cx="2571784" cy="1227461"/>
            <a:chOff x="9166103" y="342035"/>
            <a:chExt cx="2571784" cy="1227461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99940238-2DD2-8D65-3F6A-9FC9D0B7BD2B}"/>
                </a:ext>
              </a:extLst>
            </p:cNvPr>
            <p:cNvSpPr/>
            <p:nvPr/>
          </p:nvSpPr>
          <p:spPr>
            <a:xfrm>
              <a:off x="9166103" y="342035"/>
              <a:ext cx="2571784" cy="1227461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3676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A035BD-192F-B38D-C2B5-8134572BC02B}"/>
                </a:ext>
              </a:extLst>
            </p:cNvPr>
            <p:cNvSpPr txBox="1"/>
            <p:nvPr/>
          </p:nvSpPr>
          <p:spPr>
            <a:xfrm>
              <a:off x="9192656" y="561376"/>
              <a:ext cx="2542172" cy="65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3676" b="1" dirty="0"/>
                <a:t>Bayesian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ED29695-DD0F-EF88-A65C-04C6AA1C79E9}"/>
              </a:ext>
            </a:extLst>
          </p:cNvPr>
          <p:cNvSpPr/>
          <p:nvPr/>
        </p:nvSpPr>
        <p:spPr>
          <a:xfrm>
            <a:off x="1102762" y="187433"/>
            <a:ext cx="13380493" cy="9200280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76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1C4322E-4FDA-DC7D-4BFA-B3D6974E0664}"/>
              </a:ext>
            </a:extLst>
          </p:cNvPr>
          <p:cNvSpPr/>
          <p:nvPr/>
        </p:nvSpPr>
        <p:spPr>
          <a:xfrm>
            <a:off x="4739822" y="3513192"/>
            <a:ext cx="3461575" cy="924406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7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5DBF5-D90E-8A79-C023-92052D0E45A6}"/>
              </a:ext>
            </a:extLst>
          </p:cNvPr>
          <p:cNvSpPr txBox="1"/>
          <p:nvPr/>
        </p:nvSpPr>
        <p:spPr>
          <a:xfrm>
            <a:off x="5451223" y="3608395"/>
            <a:ext cx="2038772" cy="65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76" dirty="0"/>
              <a:t>p</a:t>
            </a:r>
            <a:r>
              <a:rPr lang="en-CH" sz="3676" dirty="0"/>
              <a:t> = 0.031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3AF2DD9-1F4A-4319-A4CB-273A74DF4FCF}"/>
              </a:ext>
            </a:extLst>
          </p:cNvPr>
          <p:cNvSpPr/>
          <p:nvPr/>
        </p:nvSpPr>
        <p:spPr>
          <a:xfrm>
            <a:off x="9831734" y="3513192"/>
            <a:ext cx="3529654" cy="924406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7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E845F-AF38-FB52-48C1-DC9DFF08AB65}"/>
              </a:ext>
            </a:extLst>
          </p:cNvPr>
          <p:cNvSpPr txBox="1"/>
          <p:nvPr/>
        </p:nvSpPr>
        <p:spPr>
          <a:xfrm>
            <a:off x="10370312" y="3668314"/>
            <a:ext cx="2580714" cy="65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76" dirty="0" err="1"/>
              <a:t>BF</a:t>
            </a:r>
            <a:r>
              <a:rPr lang="en-US" sz="3676" baseline="-25000" dirty="0" err="1"/>
              <a:t>null</a:t>
            </a:r>
            <a:r>
              <a:rPr lang="en-US" sz="3676" dirty="0"/>
              <a:t> = 0.22</a:t>
            </a:r>
            <a:endParaRPr lang="en-CH" sz="3676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5A2046D-B8F4-E05D-AD2D-9AD61D6D6243}"/>
              </a:ext>
            </a:extLst>
          </p:cNvPr>
          <p:cNvSpPr/>
          <p:nvPr/>
        </p:nvSpPr>
        <p:spPr>
          <a:xfrm>
            <a:off x="9780442" y="6756158"/>
            <a:ext cx="3529662" cy="2108488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76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570837D-158F-69E5-4C42-88D3F6F25FE7}"/>
              </a:ext>
            </a:extLst>
          </p:cNvPr>
          <p:cNvSpPr/>
          <p:nvPr/>
        </p:nvSpPr>
        <p:spPr>
          <a:xfrm>
            <a:off x="11508370" y="7061795"/>
            <a:ext cx="1642726" cy="1306279"/>
          </a:xfrm>
          <a:custGeom>
            <a:avLst/>
            <a:gdLst>
              <a:gd name="connsiteX0" fmla="*/ 0 w 9438290"/>
              <a:gd name="connsiteY0" fmla="*/ 4056993 h 4067504"/>
              <a:gd name="connsiteX1" fmla="*/ 2984938 w 9438290"/>
              <a:gd name="connsiteY1" fmla="*/ 2984938 h 4067504"/>
              <a:gd name="connsiteX2" fmla="*/ 4708635 w 9438290"/>
              <a:gd name="connsiteY2" fmla="*/ 0 h 4067504"/>
              <a:gd name="connsiteX3" fmla="*/ 6442842 w 9438290"/>
              <a:gd name="connsiteY3" fmla="*/ 2995449 h 4067504"/>
              <a:gd name="connsiteX4" fmla="*/ 9438290 w 9438290"/>
              <a:gd name="connsiteY4" fmla="*/ 4067504 h 406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8290" h="4067504">
                <a:moveTo>
                  <a:pt x="0" y="4056993"/>
                </a:moveTo>
                <a:cubicBezTo>
                  <a:pt x="1100083" y="3859048"/>
                  <a:pt x="2200166" y="3661103"/>
                  <a:pt x="2984938" y="2984938"/>
                </a:cubicBezTo>
                <a:cubicBezTo>
                  <a:pt x="3769710" y="2308773"/>
                  <a:pt x="4132318" y="-1752"/>
                  <a:pt x="4708635" y="0"/>
                </a:cubicBezTo>
                <a:cubicBezTo>
                  <a:pt x="5284952" y="1752"/>
                  <a:pt x="5654566" y="2317532"/>
                  <a:pt x="6442842" y="2995449"/>
                </a:cubicBezTo>
                <a:cubicBezTo>
                  <a:pt x="7231118" y="3673366"/>
                  <a:pt x="8334704" y="3870435"/>
                  <a:pt x="9438290" y="4067504"/>
                </a:cubicBezTo>
              </a:path>
            </a:pathLst>
          </a:custGeom>
          <a:solidFill>
            <a:srgbClr val="00B0F0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7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4B68-C481-6168-0F95-177088CBE3E0}"/>
              </a:ext>
            </a:extLst>
          </p:cNvPr>
          <p:cNvSpPr txBox="1"/>
          <p:nvPr/>
        </p:nvSpPr>
        <p:spPr>
          <a:xfrm>
            <a:off x="10025226" y="8305717"/>
            <a:ext cx="4995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  <a:endParaRPr lang="en-CH" sz="2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4F88DF-4829-75D7-579A-4EA0844070D8}"/>
              </a:ext>
            </a:extLst>
          </p:cNvPr>
          <p:cNvSpPr txBox="1"/>
          <p:nvPr/>
        </p:nvSpPr>
        <p:spPr>
          <a:xfrm>
            <a:off x="12836418" y="8305717"/>
            <a:ext cx="4995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CH" sz="25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0F25C6-D89D-3C2F-5D2A-F5B354D28B80}"/>
              </a:ext>
            </a:extLst>
          </p:cNvPr>
          <p:cNvSpPr txBox="1"/>
          <p:nvPr/>
        </p:nvSpPr>
        <p:spPr>
          <a:xfrm>
            <a:off x="11293111" y="8351888"/>
            <a:ext cx="9590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0.5</a:t>
            </a:r>
            <a:endParaRPr lang="en-CH" sz="25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BE49C2-11AE-E3AD-8E32-B295B9DA7508}"/>
              </a:ext>
            </a:extLst>
          </p:cNvPr>
          <p:cNvSpPr txBox="1"/>
          <p:nvPr/>
        </p:nvSpPr>
        <p:spPr>
          <a:xfrm>
            <a:off x="9859447" y="6836859"/>
            <a:ext cx="198283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/>
              <a:t>Mode: 0.778 </a:t>
            </a:r>
          </a:p>
          <a:p>
            <a:pPr algn="ctr"/>
            <a:r>
              <a:rPr lang="en-GB" sz="2500" dirty="0"/>
              <a:t>[95% HDI: 0.56, 0.92]</a:t>
            </a:r>
            <a:endParaRPr lang="en-CH" sz="25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A8D1DF8-F6BC-4A4F-577C-CBFAA8F7CDDA}"/>
              </a:ext>
            </a:extLst>
          </p:cNvPr>
          <p:cNvCxnSpPr>
            <a:cxnSpLocks/>
          </p:cNvCxnSpPr>
          <p:nvPr/>
        </p:nvCxnSpPr>
        <p:spPr>
          <a:xfrm>
            <a:off x="10153618" y="8400200"/>
            <a:ext cx="28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9F4C6D7-1164-C4F5-915F-5DAC3F6BDDDD}"/>
              </a:ext>
            </a:extLst>
          </p:cNvPr>
          <p:cNvSpPr/>
          <p:nvPr/>
        </p:nvSpPr>
        <p:spPr>
          <a:xfrm>
            <a:off x="4671735" y="6756158"/>
            <a:ext cx="3529662" cy="2108488"/>
          </a:xfrm>
          <a:prstGeom prst="roundRect">
            <a:avLst/>
          </a:prstGeom>
          <a:noFill/>
          <a:ln w="254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3676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693A04-9457-6D46-4B2F-FEDD7485A781}"/>
              </a:ext>
            </a:extLst>
          </p:cNvPr>
          <p:cNvSpPr txBox="1"/>
          <p:nvPr/>
        </p:nvSpPr>
        <p:spPr>
          <a:xfrm>
            <a:off x="4916519" y="8326737"/>
            <a:ext cx="4995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</a:t>
            </a:r>
            <a:endParaRPr lang="en-CH" sz="2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84CDE8-FF9B-A287-8581-14FFE3F09B7B}"/>
              </a:ext>
            </a:extLst>
          </p:cNvPr>
          <p:cNvSpPr txBox="1"/>
          <p:nvPr/>
        </p:nvSpPr>
        <p:spPr>
          <a:xfrm>
            <a:off x="7727711" y="8326737"/>
            <a:ext cx="4995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1</a:t>
            </a:r>
            <a:endParaRPr lang="en-CH" sz="25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044814-A77E-E92B-C3A1-789D7AA6EB56}"/>
              </a:ext>
            </a:extLst>
          </p:cNvPr>
          <p:cNvSpPr txBox="1"/>
          <p:nvPr/>
        </p:nvSpPr>
        <p:spPr>
          <a:xfrm>
            <a:off x="6184404" y="8351888"/>
            <a:ext cx="9590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0.5</a:t>
            </a:r>
            <a:endParaRPr lang="en-CH" sz="25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4DA72F-75E5-CD04-1EA1-76A2309C19D0}"/>
              </a:ext>
            </a:extLst>
          </p:cNvPr>
          <p:cNvCxnSpPr>
            <a:cxnSpLocks/>
          </p:cNvCxnSpPr>
          <p:nvPr/>
        </p:nvCxnSpPr>
        <p:spPr>
          <a:xfrm>
            <a:off x="6780407" y="8305014"/>
            <a:ext cx="91577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C6C45F-B741-14BC-4FCA-88FAF3DFA9DD}"/>
              </a:ext>
            </a:extLst>
          </p:cNvPr>
          <p:cNvSpPr txBox="1"/>
          <p:nvPr/>
        </p:nvSpPr>
        <p:spPr>
          <a:xfrm>
            <a:off x="4707065" y="6821662"/>
            <a:ext cx="17061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/>
              <a:t>MLE: 0.778 </a:t>
            </a:r>
          </a:p>
          <a:p>
            <a:pPr algn="ctr"/>
            <a:r>
              <a:rPr lang="en-GB" sz="2500" dirty="0"/>
              <a:t>[95% CI: 0.53, 0.92]</a:t>
            </a:r>
            <a:endParaRPr lang="en-CH" sz="25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F7F93C8-A5CD-61B0-CA3E-89C9A72D79A8}"/>
              </a:ext>
            </a:extLst>
          </p:cNvPr>
          <p:cNvCxnSpPr>
            <a:cxnSpLocks/>
          </p:cNvCxnSpPr>
          <p:nvPr/>
        </p:nvCxnSpPr>
        <p:spPr>
          <a:xfrm>
            <a:off x="5044911" y="8400200"/>
            <a:ext cx="288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5172A66-3F09-4E88-96FC-CA9E57383DA0}"/>
              </a:ext>
            </a:extLst>
          </p:cNvPr>
          <p:cNvCxnSpPr>
            <a:cxnSpLocks/>
          </p:cNvCxnSpPr>
          <p:nvPr/>
        </p:nvCxnSpPr>
        <p:spPr>
          <a:xfrm>
            <a:off x="11868094" y="8299338"/>
            <a:ext cx="915774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73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130</TotalTime>
  <Words>98</Words>
  <Application>Microsoft Macintosh PowerPoint</Application>
  <PresentationFormat>Custom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Ramsey  Richard</dc:creator>
  <cp:lastModifiedBy>Ramsey  Richard</cp:lastModifiedBy>
  <cp:revision>18</cp:revision>
  <cp:lastPrinted>2023-07-17T08:40:46Z</cp:lastPrinted>
  <dcterms:created xsi:type="dcterms:W3CDTF">2023-07-17T07:27:09Z</dcterms:created>
  <dcterms:modified xsi:type="dcterms:W3CDTF">2023-07-17T14:14:13Z</dcterms:modified>
</cp:coreProperties>
</file>