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uli"/>
      <p:regular r:id="rId41"/>
      <p:bold r:id="rId42"/>
      <p:italic r:id="rId43"/>
      <p:boldItalic r:id="rId44"/>
    </p:embeddedFont>
    <p:embeddedFont>
      <p:font typeface="Montserrat SemiBold"/>
      <p:regular r:id="rId45"/>
      <p:bold r:id="rId46"/>
      <p:italic r:id="rId47"/>
      <p:boldItalic r:id="rId48"/>
    </p:embeddedFont>
    <p:embeddedFont>
      <p:font typeface="Nixie One"/>
      <p:regular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ontserrat Medium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Muli-bold.fntdata"/><Relationship Id="rId41" Type="http://schemas.openxmlformats.org/officeDocument/2006/relationships/font" Target="fonts/Muli-regular.fntdata"/><Relationship Id="rId44" Type="http://schemas.openxmlformats.org/officeDocument/2006/relationships/font" Target="fonts/Muli-boldItalic.fntdata"/><Relationship Id="rId43" Type="http://schemas.openxmlformats.org/officeDocument/2006/relationships/font" Target="fonts/Muli-italic.fntdata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Nixie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54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7bf27e7f_0_4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7bf27e7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655980f33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3655980f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¿Podemos eliminarla? Cuando se embeben quedan igual accesibles al usuario.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0f2dab3b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350f2dab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50f2dab3b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350f2dab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0f2dab3b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350f2dab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50f2dab3b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350f2dab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0f2dab3b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350f2dab3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50f2dab3b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350f2dab3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4f74fc89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34f74fc8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4f74fc89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34f74fc8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47bf27e7f_0_4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347bf27e7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4f74fc89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34f74fc8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4f74fc89f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34f74fc8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4f74fc89f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g34f74fc8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4f74fc89f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34f74fc89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4f74fc89f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34f74fc8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4f74fc89f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34f74fc8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No entiendo que se quiere explicar con esta diapositiva. </a:t>
            </a:r>
            <a:r>
              <a:rPr lang="en"/>
              <a:t>¿Podemos eliminarla? </a:t>
            </a:r>
            <a:br>
              <a:rPr lang="en"/>
            </a:br>
            <a:r>
              <a:rPr lang="en"/>
              <a:t>Si la ocultamos, cuando se embeben queda igual accesibles al usuario.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4f74fc89f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g34f74fc8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4f74fc89f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34f74fc8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4f74fc89f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34f74fc89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4f74fc89f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34f74fc8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47bf27e7f_0_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347bf27e7f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4f74fc89f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34f74fc89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4f74fc89f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34f74fc8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4f74fc89f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g34f74fc89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4f74fc89f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34f74fc89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Las comillas simples imprimen texto literal.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4f74fc89f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34f74fc89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Creo que podemos prescindir de la diapo. Antes tenía sentido porque había una intro a php por consola. Ahora el tema no está más.</a:t>
            </a:r>
            <a:br>
              <a:rPr lang="en"/>
            </a:br>
            <a:r>
              <a:rPr lang="en"/>
              <a:t>¿Podemos eliminarla? Cuando se embeben quedan igual accesibles al usuario.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4f74fc89f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g34f74fc89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4f74fc89f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4f74fc89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47bf27e7f_0_6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347bf27e7f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0f2dab3b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350f2dab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Cambié “PHP compila….” por “PHP procesa….”. Luego para explicar la diferencia con un lenguaje compilado resulta confuso usar el mismo término.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0f2dab3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350f2dab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2" name="Google Shape;52;p13"/>
          <p:cNvGrpSpPr/>
          <p:nvPr/>
        </p:nvGrpSpPr>
        <p:grpSpPr>
          <a:xfrm flipH="1" rot="10800000">
            <a:off x="3692751" y="38170"/>
            <a:ext cx="1758213" cy="1523177"/>
            <a:chOff x="4088875" y="1431100"/>
            <a:chExt cx="3293150" cy="2852925"/>
          </a:xfrm>
        </p:grpSpPr>
        <p:sp>
          <p:nvSpPr>
            <p:cNvPr id="53" name="Google Shape;53;p13"/>
            <p:cNvSpPr/>
            <p:nvPr/>
          </p:nvSpPr>
          <p:spPr>
            <a:xfrm>
              <a:off x="4831475" y="4136025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697075" y="3907525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566025" y="3675675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434975" y="3447175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300575" y="3218700"/>
              <a:ext cx="1078500" cy="1065300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69525" y="2990200"/>
              <a:ext cx="1307100" cy="1293600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088875" y="28222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102325" y="2761700"/>
              <a:ext cx="1566000" cy="1522200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139275" y="2697875"/>
              <a:ext cx="1626300" cy="15861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172900" y="2637375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209850" y="2576900"/>
              <a:ext cx="1750800" cy="1707000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243450" y="2513050"/>
              <a:ext cx="1814400" cy="1770900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280425" y="2452575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314025" y="2392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350975" y="232825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384575" y="2267775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421550" y="2207275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458500" y="2146800"/>
              <a:ext cx="2130300" cy="2137200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492100" y="2082950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529075" y="2022475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562675" y="1962000"/>
              <a:ext cx="21336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599625" y="18981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633225" y="1837675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670200" y="17771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707150" y="17133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740750" y="16528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77725" y="15923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811325" y="1531900"/>
              <a:ext cx="21339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848275" y="14680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881875" y="1431100"/>
              <a:ext cx="2133900" cy="2140500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928925" y="1431100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026375" y="1431100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123825" y="143110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221275" y="1431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18700" y="1431100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416150" y="1431100"/>
              <a:ext cx="1811100" cy="17709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510250" y="1431100"/>
              <a:ext cx="1754100" cy="1707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607675" y="1431100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705125" y="1431100"/>
              <a:ext cx="1629600" cy="15861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802575" y="1431100"/>
              <a:ext cx="1566000" cy="15255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900025" y="14311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97475" y="1431100"/>
              <a:ext cx="1307100" cy="129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94900" y="1431100"/>
              <a:ext cx="1075200" cy="1065300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189000" y="1431100"/>
              <a:ext cx="850200" cy="8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86450" y="1431100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83900" y="1431100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481325" y="1431100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5549158" y="1029778"/>
            <a:ext cx="404688" cy="373914"/>
            <a:chOff x="5975075" y="2327500"/>
            <a:chExt cx="420150" cy="388200"/>
          </a:xfrm>
        </p:grpSpPr>
        <p:sp>
          <p:nvSpPr>
            <p:cNvPr id="105" name="Google Shape;105;p13"/>
            <p:cNvSpPr/>
            <p:nvPr/>
          </p:nvSpPr>
          <p:spPr>
            <a:xfrm>
              <a:off x="5975075" y="2474650"/>
              <a:ext cx="98400" cy="220500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88025" y="2327500"/>
              <a:ext cx="307200" cy="388200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3"/>
          <p:cNvSpPr/>
          <p:nvPr/>
        </p:nvSpPr>
        <p:spPr>
          <a:xfrm>
            <a:off x="3253021" y="113273"/>
            <a:ext cx="225000" cy="390000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3"/>
          <p:cNvGrpSpPr/>
          <p:nvPr/>
        </p:nvGrpSpPr>
        <p:grpSpPr>
          <a:xfrm>
            <a:off x="4380533" y="515192"/>
            <a:ext cx="382735" cy="607297"/>
            <a:chOff x="6718575" y="2318625"/>
            <a:chExt cx="256800" cy="407500"/>
          </a:xfrm>
        </p:grpSpPr>
        <p:sp>
          <p:nvSpPr>
            <p:cNvPr id="109" name="Google Shape;109;p13"/>
            <p:cNvSpPr/>
            <p:nvPr/>
          </p:nvSpPr>
          <p:spPr>
            <a:xfrm>
              <a:off x="6795900" y="2673600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795900" y="2650475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795900" y="2696125"/>
              <a:ext cx="102300" cy="30000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7849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718575" y="2318625"/>
              <a:ext cx="256800" cy="307500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8738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801975" y="2453200"/>
              <a:ext cx="9030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795900" y="2628550"/>
              <a:ext cx="102300" cy="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3199464" y="902959"/>
            <a:ext cx="395163" cy="403418"/>
            <a:chOff x="3951850" y="2985350"/>
            <a:chExt cx="408100" cy="416625"/>
          </a:xfrm>
        </p:grpSpPr>
        <p:sp>
          <p:nvSpPr>
            <p:cNvPr id="118" name="Google Shape;118;p13"/>
            <p:cNvSpPr/>
            <p:nvPr/>
          </p:nvSpPr>
          <p:spPr>
            <a:xfrm>
              <a:off x="3951850" y="2985350"/>
              <a:ext cx="314700" cy="314700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988375" y="3021875"/>
              <a:ext cx="241800" cy="24180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024300" y="3058425"/>
              <a:ext cx="84600" cy="8460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205750" y="3248375"/>
              <a:ext cx="154200" cy="153600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3"/>
          <p:cNvGrpSpPr/>
          <p:nvPr/>
        </p:nvGrpSpPr>
        <p:grpSpPr>
          <a:xfrm flipH="1" rot="10800000">
            <a:off x="3920312" y="3981616"/>
            <a:ext cx="1303347" cy="1128047"/>
            <a:chOff x="238125" y="1431100"/>
            <a:chExt cx="3296275" cy="2852925"/>
          </a:xfrm>
        </p:grpSpPr>
        <p:sp>
          <p:nvSpPr>
            <p:cNvPr id="123" name="Google Shape;123;p13"/>
            <p:cNvSpPr/>
            <p:nvPr/>
          </p:nvSpPr>
          <p:spPr>
            <a:xfrm>
              <a:off x="980725" y="4136025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849675" y="3907525"/>
              <a:ext cx="386400" cy="37650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15250" y="3675675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84200" y="3447175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49800" y="3218700"/>
              <a:ext cx="1078500" cy="1065300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18750" y="2990200"/>
              <a:ext cx="1307100" cy="1293600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86500" y="396465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38125" y="2822200"/>
              <a:ext cx="924000" cy="1008000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3839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51550" y="2761700"/>
              <a:ext cx="779700" cy="840000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88525" y="2697875"/>
              <a:ext cx="608100" cy="675300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4813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5788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22125" y="2637375"/>
              <a:ext cx="443700" cy="50400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59075" y="2576900"/>
              <a:ext cx="275700" cy="336000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6762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92675" y="25130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7737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29650" y="24525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87115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965250" y="396465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66600" y="2392100"/>
              <a:ext cx="272100" cy="305700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06270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00200" y="23282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37175" y="22677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16015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70775" y="22072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2575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355025" y="3964650"/>
              <a:ext cx="383100" cy="319200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07725" y="21468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452475" y="3941125"/>
              <a:ext cx="322500" cy="305700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41325" y="208295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78300" y="20224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533125" y="38772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570075" y="38168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11900" y="196200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603675" y="3756325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48850" y="18981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640650" y="36924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85825" y="18376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77600" y="36320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19425" y="17771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711200" y="35715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56375" y="17133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90000" y="165285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748175" y="351102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781775" y="34471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926950" y="15923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960550" y="153190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818725" y="33867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997525" y="1468050"/>
              <a:ext cx="322500" cy="305700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852325" y="3326225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034475" y="1431100"/>
              <a:ext cx="383100" cy="319200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889300" y="32623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07815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926250" y="3201900"/>
              <a:ext cx="272100" cy="305700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17560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959850" y="31414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996825" y="30775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730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37050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030425" y="30170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4679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067375" y="29566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56537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101000" y="289612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37950" y="2802025"/>
              <a:ext cx="275400" cy="336000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66282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006900" y="2573550"/>
              <a:ext cx="440100" cy="50400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76027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85435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872500" y="2345050"/>
              <a:ext cx="611700" cy="672000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741450" y="2113200"/>
              <a:ext cx="779700" cy="843300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95180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0492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610400" y="1884700"/>
              <a:ext cx="924000" cy="1008000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146700" y="1431100"/>
              <a:ext cx="1307100" cy="129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244150" y="1431100"/>
              <a:ext cx="1075200" cy="1065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341575" y="1431100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439025" y="1431100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533125" y="1431100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630575" y="1431100"/>
              <a:ext cx="161400" cy="147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3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5370705" y="4867761"/>
            <a:ext cx="312600" cy="312600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3"/>
          <p:cNvGrpSpPr/>
          <p:nvPr/>
        </p:nvGrpSpPr>
        <p:grpSpPr>
          <a:xfrm>
            <a:off x="5772006" y="4056441"/>
            <a:ext cx="574102" cy="550470"/>
            <a:chOff x="5241175" y="4959100"/>
            <a:chExt cx="539925" cy="517700"/>
          </a:xfrm>
        </p:grpSpPr>
        <p:sp>
          <p:nvSpPr>
            <p:cNvPr id="211" name="Google Shape;211;p13"/>
            <p:cNvSpPr/>
            <p:nvPr/>
          </p:nvSpPr>
          <p:spPr>
            <a:xfrm>
              <a:off x="5575150" y="4959100"/>
              <a:ext cx="161100" cy="1782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330925" y="4985350"/>
              <a:ext cx="128400" cy="148500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241175" y="5241175"/>
              <a:ext cx="180000" cy="109200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461575" y="5316900"/>
              <a:ext cx="89100" cy="159900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619100" y="5194175"/>
              <a:ext cx="162000" cy="89700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420075" y="5116000"/>
              <a:ext cx="189300" cy="189900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3"/>
          <p:cNvSpPr/>
          <p:nvPr/>
        </p:nvSpPr>
        <p:spPr>
          <a:xfrm>
            <a:off x="3429208" y="3904791"/>
            <a:ext cx="377700" cy="343800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21" name="Google Shape;221;p14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22" name="Google Shape;222;p14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23" name="Google Shape;223;p14"/>
          <p:cNvGrpSpPr/>
          <p:nvPr/>
        </p:nvGrpSpPr>
        <p:grpSpPr>
          <a:xfrm flipH="1" rot="10800000">
            <a:off x="411207" y="245708"/>
            <a:ext cx="1322858" cy="1146020"/>
            <a:chOff x="4088875" y="1431100"/>
            <a:chExt cx="3293150" cy="2852925"/>
          </a:xfrm>
        </p:grpSpPr>
        <p:sp>
          <p:nvSpPr>
            <p:cNvPr id="224" name="Google Shape;224;p14"/>
            <p:cNvSpPr/>
            <p:nvPr/>
          </p:nvSpPr>
          <p:spPr>
            <a:xfrm>
              <a:off x="4831475" y="4136025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697075" y="3907525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566025" y="3675675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434975" y="3447175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300575" y="3218700"/>
              <a:ext cx="1078500" cy="1065300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169525" y="2990200"/>
              <a:ext cx="1307100" cy="1293600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088875" y="28222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102325" y="2761700"/>
              <a:ext cx="1566000" cy="1522200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139275" y="2697875"/>
              <a:ext cx="1626300" cy="15861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172900" y="2637375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209850" y="2576900"/>
              <a:ext cx="1750800" cy="1707000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243450" y="2513050"/>
              <a:ext cx="1814400" cy="1770900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280425" y="2452575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14025" y="2392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350975" y="232825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384575" y="2267775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421550" y="2207275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458500" y="2146800"/>
              <a:ext cx="2130300" cy="2137200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492100" y="2082950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529075" y="2022475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562675" y="1962000"/>
              <a:ext cx="21336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99625" y="18981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633225" y="1837675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670200" y="17771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707150" y="17133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740750" y="16528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777725" y="15923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811325" y="1531900"/>
              <a:ext cx="21339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848275" y="14680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881875" y="1431100"/>
              <a:ext cx="2133900" cy="2140500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928925" y="1431100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5026375" y="1431100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123825" y="143110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5221275" y="1431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00" y="1431100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416150" y="1431100"/>
              <a:ext cx="1811100" cy="17709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510250" y="1431100"/>
              <a:ext cx="1754100" cy="1707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607675" y="1431100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705125" y="1431100"/>
              <a:ext cx="1629600" cy="15861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802575" y="1431100"/>
              <a:ext cx="1566000" cy="15255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900025" y="14311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997475" y="1431100"/>
              <a:ext cx="1307100" cy="129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6094900" y="1431100"/>
              <a:ext cx="1075200" cy="1065300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189000" y="1431100"/>
              <a:ext cx="850200" cy="8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286450" y="1431100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383900" y="1431100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481325" y="1431100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4"/>
          <p:cNvGrpSpPr/>
          <p:nvPr/>
        </p:nvGrpSpPr>
        <p:grpSpPr>
          <a:xfrm>
            <a:off x="1729778" y="61066"/>
            <a:ext cx="351245" cy="324535"/>
            <a:chOff x="5975075" y="2327500"/>
            <a:chExt cx="420150" cy="388200"/>
          </a:xfrm>
        </p:grpSpPr>
        <p:sp>
          <p:nvSpPr>
            <p:cNvPr id="276" name="Google Shape;276;p14"/>
            <p:cNvSpPr/>
            <p:nvPr/>
          </p:nvSpPr>
          <p:spPr>
            <a:xfrm>
              <a:off x="5975075" y="2474650"/>
              <a:ext cx="98400" cy="220500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088025" y="2327500"/>
              <a:ext cx="307200" cy="388200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4"/>
          <p:cNvSpPr/>
          <p:nvPr/>
        </p:nvSpPr>
        <p:spPr>
          <a:xfrm>
            <a:off x="203100" y="1270177"/>
            <a:ext cx="166200" cy="287700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14"/>
          <p:cNvGrpSpPr/>
          <p:nvPr/>
        </p:nvGrpSpPr>
        <p:grpSpPr>
          <a:xfrm>
            <a:off x="904284" y="515192"/>
            <a:ext cx="382735" cy="607297"/>
            <a:chOff x="6718575" y="2318625"/>
            <a:chExt cx="256800" cy="407500"/>
          </a:xfrm>
        </p:grpSpPr>
        <p:sp>
          <p:nvSpPr>
            <p:cNvPr id="280" name="Google Shape;280;p14"/>
            <p:cNvSpPr/>
            <p:nvPr/>
          </p:nvSpPr>
          <p:spPr>
            <a:xfrm>
              <a:off x="6795900" y="2673600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6795900" y="2650475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795900" y="2696125"/>
              <a:ext cx="102300" cy="30000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7849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6718575" y="2318625"/>
              <a:ext cx="256800" cy="307500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8738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801975" y="2453200"/>
              <a:ext cx="9030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795900" y="2628550"/>
              <a:ext cx="102300" cy="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335759" y="1840533"/>
            <a:ext cx="343008" cy="350173"/>
            <a:chOff x="3951850" y="2985350"/>
            <a:chExt cx="408100" cy="416625"/>
          </a:xfrm>
        </p:grpSpPr>
        <p:sp>
          <p:nvSpPr>
            <p:cNvPr id="289" name="Google Shape;289;p14"/>
            <p:cNvSpPr/>
            <p:nvPr/>
          </p:nvSpPr>
          <p:spPr>
            <a:xfrm>
              <a:off x="3951850" y="2985350"/>
              <a:ext cx="314700" cy="314700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988375" y="3021875"/>
              <a:ext cx="241800" cy="24180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024300" y="3058425"/>
              <a:ext cx="84600" cy="8460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205750" y="3248375"/>
              <a:ext cx="154200" cy="153600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96" name="Google Shape;296;p15"/>
          <p:cNvGrpSpPr/>
          <p:nvPr/>
        </p:nvGrpSpPr>
        <p:grpSpPr>
          <a:xfrm flipH="1" rot="10800000">
            <a:off x="421029" y="1677020"/>
            <a:ext cx="2064805" cy="1788784"/>
            <a:chOff x="4088875" y="1431100"/>
            <a:chExt cx="3293150" cy="2852925"/>
          </a:xfrm>
        </p:grpSpPr>
        <p:sp>
          <p:nvSpPr>
            <p:cNvPr id="297" name="Google Shape;297;p15"/>
            <p:cNvSpPr/>
            <p:nvPr/>
          </p:nvSpPr>
          <p:spPr>
            <a:xfrm>
              <a:off x="4831475" y="4136025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97075" y="3907525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566025" y="3675675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434975" y="3447175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300575" y="3218700"/>
              <a:ext cx="1078500" cy="1065300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169525" y="2990200"/>
              <a:ext cx="1307100" cy="1293600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088875" y="28222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102325" y="2761700"/>
              <a:ext cx="1566000" cy="1522200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139275" y="2697875"/>
              <a:ext cx="1626300" cy="15861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172900" y="2637375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209850" y="2576900"/>
              <a:ext cx="1750800" cy="1707000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43450" y="2513050"/>
              <a:ext cx="1814400" cy="1770900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280425" y="2452575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314025" y="2392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350975" y="232825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384575" y="2267775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421550" y="2207275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4458500" y="2146800"/>
              <a:ext cx="2130300" cy="2137200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92100" y="2082950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29075" y="2022475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562675" y="1962000"/>
              <a:ext cx="21336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599625" y="18981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633225" y="1837675"/>
              <a:ext cx="2133900" cy="21639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670200" y="17771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707150" y="17133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740750" y="16528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777725" y="1592375"/>
              <a:ext cx="2130300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811325" y="1531900"/>
              <a:ext cx="213390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848275" y="1468050"/>
              <a:ext cx="2130300" cy="216390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881875" y="1431100"/>
              <a:ext cx="2133900" cy="2140500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928925" y="1431100"/>
              <a:ext cx="2120400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5026375" y="1431100"/>
              <a:ext cx="2059800" cy="201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5123825" y="1431100"/>
              <a:ext cx="1995900" cy="1955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5221275" y="1431100"/>
              <a:ext cx="1935600" cy="1891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5318700" y="1431100"/>
              <a:ext cx="1875000" cy="18312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5416150" y="1431100"/>
              <a:ext cx="1811100" cy="17709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510250" y="1431100"/>
              <a:ext cx="1754100" cy="1707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607675" y="1431100"/>
              <a:ext cx="1690200" cy="16464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705125" y="1431100"/>
              <a:ext cx="1629600" cy="15861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02575" y="1431100"/>
              <a:ext cx="1566000" cy="15255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900025" y="1431100"/>
              <a:ext cx="1482000" cy="1461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997475" y="1431100"/>
              <a:ext cx="1307100" cy="129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6094900" y="1431100"/>
              <a:ext cx="1075200" cy="1065300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6189000" y="1431100"/>
              <a:ext cx="850200" cy="8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6286450" y="1431100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383900" y="1431100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481325" y="1431100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15"/>
          <p:cNvGrpSpPr/>
          <p:nvPr/>
        </p:nvGrpSpPr>
        <p:grpSpPr>
          <a:xfrm>
            <a:off x="996353" y="1070666"/>
            <a:ext cx="351245" cy="324535"/>
            <a:chOff x="5975075" y="2327500"/>
            <a:chExt cx="420150" cy="388200"/>
          </a:xfrm>
        </p:grpSpPr>
        <p:sp>
          <p:nvSpPr>
            <p:cNvPr id="349" name="Google Shape;349;p15"/>
            <p:cNvSpPr/>
            <p:nvPr/>
          </p:nvSpPr>
          <p:spPr>
            <a:xfrm>
              <a:off x="5975075" y="2474650"/>
              <a:ext cx="98400" cy="220500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6088025" y="2327500"/>
              <a:ext cx="307200" cy="388200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15"/>
          <p:cNvSpPr/>
          <p:nvPr/>
        </p:nvSpPr>
        <p:spPr>
          <a:xfrm>
            <a:off x="393600" y="3346627"/>
            <a:ext cx="166200" cy="287700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5"/>
          <p:cNvGrpSpPr/>
          <p:nvPr/>
        </p:nvGrpSpPr>
        <p:grpSpPr>
          <a:xfrm>
            <a:off x="305241" y="553857"/>
            <a:ext cx="247324" cy="392422"/>
            <a:chOff x="6718575" y="2318625"/>
            <a:chExt cx="256800" cy="407500"/>
          </a:xfrm>
        </p:grpSpPr>
        <p:sp>
          <p:nvSpPr>
            <p:cNvPr id="353" name="Google Shape;353;p15"/>
            <p:cNvSpPr/>
            <p:nvPr/>
          </p:nvSpPr>
          <p:spPr>
            <a:xfrm>
              <a:off x="6795900" y="2673600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795900" y="2650475"/>
              <a:ext cx="102300" cy="2250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795900" y="2696125"/>
              <a:ext cx="102300" cy="30000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7849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6718575" y="2318625"/>
              <a:ext cx="256800" cy="307500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6873825" y="2459275"/>
              <a:ext cx="35400" cy="166800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6801975" y="2453200"/>
              <a:ext cx="9030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795900" y="2628550"/>
              <a:ext cx="102300" cy="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15"/>
          <p:cNvGrpSpPr/>
          <p:nvPr/>
        </p:nvGrpSpPr>
        <p:grpSpPr>
          <a:xfrm>
            <a:off x="1419984" y="3634333"/>
            <a:ext cx="343008" cy="350173"/>
            <a:chOff x="3951850" y="2985350"/>
            <a:chExt cx="408100" cy="416625"/>
          </a:xfrm>
        </p:grpSpPr>
        <p:sp>
          <p:nvSpPr>
            <p:cNvPr id="362" name="Google Shape;362;p15"/>
            <p:cNvSpPr/>
            <p:nvPr/>
          </p:nvSpPr>
          <p:spPr>
            <a:xfrm>
              <a:off x="3951850" y="2985350"/>
              <a:ext cx="314700" cy="314700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988375" y="3021875"/>
              <a:ext cx="241800" cy="24180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024300" y="3058425"/>
              <a:ext cx="84600" cy="8460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205750" y="3248375"/>
              <a:ext cx="154200" cy="153600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15"/>
          <p:cNvGrpSpPr/>
          <p:nvPr/>
        </p:nvGrpSpPr>
        <p:grpSpPr>
          <a:xfrm flipH="1" rot="10800000">
            <a:off x="-88363" y="302215"/>
            <a:ext cx="1034701" cy="895533"/>
            <a:chOff x="238125" y="1431100"/>
            <a:chExt cx="3296275" cy="2852925"/>
          </a:xfrm>
        </p:grpSpPr>
        <p:sp>
          <p:nvSpPr>
            <p:cNvPr id="367" name="Google Shape;367;p15"/>
            <p:cNvSpPr/>
            <p:nvPr/>
          </p:nvSpPr>
          <p:spPr>
            <a:xfrm>
              <a:off x="980725" y="4136025"/>
              <a:ext cx="158100" cy="147900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49675" y="3907525"/>
              <a:ext cx="386400" cy="37650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715250" y="3675675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84200" y="3447175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49800" y="3218700"/>
              <a:ext cx="1078500" cy="1065300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18750" y="2990200"/>
              <a:ext cx="1307100" cy="1293600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1286500" y="396465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38125" y="2822200"/>
              <a:ext cx="924000" cy="1008000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13839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51550" y="2761700"/>
              <a:ext cx="779700" cy="840000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88525" y="2697875"/>
              <a:ext cx="608100" cy="675300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4813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15788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22125" y="2637375"/>
              <a:ext cx="443700" cy="50400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59075" y="2576900"/>
              <a:ext cx="275700" cy="336000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16762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92675" y="25130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177372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29650" y="24525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87115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65250" y="396465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66600" y="2392100"/>
              <a:ext cx="272100" cy="305700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06270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00200" y="23282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537175" y="22677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160150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70775" y="22072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257575" y="396465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355025" y="3964650"/>
              <a:ext cx="383100" cy="319200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607725" y="21468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452475" y="3941125"/>
              <a:ext cx="322500" cy="305700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325" y="208295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78300" y="20224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533125" y="38772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570075" y="38168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11900" y="196200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603675" y="3756325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748850" y="18981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640650" y="36924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785825" y="18376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2677600" y="36320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19425" y="17771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711200" y="35715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856375" y="1713350"/>
              <a:ext cx="275700" cy="3093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90000" y="165285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748175" y="351102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781775" y="34471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926950" y="15923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960550" y="1531900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8725" y="33867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997525" y="1468050"/>
              <a:ext cx="322500" cy="305700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852325" y="3326225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34475" y="1431100"/>
              <a:ext cx="383100" cy="319200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889300" y="32623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07815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926250" y="3201900"/>
              <a:ext cx="272100" cy="305700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17560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959850" y="31414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996825" y="3077575"/>
              <a:ext cx="275400" cy="30930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12730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37050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030425" y="301707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4679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3067375" y="2956600"/>
              <a:ext cx="275700" cy="30570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56537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101000" y="2896125"/>
              <a:ext cx="275400" cy="305700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137950" y="2802025"/>
              <a:ext cx="275400" cy="336000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66282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3006900" y="2573550"/>
              <a:ext cx="440100" cy="50400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760275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854350" y="1431100"/>
              <a:ext cx="4368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872500" y="2345050"/>
              <a:ext cx="611700" cy="672000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741450" y="2113200"/>
              <a:ext cx="779700" cy="843300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95180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049250" y="1431100"/>
              <a:ext cx="433500" cy="319200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610400" y="1884700"/>
              <a:ext cx="924000" cy="1008000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146700" y="1431100"/>
              <a:ext cx="1307100" cy="129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244150" y="1431100"/>
              <a:ext cx="1075200" cy="1065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341575" y="1431100"/>
              <a:ext cx="846900" cy="836700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439025" y="1431100"/>
              <a:ext cx="618300" cy="6081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533125" y="1431100"/>
              <a:ext cx="389700" cy="37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630575" y="1431100"/>
              <a:ext cx="161400" cy="147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1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5"/>
          <p:cNvSpPr/>
          <p:nvPr/>
        </p:nvSpPr>
        <p:spPr>
          <a:xfrm>
            <a:off x="1019338" y="4167058"/>
            <a:ext cx="248100" cy="248100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15"/>
          <p:cNvGrpSpPr/>
          <p:nvPr/>
        </p:nvGrpSpPr>
        <p:grpSpPr>
          <a:xfrm>
            <a:off x="-50290" y="1452797"/>
            <a:ext cx="625017" cy="599290"/>
            <a:chOff x="5241175" y="4959100"/>
            <a:chExt cx="539925" cy="517700"/>
          </a:xfrm>
        </p:grpSpPr>
        <p:sp>
          <p:nvSpPr>
            <p:cNvPr id="455" name="Google Shape;455;p15"/>
            <p:cNvSpPr/>
            <p:nvPr/>
          </p:nvSpPr>
          <p:spPr>
            <a:xfrm>
              <a:off x="5575150" y="4959100"/>
              <a:ext cx="161100" cy="1782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5330925" y="4985350"/>
              <a:ext cx="128400" cy="148500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5241175" y="5241175"/>
              <a:ext cx="180000" cy="109200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5461575" y="5316900"/>
              <a:ext cx="89100" cy="159900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5619100" y="5194175"/>
              <a:ext cx="162000" cy="89700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5420075" y="5116000"/>
              <a:ext cx="189300" cy="189900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15"/>
          <p:cNvSpPr/>
          <p:nvPr/>
        </p:nvSpPr>
        <p:spPr>
          <a:xfrm>
            <a:off x="47199" y="4430470"/>
            <a:ext cx="505200" cy="459600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ackagist.or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hp.net/usage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"/>
          <p:cNvSpPr/>
          <p:nvPr/>
        </p:nvSpPr>
        <p:spPr>
          <a:xfrm rot="-5400000">
            <a:off x="1255742" y="-422619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6"/>
          <p:cNvSpPr/>
          <p:nvPr/>
        </p:nvSpPr>
        <p:spPr>
          <a:xfrm rot="-5400000">
            <a:off x="-137905" y="720915"/>
            <a:ext cx="14781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6"/>
          <p:cNvSpPr/>
          <p:nvPr/>
        </p:nvSpPr>
        <p:spPr>
          <a:xfrm rot="-5400000">
            <a:off x="1855011" y="576948"/>
            <a:ext cx="1091100" cy="948300"/>
          </a:xfrm>
          <a:prstGeom prst="chevron">
            <a:avLst>
              <a:gd fmla="val 50000" name="adj"/>
            </a:avLst>
          </a:prstGeom>
          <a:solidFill>
            <a:srgbClr val="15C1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6"/>
          <p:cNvSpPr/>
          <p:nvPr/>
        </p:nvSpPr>
        <p:spPr>
          <a:xfrm rot="-5400000">
            <a:off x="673180" y="2152229"/>
            <a:ext cx="1091100" cy="948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6"/>
          <p:cNvSpPr/>
          <p:nvPr/>
        </p:nvSpPr>
        <p:spPr>
          <a:xfrm rot="-5400000">
            <a:off x="2220459" y="2180498"/>
            <a:ext cx="534600" cy="464700"/>
          </a:xfrm>
          <a:prstGeom prst="chevron">
            <a:avLst>
              <a:gd fmla="val 50000" name="adj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6"/>
          <p:cNvSpPr/>
          <p:nvPr/>
        </p:nvSpPr>
        <p:spPr>
          <a:xfrm rot="-5400000">
            <a:off x="1615526" y="2721012"/>
            <a:ext cx="12804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 rot="-5400000">
            <a:off x="-32550" y="3128261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6"/>
          <p:cNvSpPr/>
          <p:nvPr/>
        </p:nvSpPr>
        <p:spPr>
          <a:xfrm rot="-5400000">
            <a:off x="755031" y="3909950"/>
            <a:ext cx="1401900" cy="1221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6"/>
          <p:cNvSpPr txBox="1"/>
          <p:nvPr/>
        </p:nvSpPr>
        <p:spPr>
          <a:xfrm>
            <a:off x="5445750" y="1635450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5509500" y="2726550"/>
            <a:ext cx="2087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Clase 1</a:t>
            </a:r>
            <a:endParaRPr sz="4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76" name="Google Shape;4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325" y="1617725"/>
            <a:ext cx="1959775" cy="1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/>
          <p:nvPr>
            <p:ph type="title"/>
          </p:nvPr>
        </p:nvSpPr>
        <p:spPr>
          <a:xfrm>
            <a:off x="2292625" y="445025"/>
            <a:ext cx="57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38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¿Cómo funciona?</a:t>
            </a:r>
            <a:endParaRPr b="1" i="0" sz="38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9" name="Google Shape;5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563" y="1065462"/>
            <a:ext cx="5016876" cy="376265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0" name="Google Shape;580;p25"/>
          <p:cNvSpPr/>
          <p:nvPr/>
        </p:nvSpPr>
        <p:spPr>
          <a:xfrm>
            <a:off x="6879650" y="45018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1835425" y="941525"/>
            <a:ext cx="489900" cy="408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/>
          <p:nvPr>
            <p:ph idx="4294967295" type="subTitle"/>
          </p:nvPr>
        </p:nvSpPr>
        <p:spPr>
          <a:xfrm>
            <a:off x="4069325" y="1581860"/>
            <a:ext cx="43338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 pedido a un servidor que ejecuta PHP puede retornar como respuesta HTML, CSS, JS, imágenes o cualquier tipo de formato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 pueda entender el navegador.</a:t>
            </a:r>
            <a:endParaRPr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26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26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Ejecución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9" name="Google Shape;589;p26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26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7738250" y="41062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7"/>
          <p:cNvSpPr txBox="1"/>
          <p:nvPr>
            <p:ph idx="4294967295" type="subTitle"/>
          </p:nvPr>
        </p:nvSpPr>
        <p:spPr>
          <a:xfrm>
            <a:off x="3832525" y="1411375"/>
            <a:ext cx="50994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&lt;body&gt;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&lt;?php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echo date(“Y-m-d”);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&lt;/body&gt;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27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27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Ejecución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0" name="Google Shape;600;p27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27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7738250" y="41062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8"/>
          <p:cNvSpPr txBox="1"/>
          <p:nvPr>
            <p:ph type="title"/>
          </p:nvPr>
        </p:nvSpPr>
        <p:spPr>
          <a:xfrm>
            <a:off x="2506825" y="499000"/>
            <a:ext cx="5368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28"/>
          <p:cNvSpPr txBox="1"/>
          <p:nvPr>
            <p:ph idx="1" type="body"/>
          </p:nvPr>
        </p:nvSpPr>
        <p:spPr>
          <a:xfrm>
            <a:off x="2506825" y="1452075"/>
            <a:ext cx="55026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 variable es un espacio reservado en memoria y puede considerarse como un nombre dado a una caja imaginaria en la que se puede colocar cualquier valor.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Pueden cambiar de contenido mientras se ejecuta un programa. Según el lenguaje, tendrán (o no) restricciones en cuanto a los tipos de datos que pueden almacenar.</a:t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0" name="Google Shape;610;p28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8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8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8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8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8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"/>
          <p:cNvSpPr txBox="1"/>
          <p:nvPr>
            <p:ph type="title"/>
          </p:nvPr>
        </p:nvSpPr>
        <p:spPr>
          <a:xfrm>
            <a:off x="2506825" y="499000"/>
            <a:ext cx="5368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29"/>
          <p:cNvSpPr txBox="1"/>
          <p:nvPr>
            <p:ph idx="1" type="body"/>
          </p:nvPr>
        </p:nvSpPr>
        <p:spPr>
          <a:xfrm>
            <a:off x="2506825" y="1452075"/>
            <a:ext cx="55026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$nombre = “Juan”;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$apellido = “Perez”;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$casado = false;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$edad = 35;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echo $nombre;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var_dump($apellido);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29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0"/>
          <p:cNvSpPr txBox="1"/>
          <p:nvPr>
            <p:ph type="title"/>
          </p:nvPr>
        </p:nvSpPr>
        <p:spPr>
          <a:xfrm>
            <a:off x="2506825" y="499000"/>
            <a:ext cx="5368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30"/>
          <p:cNvSpPr txBox="1"/>
          <p:nvPr>
            <p:ph idx="1" type="body"/>
          </p:nvPr>
        </p:nvSpPr>
        <p:spPr>
          <a:xfrm>
            <a:off x="2506825" y="1452075"/>
            <a:ext cx="36090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$nombre = “Juan”;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$apellido = “Perez”;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$casado = false;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$edad = 35;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$nombre = 53;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echo $nombre;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var_dump($apellido);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30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 txBox="1"/>
          <p:nvPr/>
        </p:nvSpPr>
        <p:spPr>
          <a:xfrm>
            <a:off x="5312650" y="2736825"/>
            <a:ext cx="3609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C1D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¡Tipos dinámicos!</a:t>
            </a:r>
            <a:endParaRPr b="1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1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31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Tipos de datos 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31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31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1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1"/>
          <p:cNvSpPr txBox="1"/>
          <p:nvPr>
            <p:ph idx="4294967295" type="subTitle"/>
          </p:nvPr>
        </p:nvSpPr>
        <p:spPr>
          <a:xfrm>
            <a:off x="4632500" y="359100"/>
            <a:ext cx="42243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1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○"/>
            </a:pP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Caracteres o cadenas de texto. Pueden comenzar con comilla simple o doble pero no se pueden alternar.</a:t>
            </a:r>
            <a:endParaRPr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1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Integer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○"/>
            </a:pP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Números enteros. Positivos o negativos.</a:t>
            </a:r>
            <a:endParaRPr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1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○"/>
            </a:pP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Números decimales. Se utiliza el punto y no la coma. Positivos o negativos.</a:t>
            </a:r>
            <a:endParaRPr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"/>
          <p:cNvSpPr/>
          <p:nvPr/>
        </p:nvSpPr>
        <p:spPr>
          <a:xfrm>
            <a:off x="3390900" y="587525"/>
            <a:ext cx="4927200" cy="3836100"/>
          </a:xfrm>
          <a:custGeom>
            <a:rect b="b" l="l" r="r" t="t"/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3597089" y="7912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&lt;?php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	      echo “Hora de practicar!”;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?&gt;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2"/>
          <p:cNvSpPr txBox="1"/>
          <p:nvPr>
            <p:ph idx="4294967295" type="body"/>
          </p:nvPr>
        </p:nvSpPr>
        <p:spPr>
          <a:xfrm>
            <a:off x="533400" y="2803200"/>
            <a:ext cx="22557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25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¡A practicar!</a:t>
            </a:r>
            <a:endParaRPr b="1" i="0" sz="25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Ejercicios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8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3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Tipos de datos II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4" name="Google Shape;664;p33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3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6" name="Google Shape;666;p33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A2DD"/>
              </a:solidFill>
            </a:endParaRPr>
          </a:p>
        </p:txBody>
      </p:sp>
      <p:sp>
        <p:nvSpPr>
          <p:cNvPr id="667" name="Google Shape;667;p33"/>
          <p:cNvSpPr txBox="1"/>
          <p:nvPr>
            <p:ph idx="4294967295" type="subTitle"/>
          </p:nvPr>
        </p:nvSpPr>
        <p:spPr>
          <a:xfrm>
            <a:off x="4632500" y="663900"/>
            <a:ext cx="42243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Expresa un valor de verdad. Puede ser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Representa una variable sin valor: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$prueba = null;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echo $prueba;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/>
          <p:nvPr>
            <p:ph type="title"/>
          </p:nvPr>
        </p:nvSpPr>
        <p:spPr>
          <a:xfrm>
            <a:off x="2506825" y="499000"/>
            <a:ext cx="5368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4"/>
          <p:cNvSpPr txBox="1"/>
          <p:nvPr>
            <p:ph idx="1" type="body"/>
          </p:nvPr>
        </p:nvSpPr>
        <p:spPr>
          <a:xfrm>
            <a:off x="2506825" y="1452075"/>
            <a:ext cx="53682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Otros valores que evalúan a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FALSE: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“0”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]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34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4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4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4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"/>
          <p:cNvSpPr txBox="1"/>
          <p:nvPr>
            <p:ph idx="4294967295" type="subTitle"/>
          </p:nvPr>
        </p:nvSpPr>
        <p:spPr>
          <a:xfrm>
            <a:off x="4069325" y="1581860"/>
            <a:ext cx="43338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 es un lenguaje de programación de código abierto, que se ejecuta del lado del servidor, lo que lo hace muy adecuado para el desarrollo web.</a:t>
            </a:r>
            <a:endParaRPr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17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PHP Hypertext Preprocessor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17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15C1D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17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7"/>
          <p:cNvSpPr/>
          <p:nvPr/>
        </p:nvSpPr>
        <p:spPr>
          <a:xfrm>
            <a:off x="7738250" y="41062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35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Tipos de datos III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6" name="Google Shape;686;p35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5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88" name="Google Shape;688;p35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A2DD"/>
              </a:solidFill>
            </a:endParaRPr>
          </a:p>
        </p:txBody>
      </p:sp>
      <p:sp>
        <p:nvSpPr>
          <p:cNvPr id="689" name="Google Shape;689;p35"/>
          <p:cNvSpPr txBox="1"/>
          <p:nvPr>
            <p:ph idx="4294967295" type="subTitle"/>
          </p:nvPr>
        </p:nvSpPr>
        <p:spPr>
          <a:xfrm>
            <a:off x="4672225" y="1155125"/>
            <a:ext cx="42243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$miArray[0] = “Hola”;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$miArray[1] = “Chau”;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var_dump($miArray);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6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36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Tipos de datos III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6" name="Google Shape;696;p36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36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98" name="Google Shape;698;p36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A2DD"/>
              </a:solidFill>
            </a:endParaRPr>
          </a:p>
        </p:txBody>
      </p:sp>
      <p:sp>
        <p:nvSpPr>
          <p:cNvPr id="699" name="Google Shape;699;p36"/>
          <p:cNvSpPr txBox="1"/>
          <p:nvPr>
            <p:ph idx="4294967295" type="subTitle"/>
          </p:nvPr>
        </p:nvSpPr>
        <p:spPr>
          <a:xfrm>
            <a:off x="4672225" y="1155125"/>
            <a:ext cx="42243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$miArray[0] = “Hola”;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$miArray[37] = “Chau”;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var_dump($miArray);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7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37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Tipos de datos III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6" name="Google Shape;706;p37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37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8" name="Google Shape;708;p37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A2DD"/>
              </a:solidFill>
            </a:endParaRPr>
          </a:p>
        </p:txBody>
      </p:sp>
      <p:sp>
        <p:nvSpPr>
          <p:cNvPr id="709" name="Google Shape;709;p37"/>
          <p:cNvSpPr txBox="1"/>
          <p:nvPr>
            <p:ph idx="4294967295" type="subTitle"/>
          </p:nvPr>
        </p:nvSpPr>
        <p:spPr>
          <a:xfrm>
            <a:off x="4672225" y="1155125"/>
            <a:ext cx="42243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$miArray[] = “Hola”;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$miArray[] = “Chau”;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var_dump($miArray);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"/>
          <p:cNvSpPr txBox="1"/>
          <p:nvPr>
            <p:ph type="title"/>
          </p:nvPr>
        </p:nvSpPr>
        <p:spPr>
          <a:xfrm>
            <a:off x="2506825" y="499000"/>
            <a:ext cx="5368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Sobreescribir datos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38"/>
          <p:cNvSpPr txBox="1"/>
          <p:nvPr>
            <p:ph idx="1" type="body"/>
          </p:nvPr>
        </p:nvSpPr>
        <p:spPr>
          <a:xfrm>
            <a:off x="2506825" y="1452075"/>
            <a:ext cx="53682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$miArray[] = “Hola”;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$miArray[] = “Chau”;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[0] = 100;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var_dump($miArray);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38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8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8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8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 txBox="1"/>
          <p:nvPr>
            <p:ph type="title"/>
          </p:nvPr>
        </p:nvSpPr>
        <p:spPr>
          <a:xfrm>
            <a:off x="2506825" y="612025"/>
            <a:ext cx="6113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36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Arrays dentro de Arrays</a:t>
            </a:r>
            <a:endParaRPr b="1" i="0" sz="36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Google Shape;727;p39"/>
          <p:cNvSpPr txBox="1"/>
          <p:nvPr>
            <p:ph idx="1" type="body"/>
          </p:nvPr>
        </p:nvSpPr>
        <p:spPr>
          <a:xfrm>
            <a:off x="2506825" y="1452075"/>
            <a:ext cx="53682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$miArray[0]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$miArray[1] = “Hola”;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$miArray[0][] = “Chau”;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var_dump($miArray);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39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9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9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9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9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9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"/>
          <p:cNvSpPr txBox="1"/>
          <p:nvPr>
            <p:ph type="title"/>
          </p:nvPr>
        </p:nvSpPr>
        <p:spPr>
          <a:xfrm>
            <a:off x="2506825" y="612025"/>
            <a:ext cx="6113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36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Arrays dentro de Arrays</a:t>
            </a:r>
            <a:endParaRPr b="1" i="0" sz="36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40"/>
          <p:cNvSpPr txBox="1"/>
          <p:nvPr>
            <p:ph idx="1" type="body"/>
          </p:nvPr>
        </p:nvSpPr>
        <p:spPr>
          <a:xfrm>
            <a:off x="2506825" y="1452075"/>
            <a:ext cx="63762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000" strike="sng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$miArray[0] = [];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sin esta línea...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$miArray[1] = “Hola”;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000" strike="sng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$miArray[0][] = “Chau”;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cambiamos esta...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$miArray[0] = [“Chau”];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por esta!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var_dump($miArray);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40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0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1"/>
          <p:cNvSpPr txBox="1"/>
          <p:nvPr>
            <p:ph type="title"/>
          </p:nvPr>
        </p:nvSpPr>
        <p:spPr>
          <a:xfrm>
            <a:off x="2506825" y="380525"/>
            <a:ext cx="611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1"/>
          <p:cNvSpPr txBox="1"/>
          <p:nvPr>
            <p:ph idx="1" type="body"/>
          </p:nvPr>
        </p:nvSpPr>
        <p:spPr>
          <a:xfrm>
            <a:off x="2506825" y="1452075"/>
            <a:ext cx="63762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$miArray = [“hola”, “chau”, 0, 42];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$miArray = [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=&gt; “hola”,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=&gt; “chau”,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=&gt; 0,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=&gt; 42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41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1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1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1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1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1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2"/>
          <p:cNvSpPr txBox="1"/>
          <p:nvPr>
            <p:ph type="title"/>
          </p:nvPr>
        </p:nvSpPr>
        <p:spPr>
          <a:xfrm>
            <a:off x="2506825" y="380525"/>
            <a:ext cx="611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Arrays asociativos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42"/>
          <p:cNvSpPr txBox="1"/>
          <p:nvPr>
            <p:ph idx="1" type="body"/>
          </p:nvPr>
        </p:nvSpPr>
        <p:spPr>
          <a:xfrm>
            <a:off x="2506825" y="1452075"/>
            <a:ext cx="63762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$auto[“color”] = [“Negro”, “Verde”];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$auto[“marca”] = “Ford”;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$auto[“anio”] = 1992;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var_dump($miArray);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42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2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2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2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2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2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3"/>
          <p:cNvSpPr txBox="1"/>
          <p:nvPr>
            <p:ph type="title"/>
          </p:nvPr>
        </p:nvSpPr>
        <p:spPr>
          <a:xfrm>
            <a:off x="2506825" y="380525"/>
            <a:ext cx="611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Arrays asociativos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43"/>
          <p:cNvSpPr txBox="1"/>
          <p:nvPr>
            <p:ph idx="1" type="body"/>
          </p:nvPr>
        </p:nvSpPr>
        <p:spPr>
          <a:xfrm>
            <a:off x="2506825" y="1452075"/>
            <a:ext cx="63762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 = [];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$auto[“color”] = [“Negro”, “Verde”];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$auto[“marca”] = “Ford”;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$auto[“anio”] = 1992;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$auto[] = “Prueba”;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var_dump($auto);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43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3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3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3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3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3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4"/>
          <p:cNvSpPr txBox="1"/>
          <p:nvPr>
            <p:ph type="title"/>
          </p:nvPr>
        </p:nvSpPr>
        <p:spPr>
          <a:xfrm>
            <a:off x="2506825" y="380525"/>
            <a:ext cx="611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Arrays asociativos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44"/>
          <p:cNvSpPr txBox="1"/>
          <p:nvPr>
            <p:ph idx="1" type="body"/>
          </p:nvPr>
        </p:nvSpPr>
        <p:spPr>
          <a:xfrm>
            <a:off x="2506825" y="1452075"/>
            <a:ext cx="63762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$auto = [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“color” =&gt; [“Negro”, “Verde”],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“marca” =&gt; “Ford”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var_dump($auto);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44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4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4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4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4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4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/>
          <p:nvPr>
            <p:ph idx="4294967295" type="title"/>
          </p:nvPr>
        </p:nvSpPr>
        <p:spPr>
          <a:xfrm>
            <a:off x="3184825" y="650925"/>
            <a:ext cx="4175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40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¿Por qué PHP?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18"/>
          <p:cNvSpPr txBox="1"/>
          <p:nvPr>
            <p:ph idx="4294967295" type="body"/>
          </p:nvPr>
        </p:nvSpPr>
        <p:spPr>
          <a:xfrm>
            <a:off x="1008025" y="1783044"/>
            <a:ext cx="21768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Simplicidad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 es un lenguaje simple pero poderoso, haciéndolo sencillo de aprender.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4" name="Google Shape;494;p18"/>
          <p:cNvSpPr txBox="1"/>
          <p:nvPr>
            <p:ph idx="4294967295" type="body"/>
          </p:nvPr>
        </p:nvSpPr>
        <p:spPr>
          <a:xfrm>
            <a:off x="3893631" y="1765368"/>
            <a:ext cx="21768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Soporte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primera versión de PHP se lanzó en 1994. La versión actual es la 7.2, habiendo salido en Enero de 2018.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18"/>
          <p:cNvSpPr txBox="1"/>
          <p:nvPr>
            <p:ph idx="4294967295" type="body"/>
          </p:nvPr>
        </p:nvSpPr>
        <p:spPr>
          <a:xfrm>
            <a:off x="6659550" y="1783048"/>
            <a:ext cx="21768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Masividad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Actualmente PHP es ampliamente usado en la web. 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hecho...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6" name="Google Shape;496;p18"/>
          <p:cNvSpPr txBox="1"/>
          <p:nvPr>
            <p:ph idx="4294967295" type="body"/>
          </p:nvPr>
        </p:nvSpPr>
        <p:spPr>
          <a:xfrm>
            <a:off x="1008025" y="3249992"/>
            <a:ext cx="2176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Costo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 gratis y libre para usar.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7" name="Google Shape;497;p18"/>
          <p:cNvSpPr txBox="1"/>
          <p:nvPr>
            <p:ph idx="4294967295" type="body"/>
          </p:nvPr>
        </p:nvSpPr>
        <p:spPr>
          <a:xfrm>
            <a:off x="3924809" y="3384717"/>
            <a:ext cx="2176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Comunidad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i="0" lang="en" sz="14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packagist</a:t>
            </a: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hay más de 170.000 paquetes.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8" name="Google Shape;498;p18"/>
          <p:cNvCxnSpPr/>
          <p:nvPr/>
        </p:nvCxnSpPr>
        <p:spPr>
          <a:xfrm>
            <a:off x="3464000" y="1621200"/>
            <a:ext cx="0" cy="285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18"/>
          <p:cNvCxnSpPr/>
          <p:nvPr/>
        </p:nvCxnSpPr>
        <p:spPr>
          <a:xfrm>
            <a:off x="6380575" y="1621200"/>
            <a:ext cx="0" cy="2857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18"/>
          <p:cNvSpPr/>
          <p:nvPr/>
        </p:nvSpPr>
        <p:spPr>
          <a:xfrm>
            <a:off x="1693825" y="31462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8"/>
          <p:cNvSpPr/>
          <p:nvPr/>
        </p:nvSpPr>
        <p:spPr>
          <a:xfrm>
            <a:off x="2043625" y="606225"/>
            <a:ext cx="881700" cy="7347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"/>
          <p:cNvSpPr/>
          <p:nvPr/>
        </p:nvSpPr>
        <p:spPr>
          <a:xfrm>
            <a:off x="3390900" y="587525"/>
            <a:ext cx="4927200" cy="3836100"/>
          </a:xfrm>
          <a:custGeom>
            <a:rect b="b" l="l" r="r" t="t"/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5"/>
          <p:cNvSpPr/>
          <p:nvPr/>
        </p:nvSpPr>
        <p:spPr>
          <a:xfrm>
            <a:off x="3597089" y="7912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&lt;?php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	      echo “Hora de practicar!”;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?&gt;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45"/>
          <p:cNvSpPr txBox="1"/>
          <p:nvPr>
            <p:ph idx="4294967295" type="body"/>
          </p:nvPr>
        </p:nvSpPr>
        <p:spPr>
          <a:xfrm>
            <a:off x="457200" y="2803200"/>
            <a:ext cx="26025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25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¡A practicar!</a:t>
            </a:r>
            <a:endParaRPr b="1" i="0" sz="25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Ejercicios del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8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6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46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46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46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09" name="Google Shape;809;p46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A2DD"/>
              </a:solidFill>
            </a:endParaRPr>
          </a:p>
        </p:txBody>
      </p:sp>
      <p:sp>
        <p:nvSpPr>
          <p:cNvPr id="810" name="Google Shape;810;p46"/>
          <p:cNvSpPr txBox="1"/>
          <p:nvPr>
            <p:ph idx="4294967295" type="subTitle"/>
          </p:nvPr>
        </p:nvSpPr>
        <p:spPr>
          <a:xfrm>
            <a:off x="4919700" y="1155125"/>
            <a:ext cx="42243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Numéricos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**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"/>
          <p:cNvSpPr txBox="1"/>
          <p:nvPr>
            <p:ph type="title"/>
          </p:nvPr>
        </p:nvSpPr>
        <p:spPr>
          <a:xfrm>
            <a:off x="2506825" y="380525"/>
            <a:ext cx="611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47"/>
          <p:cNvSpPr txBox="1"/>
          <p:nvPr>
            <p:ph idx="1" type="body"/>
          </p:nvPr>
        </p:nvSpPr>
        <p:spPr>
          <a:xfrm>
            <a:off x="2506825" y="1452075"/>
            <a:ext cx="63762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$nombre = “Juan”;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$apellido = “Perez”;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“Me llamo “ . $nombre . “ “ . $apellido;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47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7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7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7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7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7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8"/>
          <p:cNvSpPr txBox="1"/>
          <p:nvPr>
            <p:ph type="title"/>
          </p:nvPr>
        </p:nvSpPr>
        <p:spPr>
          <a:xfrm>
            <a:off x="2506825" y="380525"/>
            <a:ext cx="611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lang="en" sz="4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48"/>
          <p:cNvSpPr txBox="1"/>
          <p:nvPr>
            <p:ph idx="1" type="body"/>
          </p:nvPr>
        </p:nvSpPr>
        <p:spPr>
          <a:xfrm>
            <a:off x="2506825" y="1452075"/>
            <a:ext cx="63762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&lt;?php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$nombre = “Juan”;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$apellido = “Perez”;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echo “Me llamo $nombre $apellido“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?&gt;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¡Solo vale con comillas dobles!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48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8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8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8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8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8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9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49"/>
          <p:cNvSpPr txBox="1"/>
          <p:nvPr/>
        </p:nvSpPr>
        <p:spPr>
          <a:xfrm>
            <a:off x="640725" y="2695175"/>
            <a:ext cx="24297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Caracteres escapados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1" name="Google Shape;841;p49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49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43" name="Google Shape;843;p49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A2DD"/>
              </a:solidFill>
            </a:endParaRPr>
          </a:p>
        </p:txBody>
      </p:sp>
      <p:sp>
        <p:nvSpPr>
          <p:cNvPr id="844" name="Google Shape;844;p49"/>
          <p:cNvSpPr txBox="1"/>
          <p:nvPr>
            <p:ph idx="4294967295" type="subTitle"/>
          </p:nvPr>
        </p:nvSpPr>
        <p:spPr>
          <a:xfrm>
            <a:off x="4421100" y="1604075"/>
            <a:ext cx="42243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\n (sólo para uso en consola)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\”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\\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\$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0"/>
          <p:cNvSpPr/>
          <p:nvPr/>
        </p:nvSpPr>
        <p:spPr>
          <a:xfrm>
            <a:off x="3390900" y="587525"/>
            <a:ext cx="4927200" cy="3836100"/>
          </a:xfrm>
          <a:custGeom>
            <a:rect b="b" l="l" r="r" t="t"/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0"/>
          <p:cNvSpPr/>
          <p:nvPr/>
        </p:nvSpPr>
        <p:spPr>
          <a:xfrm>
            <a:off x="3597089" y="7912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&lt;?php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	      echo “Hora de practicar!”;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None/>
            </a:pPr>
            <a:r>
              <a:rPr i="0" lang="en" sz="2000" u="none" cap="none" strike="noStrike">
                <a:latin typeface="Montserrat"/>
                <a:ea typeface="Montserrat"/>
                <a:cs typeface="Montserrat"/>
                <a:sym typeface="Montserrat"/>
              </a:rPr>
              <a:t>      ?&gt;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50"/>
          <p:cNvSpPr txBox="1"/>
          <p:nvPr>
            <p:ph idx="4294967295" type="body"/>
          </p:nvPr>
        </p:nvSpPr>
        <p:spPr>
          <a:xfrm>
            <a:off x="457200" y="2803200"/>
            <a:ext cx="26025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25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¡A practicar!</a:t>
            </a:r>
            <a:endParaRPr b="1" i="0" sz="25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Ejercicios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8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1"/>
          <p:cNvSpPr/>
          <p:nvPr/>
        </p:nvSpPr>
        <p:spPr>
          <a:xfrm rot="-5400000">
            <a:off x="1255742" y="-422619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1"/>
          <p:cNvSpPr/>
          <p:nvPr/>
        </p:nvSpPr>
        <p:spPr>
          <a:xfrm rot="-5400000">
            <a:off x="-137905" y="720915"/>
            <a:ext cx="14781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1"/>
          <p:cNvSpPr/>
          <p:nvPr/>
        </p:nvSpPr>
        <p:spPr>
          <a:xfrm rot="-5400000">
            <a:off x="1855011" y="576948"/>
            <a:ext cx="1091100" cy="948300"/>
          </a:xfrm>
          <a:prstGeom prst="chevron">
            <a:avLst>
              <a:gd fmla="val 50000" name="adj"/>
            </a:avLst>
          </a:prstGeom>
          <a:solidFill>
            <a:srgbClr val="15C1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1"/>
          <p:cNvSpPr/>
          <p:nvPr/>
        </p:nvSpPr>
        <p:spPr>
          <a:xfrm rot="-5400000">
            <a:off x="673180" y="2152229"/>
            <a:ext cx="1091100" cy="948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1"/>
          <p:cNvSpPr/>
          <p:nvPr/>
        </p:nvSpPr>
        <p:spPr>
          <a:xfrm rot="-5400000">
            <a:off x="2220459" y="2180498"/>
            <a:ext cx="534600" cy="464700"/>
          </a:xfrm>
          <a:prstGeom prst="chevron">
            <a:avLst>
              <a:gd fmla="val 50000" name="adj"/>
            </a:avLst>
          </a:prstGeom>
          <a:solidFill>
            <a:srgbClr val="C6D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1"/>
          <p:cNvSpPr/>
          <p:nvPr/>
        </p:nvSpPr>
        <p:spPr>
          <a:xfrm rot="-5400000">
            <a:off x="1615526" y="2721012"/>
            <a:ext cx="1280400" cy="122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1"/>
          <p:cNvSpPr/>
          <p:nvPr/>
        </p:nvSpPr>
        <p:spPr>
          <a:xfrm rot="-5400000">
            <a:off x="-32550" y="3128261"/>
            <a:ext cx="1575300" cy="1662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1"/>
          <p:cNvSpPr/>
          <p:nvPr/>
        </p:nvSpPr>
        <p:spPr>
          <a:xfrm rot="-5400000">
            <a:off x="755031" y="3909950"/>
            <a:ext cx="1401900" cy="12219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1"/>
          <p:cNvSpPr txBox="1"/>
          <p:nvPr/>
        </p:nvSpPr>
        <p:spPr>
          <a:xfrm>
            <a:off x="3989300" y="529850"/>
            <a:ext cx="43164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 b="1" sz="60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1"/>
          <p:cNvSpPr txBox="1"/>
          <p:nvPr/>
        </p:nvSpPr>
        <p:spPr>
          <a:xfrm>
            <a:off x="3964400" y="3965150"/>
            <a:ext cx="35178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66" name="Google Shape;8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88" y="1694898"/>
            <a:ext cx="3903975" cy="2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7200" u="none" cap="none" strike="noStrike">
                <a:solidFill>
                  <a:srgbClr val="29A2DD"/>
                </a:solidFill>
                <a:latin typeface="Muli"/>
                <a:ea typeface="Muli"/>
                <a:cs typeface="Muli"/>
                <a:sym typeface="Muli"/>
              </a:rPr>
              <a:t>244.000.000</a:t>
            </a:r>
            <a:endParaRPr b="1" i="0" sz="7200" u="none" cap="none" strike="noStrike">
              <a:solidFill>
                <a:srgbClr val="29A2D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sitios</a:t>
            </a:r>
            <a:endParaRPr b="0" i="0" sz="36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se estima que están hechos en PHP.</a:t>
            </a:r>
            <a:endParaRPr b="0" i="0" sz="14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http://php.net/usage.php</a:t>
            </a:r>
            <a:endParaRPr b="0" i="0" sz="14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19"/>
          <p:cNvSpPr/>
          <p:nvPr/>
        </p:nvSpPr>
        <p:spPr>
          <a:xfrm>
            <a:off x="7333025" y="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8650900" y="5015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/>
          <p:nvPr/>
        </p:nvSpPr>
        <p:spPr>
          <a:xfrm>
            <a:off x="685800" y="3301475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"/>
          <p:cNvSpPr/>
          <p:nvPr/>
        </p:nvSpPr>
        <p:spPr>
          <a:xfrm>
            <a:off x="-754225" y="412890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9"/>
          <p:cNvSpPr/>
          <p:nvPr/>
        </p:nvSpPr>
        <p:spPr>
          <a:xfrm>
            <a:off x="604050" y="4631175"/>
            <a:ext cx="614700" cy="5124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2506075" y="858225"/>
            <a:ext cx="55371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40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Algunos sitios usando PHP</a:t>
            </a:r>
            <a:endParaRPr b="1" i="0" sz="40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20"/>
          <p:cNvSpPr txBox="1"/>
          <p:nvPr>
            <p:ph idx="1" type="body"/>
          </p:nvPr>
        </p:nvSpPr>
        <p:spPr>
          <a:xfrm>
            <a:off x="2506825" y="2611400"/>
            <a:ext cx="34089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Facebook.com</a:t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Wikipedia.org</a:t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Flickr.com</a:t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Pinterest.com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Mailchimp.com</a:t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 muchos más!</a:t>
            </a:r>
            <a:endParaRPr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8" name="Google Shape;518;p20"/>
          <p:cNvSpPr/>
          <p:nvPr/>
        </p:nvSpPr>
        <p:spPr>
          <a:xfrm rot="-5400000">
            <a:off x="-4280" y="-838432"/>
            <a:ext cx="16233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0"/>
          <p:cNvSpPr/>
          <p:nvPr/>
        </p:nvSpPr>
        <p:spPr>
          <a:xfrm rot="-5400000">
            <a:off x="1102059" y="738296"/>
            <a:ext cx="413700" cy="4446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 rot="-5400000">
            <a:off x="-346344" y="948757"/>
            <a:ext cx="638100" cy="9771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/>
          <p:nvPr/>
        </p:nvSpPr>
        <p:spPr>
          <a:xfrm rot="-5400000">
            <a:off x="-769125" y="3150437"/>
            <a:ext cx="1483800" cy="17133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 rot="-5400000">
            <a:off x="527926" y="2543015"/>
            <a:ext cx="467100" cy="5019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 rot="-5400000">
            <a:off x="1242566" y="4511625"/>
            <a:ext cx="612300" cy="6582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idx="4294967295" type="subTitle"/>
          </p:nvPr>
        </p:nvSpPr>
        <p:spPr>
          <a:xfrm>
            <a:off x="4233375" y="1604074"/>
            <a:ext cx="43338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</a:pPr>
            <a:r>
              <a:rPr lang="en" sz="3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un lenguaje que se ejecuta del lado del servidor</a:t>
            </a:r>
            <a:endParaRPr i="0" sz="3600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582425" y="1604075"/>
            <a:ext cx="2367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b="1" sz="7200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640725" y="2695175"/>
            <a:ext cx="1819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PHP Hypertext Preprocessor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1" name="Google Shape;531;p21"/>
          <p:cNvCxnSpPr/>
          <p:nvPr/>
        </p:nvCxnSpPr>
        <p:spPr>
          <a:xfrm>
            <a:off x="3382350" y="571500"/>
            <a:ext cx="0" cy="4000500"/>
          </a:xfrm>
          <a:prstGeom prst="straightConnector1">
            <a:avLst/>
          </a:prstGeom>
          <a:noFill/>
          <a:ln cap="flat" cmpd="sng" w="28575">
            <a:solidFill>
              <a:srgbClr val="29A2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21"/>
          <p:cNvSpPr/>
          <p:nvPr/>
        </p:nvSpPr>
        <p:spPr>
          <a:xfrm>
            <a:off x="3832525" y="71147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4182325" y="10030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7738250" y="41062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2"/>
          <p:cNvSpPr/>
          <p:nvPr/>
        </p:nvSpPr>
        <p:spPr>
          <a:xfrm>
            <a:off x="7333025" y="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2"/>
          <p:cNvSpPr/>
          <p:nvPr/>
        </p:nvSpPr>
        <p:spPr>
          <a:xfrm>
            <a:off x="8650900" y="50157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"/>
          <p:cNvSpPr/>
          <p:nvPr/>
        </p:nvSpPr>
        <p:spPr>
          <a:xfrm>
            <a:off x="-754225" y="4128900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2"/>
          <p:cNvSpPr/>
          <p:nvPr/>
        </p:nvSpPr>
        <p:spPr>
          <a:xfrm>
            <a:off x="604050" y="4631175"/>
            <a:ext cx="614700" cy="5124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214" y="1293647"/>
            <a:ext cx="6735646" cy="3212042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2"/>
          <p:cNvSpPr/>
          <p:nvPr/>
        </p:nvSpPr>
        <p:spPr>
          <a:xfrm>
            <a:off x="685800" y="3301475"/>
            <a:ext cx="1217100" cy="1014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2"/>
          <p:cNvSpPr txBox="1"/>
          <p:nvPr>
            <p:ph idx="4294967295" type="title"/>
          </p:nvPr>
        </p:nvSpPr>
        <p:spPr>
          <a:xfrm>
            <a:off x="685800" y="501575"/>
            <a:ext cx="1842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28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 b="1" i="0" sz="28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2800" u="none" cap="none" strike="noStrike">
                <a:solidFill>
                  <a:srgbClr val="0E293C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 b="1" i="0" sz="2800" u="none" cap="none" strike="noStrike">
              <a:solidFill>
                <a:srgbClr val="0E29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"/>
          <p:cNvSpPr/>
          <p:nvPr/>
        </p:nvSpPr>
        <p:spPr>
          <a:xfrm>
            <a:off x="4859725" y="1214900"/>
            <a:ext cx="2802000" cy="369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 txBox="1"/>
          <p:nvPr>
            <p:ph type="title"/>
          </p:nvPr>
        </p:nvSpPr>
        <p:spPr>
          <a:xfrm>
            <a:off x="1987825" y="445025"/>
            <a:ext cx="57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38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 es un lenguaje...</a:t>
            </a:r>
            <a:endParaRPr b="1" i="0" sz="38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23"/>
          <p:cNvSpPr txBox="1"/>
          <p:nvPr>
            <p:ph idx="2" type="body"/>
          </p:nvPr>
        </p:nvSpPr>
        <p:spPr>
          <a:xfrm>
            <a:off x="5152825" y="2603725"/>
            <a:ext cx="23070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Embebido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Extiende la funcionalidad del HTML, proporcionándole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dinamismo</a:t>
            </a: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haciendo que sea ideal para la web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1697725" y="1214925"/>
            <a:ext cx="2802000" cy="369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1955575" y="2603725"/>
            <a:ext cx="23946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Interpretado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procesa</a:t>
            </a: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tu script en una serie de instrucciones (llamadas opcodes) cada vez que se accede.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</a:t>
            </a: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instrucciones se ejecutan línea por línea hasta el final del script.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5" name="Google Shape;5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00" y="1600750"/>
            <a:ext cx="877450" cy="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449" y="1600750"/>
            <a:ext cx="877450" cy="877473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3"/>
          <p:cNvSpPr/>
          <p:nvPr/>
        </p:nvSpPr>
        <p:spPr>
          <a:xfrm>
            <a:off x="1288875" y="101772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1638675" y="130932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7362925" y="459392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/>
          <p:nvPr/>
        </p:nvSpPr>
        <p:spPr>
          <a:xfrm>
            <a:off x="4859725" y="1214900"/>
            <a:ext cx="2802000" cy="369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 txBox="1"/>
          <p:nvPr>
            <p:ph type="title"/>
          </p:nvPr>
        </p:nvSpPr>
        <p:spPr>
          <a:xfrm>
            <a:off x="1987825" y="445025"/>
            <a:ext cx="57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3800" u="none" cap="none" strike="noStrike">
                <a:solidFill>
                  <a:srgbClr val="29A2DD"/>
                </a:solidFill>
                <a:latin typeface="Montserrat"/>
                <a:ea typeface="Montserrat"/>
                <a:cs typeface="Montserrat"/>
                <a:sym typeface="Montserrat"/>
              </a:rPr>
              <a:t>Php es un lenguaje...</a:t>
            </a:r>
            <a:endParaRPr b="1" i="0" sz="3800" u="none" cap="none" strike="noStrike">
              <a:solidFill>
                <a:srgbClr val="29A2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24"/>
          <p:cNvSpPr/>
          <p:nvPr/>
        </p:nvSpPr>
        <p:spPr>
          <a:xfrm>
            <a:off x="1697725" y="1214925"/>
            <a:ext cx="2802000" cy="369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>
            <a:off x="1288875" y="1017725"/>
            <a:ext cx="349800" cy="291600"/>
          </a:xfrm>
          <a:prstGeom prst="chevron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1638675" y="130932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7362925" y="4593925"/>
            <a:ext cx="489900" cy="408300"/>
          </a:xfrm>
          <a:prstGeom prst="chevron">
            <a:avLst>
              <a:gd fmla="val 50000" name="adj"/>
            </a:avLst>
          </a:prstGeom>
          <a:solidFill>
            <a:srgbClr val="29A2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 txBox="1"/>
          <p:nvPr>
            <p:ph idx="1" type="body"/>
          </p:nvPr>
        </p:nvSpPr>
        <p:spPr>
          <a:xfrm>
            <a:off x="2072750" y="2603725"/>
            <a:ext cx="20982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Multiplataforma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Puede emplearse en todos los sistemas operativos principales y admite la mayoría de servidores web de hoy en día.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24"/>
          <p:cNvSpPr txBox="1"/>
          <p:nvPr>
            <p:ph idx="2" type="body"/>
          </p:nvPr>
        </p:nvSpPr>
        <p:spPr>
          <a:xfrm>
            <a:off x="5079525" y="2603725"/>
            <a:ext cx="24693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Multiparadigma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puede programar utilizando el paradigma de procedimientos y permite las técnicas de programación orientada a objetos y funcional.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2" name="Google Shape;5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375" y="1551925"/>
            <a:ext cx="975600" cy="9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700" y="1551925"/>
            <a:ext cx="895049" cy="9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