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uli"/>
      <p:regular r:id="rId28"/>
      <p:bold r:id="rId29"/>
      <p:italic r:id="rId30"/>
      <p:boldItalic r:id="rId31"/>
    </p:embeddedFont>
    <p:embeddedFont>
      <p:font typeface="Montserrat SemiBold"/>
      <p:regular r:id="rId32"/>
      <p:bold r:id="rId33"/>
      <p:italic r:id="rId34"/>
      <p:boldItalic r:id="rId35"/>
    </p:embeddedFont>
    <p:embeddedFont>
      <p:font typeface="Nixie One"/>
      <p:regular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Medium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Medium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uli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uli-boldItalic.fntdata"/><Relationship Id="rId30" Type="http://schemas.openxmlformats.org/officeDocument/2006/relationships/font" Target="fonts/Muli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SemiBold-bold.fntdata"/><Relationship Id="rId10" Type="http://schemas.openxmlformats.org/officeDocument/2006/relationships/slide" Target="slides/slide6.xml"/><Relationship Id="rId32" Type="http://schemas.openxmlformats.org/officeDocument/2006/relationships/font" Target="fonts/MontserratSemiBold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SemiBold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SemiBold-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36" Type="http://schemas.openxmlformats.org/officeDocument/2006/relationships/font" Target="fonts/NixieOne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f7a875e2_0_16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f7a875e2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f7a87672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4f7a8767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f7a87672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f7a876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f7a87672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f7a8767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4f7a87672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4f7a876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f7a87672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f7a8767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f7a87672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4f7a8767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f7a87672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4f7a8767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4f7a87672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4f7a8767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4f7a87672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4f7a8767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f7a875e2_0_18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f7a875e2_0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4f7a87672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4f7a8767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4f7a87672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4f7a8767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f7a87672_0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34f7a8767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f7a875e2_0_18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f7a875e2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f7a875e2_0_19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f7a875e2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f7a87672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f7a876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f7a87672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4f7a876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4f7a87672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4f7a8767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f7a87672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f7a876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f7a87672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4f7a8767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 flipH="1" rot="10800000">
            <a:off x="421029" y="1677020"/>
            <a:ext cx="2064805" cy="1788784"/>
            <a:chOff x="4088875" y="1431100"/>
            <a:chExt cx="3293150" cy="2852925"/>
          </a:xfrm>
        </p:grpSpPr>
        <p:sp>
          <p:nvSpPr>
            <p:cNvPr id="54" name="Google Shape;54;p13"/>
            <p:cNvSpPr/>
            <p:nvPr/>
          </p:nvSpPr>
          <p:spPr>
            <a:xfrm>
              <a:off x="4831475" y="4136025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697075" y="3907525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566025" y="3675675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434975" y="3447175"/>
              <a:ext cx="846900" cy="836700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300575" y="3218700"/>
              <a:ext cx="1078500" cy="1065300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169525" y="2990200"/>
              <a:ext cx="1307100" cy="1293600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088875" y="2822200"/>
              <a:ext cx="1482000" cy="1461600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102325" y="2761700"/>
              <a:ext cx="1566000" cy="1522200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139275" y="2697875"/>
              <a:ext cx="1626300" cy="15861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172900" y="2637375"/>
              <a:ext cx="1690200" cy="1646400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209850" y="2576900"/>
              <a:ext cx="1750800" cy="1707000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243450" y="2513050"/>
              <a:ext cx="1814400" cy="1770900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280425" y="2452575"/>
              <a:ext cx="1875000" cy="18312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314025" y="2392100"/>
              <a:ext cx="1935600" cy="1891800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350975" y="2328250"/>
              <a:ext cx="1995900" cy="1955700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384575" y="2267775"/>
              <a:ext cx="2059800" cy="2016000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421550" y="2207275"/>
              <a:ext cx="2120400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4458500" y="2146800"/>
              <a:ext cx="2130300" cy="2137200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492100" y="2082950"/>
              <a:ext cx="2133900" cy="2163900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529075" y="2022475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562675" y="1962000"/>
              <a:ext cx="213360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599625" y="18981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633225" y="1837675"/>
              <a:ext cx="2133900" cy="21639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670200" y="1777175"/>
              <a:ext cx="2130300" cy="2160600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707150" y="17133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40750" y="16528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777725" y="1592375"/>
              <a:ext cx="2130300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811325" y="1531900"/>
              <a:ext cx="213390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848275" y="14680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4881875" y="1431100"/>
              <a:ext cx="2133900" cy="2140500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928925" y="1431100"/>
              <a:ext cx="2120400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026375" y="1431100"/>
              <a:ext cx="2059800" cy="2016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123825" y="1431100"/>
              <a:ext cx="1995900" cy="1955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221275" y="1431100"/>
              <a:ext cx="1935600" cy="1891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318700" y="1431100"/>
              <a:ext cx="1875000" cy="18312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416150" y="1431100"/>
              <a:ext cx="1811100" cy="17709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510250" y="1431100"/>
              <a:ext cx="1754100" cy="1707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607675" y="1431100"/>
              <a:ext cx="1690200" cy="16464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705125" y="1431100"/>
              <a:ext cx="1629600" cy="15861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802575" y="1431100"/>
              <a:ext cx="1566000" cy="15255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900025" y="1431100"/>
              <a:ext cx="1482000" cy="1461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997475" y="1431100"/>
              <a:ext cx="1307100" cy="129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094900" y="1431100"/>
              <a:ext cx="1075200" cy="1065300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189000" y="1431100"/>
              <a:ext cx="850200" cy="8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286450" y="1431100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383900" y="1431100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481325" y="1431100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3"/>
          <p:cNvGrpSpPr/>
          <p:nvPr/>
        </p:nvGrpSpPr>
        <p:grpSpPr>
          <a:xfrm>
            <a:off x="996353" y="1070666"/>
            <a:ext cx="351245" cy="324535"/>
            <a:chOff x="5975075" y="2327500"/>
            <a:chExt cx="420150" cy="388200"/>
          </a:xfrm>
        </p:grpSpPr>
        <p:sp>
          <p:nvSpPr>
            <p:cNvPr id="106" name="Google Shape;106;p13"/>
            <p:cNvSpPr/>
            <p:nvPr/>
          </p:nvSpPr>
          <p:spPr>
            <a:xfrm>
              <a:off x="5975075" y="2474650"/>
              <a:ext cx="98400" cy="220500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088025" y="2327500"/>
              <a:ext cx="307200" cy="388200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3"/>
          <p:cNvSpPr/>
          <p:nvPr/>
        </p:nvSpPr>
        <p:spPr>
          <a:xfrm>
            <a:off x="393600" y="3346627"/>
            <a:ext cx="166200" cy="287700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3"/>
          <p:cNvGrpSpPr/>
          <p:nvPr/>
        </p:nvGrpSpPr>
        <p:grpSpPr>
          <a:xfrm>
            <a:off x="305241" y="553857"/>
            <a:ext cx="247324" cy="392422"/>
            <a:chOff x="6718575" y="2318625"/>
            <a:chExt cx="256800" cy="407500"/>
          </a:xfrm>
        </p:grpSpPr>
        <p:sp>
          <p:nvSpPr>
            <p:cNvPr id="110" name="Google Shape;110;p13"/>
            <p:cNvSpPr/>
            <p:nvPr/>
          </p:nvSpPr>
          <p:spPr>
            <a:xfrm>
              <a:off x="6795900" y="2673600"/>
              <a:ext cx="102300" cy="2250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795900" y="2650475"/>
              <a:ext cx="102300" cy="2250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795900" y="2696125"/>
              <a:ext cx="102300" cy="30000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784925" y="2459275"/>
              <a:ext cx="35400" cy="166800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718575" y="2318625"/>
              <a:ext cx="256800" cy="307500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873825" y="2459275"/>
              <a:ext cx="35400" cy="166800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801975" y="2453200"/>
              <a:ext cx="9030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795900" y="2628550"/>
              <a:ext cx="102300" cy="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3"/>
          <p:cNvGrpSpPr/>
          <p:nvPr/>
        </p:nvGrpSpPr>
        <p:grpSpPr>
          <a:xfrm>
            <a:off x="1419984" y="3634333"/>
            <a:ext cx="343008" cy="350173"/>
            <a:chOff x="3951850" y="2985350"/>
            <a:chExt cx="408100" cy="416625"/>
          </a:xfrm>
        </p:grpSpPr>
        <p:sp>
          <p:nvSpPr>
            <p:cNvPr id="119" name="Google Shape;119;p13"/>
            <p:cNvSpPr/>
            <p:nvPr/>
          </p:nvSpPr>
          <p:spPr>
            <a:xfrm>
              <a:off x="3951850" y="2985350"/>
              <a:ext cx="314700" cy="314700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988375" y="3021875"/>
              <a:ext cx="241800" cy="24180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024300" y="3058425"/>
              <a:ext cx="84600" cy="8460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205750" y="3248375"/>
              <a:ext cx="154200" cy="153600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3"/>
          <p:cNvGrpSpPr/>
          <p:nvPr/>
        </p:nvGrpSpPr>
        <p:grpSpPr>
          <a:xfrm flipH="1" rot="10800000">
            <a:off x="-88363" y="302215"/>
            <a:ext cx="1034701" cy="895533"/>
            <a:chOff x="238125" y="1431100"/>
            <a:chExt cx="3296275" cy="2852925"/>
          </a:xfrm>
        </p:grpSpPr>
        <p:sp>
          <p:nvSpPr>
            <p:cNvPr id="124" name="Google Shape;124;p13"/>
            <p:cNvSpPr/>
            <p:nvPr/>
          </p:nvSpPr>
          <p:spPr>
            <a:xfrm>
              <a:off x="980725" y="4136025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49675" y="3907525"/>
              <a:ext cx="386400" cy="37650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15250" y="3675675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84200" y="3447175"/>
              <a:ext cx="846900" cy="836700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49800" y="3218700"/>
              <a:ext cx="1078500" cy="1065300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18750" y="2990200"/>
              <a:ext cx="1307100" cy="1293600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286500" y="396465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38125" y="2822200"/>
              <a:ext cx="924000" cy="1008000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38392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51550" y="2761700"/>
              <a:ext cx="779700" cy="840000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88525" y="2697875"/>
              <a:ext cx="608100" cy="675300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48137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57882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22125" y="2637375"/>
              <a:ext cx="443700" cy="50400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59075" y="2576900"/>
              <a:ext cx="275700" cy="336000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67627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2675" y="25130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77372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29650" y="24525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871150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965250" y="396465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66600" y="2392100"/>
              <a:ext cx="272100" cy="305700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062700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00200" y="23282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37175" y="22677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160150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70775" y="22072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25757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355025" y="3964650"/>
              <a:ext cx="383100" cy="319200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07725" y="21468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452475" y="3941125"/>
              <a:ext cx="322500" cy="305700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41325" y="208295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78300" y="20224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2533125" y="38772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570075" y="38168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11900" y="1962000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2603675" y="3756325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48850" y="18981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640650" y="36924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785825" y="18376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677600" y="36320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19425" y="17771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2711200" y="35715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56375" y="17133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890000" y="1652850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2748175" y="351102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781775" y="34471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926950" y="15923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960550" y="1531900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2818725" y="33867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997525" y="1468050"/>
              <a:ext cx="322500" cy="305700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852325" y="3326225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034475" y="1431100"/>
              <a:ext cx="383100" cy="319200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889300" y="32623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078150" y="143110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926250" y="3201900"/>
              <a:ext cx="272100" cy="305700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175600" y="143110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959850" y="31414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996825" y="30775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27305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37050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3030425" y="30170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46795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067375" y="29566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565375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101000" y="289612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137950" y="2802025"/>
              <a:ext cx="275400" cy="336000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662825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006900" y="2573550"/>
              <a:ext cx="440100" cy="50400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760275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854350" y="143110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872500" y="2345050"/>
              <a:ext cx="611700" cy="672000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741450" y="2113200"/>
              <a:ext cx="779700" cy="843300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195180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204925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610400" y="1884700"/>
              <a:ext cx="924000" cy="1008000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146700" y="1431100"/>
              <a:ext cx="1307100" cy="129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244150" y="1431100"/>
              <a:ext cx="1075200" cy="1065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341575" y="1431100"/>
              <a:ext cx="846900" cy="836700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439025" y="1431100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533125" y="1431100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630575" y="1431100"/>
              <a:ext cx="161400" cy="147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1019338" y="4167058"/>
            <a:ext cx="248100" cy="248100"/>
          </a:xfrm>
          <a:custGeom>
            <a:rect b="b" l="l" r="r" t="t"/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13"/>
          <p:cNvGrpSpPr/>
          <p:nvPr/>
        </p:nvGrpSpPr>
        <p:grpSpPr>
          <a:xfrm>
            <a:off x="-50290" y="1452797"/>
            <a:ext cx="625017" cy="599290"/>
            <a:chOff x="5241175" y="4959100"/>
            <a:chExt cx="539925" cy="517700"/>
          </a:xfrm>
        </p:grpSpPr>
        <p:sp>
          <p:nvSpPr>
            <p:cNvPr id="212" name="Google Shape;212;p13"/>
            <p:cNvSpPr/>
            <p:nvPr/>
          </p:nvSpPr>
          <p:spPr>
            <a:xfrm>
              <a:off x="5575150" y="4959100"/>
              <a:ext cx="161100" cy="178200"/>
            </a:xfrm>
            <a:custGeom>
              <a:rect b="b" l="l" r="r" t="t"/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5330925" y="4985350"/>
              <a:ext cx="128400" cy="148500"/>
            </a:xfrm>
            <a:custGeom>
              <a:rect b="b" l="l" r="r" t="t"/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241175" y="5241175"/>
              <a:ext cx="180000" cy="109200"/>
            </a:xfrm>
            <a:custGeom>
              <a:rect b="b" l="l" r="r" t="t"/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461575" y="5316900"/>
              <a:ext cx="89100" cy="159900"/>
            </a:xfrm>
            <a:custGeom>
              <a:rect b="b" l="l" r="r" t="t"/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619100" y="5194175"/>
              <a:ext cx="162000" cy="89700"/>
            </a:xfrm>
            <a:custGeom>
              <a:rect b="b" l="l" r="r" t="t"/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420075" y="5116000"/>
              <a:ext cx="189300" cy="189900"/>
            </a:xfrm>
            <a:custGeom>
              <a:rect b="b" l="l" r="r" t="t"/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3"/>
          <p:cNvSpPr/>
          <p:nvPr/>
        </p:nvSpPr>
        <p:spPr>
          <a:xfrm>
            <a:off x="47199" y="4430470"/>
            <a:ext cx="505200" cy="459600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/>
          <p:nvPr/>
        </p:nvSpPr>
        <p:spPr>
          <a:xfrm rot="-5400000">
            <a:off x="1255742" y="-422619"/>
            <a:ext cx="1575300" cy="1662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/>
          <p:nvPr/>
        </p:nvSpPr>
        <p:spPr>
          <a:xfrm rot="-5400000">
            <a:off x="-137905" y="720915"/>
            <a:ext cx="1478100" cy="122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 rot="-5400000">
            <a:off x="1855011" y="576948"/>
            <a:ext cx="1091100" cy="948300"/>
          </a:xfrm>
          <a:prstGeom prst="chevron">
            <a:avLst>
              <a:gd fmla="val 50000" name="adj"/>
            </a:avLst>
          </a:prstGeom>
          <a:solidFill>
            <a:srgbClr val="15C1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 rot="-5400000">
            <a:off x="673180" y="2152229"/>
            <a:ext cx="1091100" cy="948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 rot="-5400000">
            <a:off x="2220459" y="2180498"/>
            <a:ext cx="534600" cy="464700"/>
          </a:xfrm>
          <a:prstGeom prst="chevron">
            <a:avLst>
              <a:gd fmla="val 50000" name="adj"/>
            </a:avLst>
          </a:prstGeom>
          <a:solidFill>
            <a:srgbClr val="C6D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 rot="-5400000">
            <a:off x="1615526" y="2721012"/>
            <a:ext cx="1280400" cy="122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 rot="-5400000">
            <a:off x="-32550" y="3128261"/>
            <a:ext cx="1575300" cy="1662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 rot="-5400000">
            <a:off x="755031" y="3909950"/>
            <a:ext cx="1401900" cy="1221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5445750" y="1635450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5509500" y="2726550"/>
            <a:ext cx="2087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Clase </a:t>
            </a:r>
            <a:r>
              <a:rPr lang="en" sz="4000"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4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3" name="Google Shape;2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325" y="1617725"/>
            <a:ext cx="1959775" cy="19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/>
        </p:nvSpPr>
        <p:spPr>
          <a:xfrm>
            <a:off x="3965725" y="1629325"/>
            <a:ext cx="48912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$edad = 25;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$soltera = true;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($edad &gt; 18 &amp;&amp; !$soltera) {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echo “Hola señora!”;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640725" y="2695175"/>
            <a:ext cx="2367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0" name="Google Shape;330;p23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3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/>
        </p:nvSpPr>
        <p:spPr>
          <a:xfrm>
            <a:off x="3965725" y="1629325"/>
            <a:ext cx="48912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$edad = 25;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$soltera = true;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($edad &gt; 18 &amp;&amp; !$soltera) {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echo “Hola señora!”;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r>
              <a:rPr b="1"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else {</a:t>
            </a:r>
            <a:endParaRPr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	echo “Hola señorita!”;</a:t>
            </a:r>
            <a:endParaRPr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640725" y="2695175"/>
            <a:ext cx="2367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0" name="Google Shape;340;p24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4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/>
        </p:nvSpPr>
        <p:spPr>
          <a:xfrm>
            <a:off x="3965725" y="410125"/>
            <a:ext cx="48912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$edad = 25;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$soltera = true;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($edad &gt; 18 &amp;&amp; !$soltera) {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echo “Hola señora!”;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 else {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if ($edad &gt; 18) {</a:t>
            </a:r>
            <a:endParaRPr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	echo “Hola señorita!”;</a:t>
            </a:r>
            <a:endParaRPr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} else {</a:t>
            </a:r>
            <a:endParaRPr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	echo “Hola jovencita!”;</a:t>
            </a:r>
            <a:endParaRPr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640725" y="2695175"/>
            <a:ext cx="2367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25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/>
        </p:nvSpPr>
        <p:spPr>
          <a:xfrm>
            <a:off x="3965725" y="410125"/>
            <a:ext cx="48912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$edad = 25;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$soltera = true;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($edad &gt; 18 &amp;&amp; !$soltera) {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echo “Hola señora!”;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 else if ($edad &gt; 18) {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echo “Hola señorita!”;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 else {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echo “Hola jovencita!”;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640725" y="2695175"/>
            <a:ext cx="2367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p26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/>
        </p:nvSpPr>
        <p:spPr>
          <a:xfrm>
            <a:off x="2201275" y="736350"/>
            <a:ext cx="5537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Booleanos</a:t>
            </a:r>
            <a:endParaRPr b="1" sz="4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27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"/>
          <p:cNvSpPr txBox="1"/>
          <p:nvPr/>
        </p:nvSpPr>
        <p:spPr>
          <a:xfrm>
            <a:off x="2197425" y="1478513"/>
            <a:ext cx="705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$soltera = true;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if ($soltera) {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echo “Bienvenida!”;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¡Podemos asignar valores dentro de un condicional!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/>
        </p:nvSpPr>
        <p:spPr>
          <a:xfrm>
            <a:off x="2201275" y="736350"/>
            <a:ext cx="5537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Condicionales</a:t>
            </a:r>
            <a:endParaRPr b="1" sz="4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28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2268025" y="1118250"/>
            <a:ext cx="61539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Son las sentencias brindadas por el lenguaje, que nos permiten tomar decisiones respecto al flujo de los datos y la ejecución del código.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6DA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una pregunta o comparación, para ver si se cumple el objetivo.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puede poner más de una condición: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&amp;&amp;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||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la condición es negativa, se usa el “diferente”: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se averigua por “true” o “false”, puede ser sin comparación, sólo una variable booleana.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/>
          <p:nvPr/>
        </p:nvSpPr>
        <p:spPr>
          <a:xfrm>
            <a:off x="3390900" y="587525"/>
            <a:ext cx="4927200" cy="3836100"/>
          </a:xfrm>
          <a:custGeom>
            <a:rect b="b" l="l" r="r" t="t"/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9"/>
          <p:cNvSpPr/>
          <p:nvPr/>
        </p:nvSpPr>
        <p:spPr>
          <a:xfrm>
            <a:off x="3597089" y="7912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     &lt;?php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	      echo “Hora de practicar!”;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     ?&gt;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457200" y="2803200"/>
            <a:ext cx="26025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¡A practicar!</a:t>
            </a:r>
            <a:endParaRPr b="1" sz="25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Ejercicios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del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/>
        </p:nvSpPr>
        <p:spPr>
          <a:xfrm>
            <a:off x="2201275" y="736350"/>
            <a:ext cx="5537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If Ternario</a:t>
            </a:r>
            <a:endParaRPr b="1" sz="4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30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 txBox="1"/>
          <p:nvPr/>
        </p:nvSpPr>
        <p:spPr>
          <a:xfrm>
            <a:off x="2268025" y="1502900"/>
            <a:ext cx="61539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condición ? true : false;	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rgbClr val="C6DA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if ternario es un operador que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devuelve un valor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/>
        </p:nvSpPr>
        <p:spPr>
          <a:xfrm>
            <a:off x="2201275" y="736350"/>
            <a:ext cx="5973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If Ternario - Ejemplo</a:t>
            </a:r>
            <a:endParaRPr b="1" sz="4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1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1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 txBox="1"/>
          <p:nvPr/>
        </p:nvSpPr>
        <p:spPr>
          <a:xfrm>
            <a:off x="2268025" y="1502900"/>
            <a:ext cx="61539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$a = 32;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$b = 58;	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$max = $a &gt; $b ? $a : $b;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/>
          <p:nvPr/>
        </p:nvSpPr>
        <p:spPr>
          <a:xfrm>
            <a:off x="2201275" y="736350"/>
            <a:ext cx="5973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Condicional a Switch</a:t>
            </a:r>
            <a:endParaRPr b="1" sz="4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32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2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2268025" y="1502900"/>
            <a:ext cx="61539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if ($valor == 1) {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} else if ($valor == 2) {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} else if ($valor == 3) {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if se usa para condiciones diferentes.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switch analiza un solo dato.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/>
        </p:nvSpPr>
        <p:spPr>
          <a:xfrm>
            <a:off x="4406775" y="1756475"/>
            <a:ext cx="38616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( $variable == true )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echo “Hola mundo!”;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rgbClr val="2AA1DD"/>
                </a:solidFill>
                <a:latin typeface="Montserrat"/>
                <a:ea typeface="Montserrat"/>
                <a:cs typeface="Montserrat"/>
                <a:sym typeface="Montserrat"/>
              </a:rPr>
              <a:t>Control de Flujos</a:t>
            </a:r>
            <a:endParaRPr sz="1800">
              <a:solidFill>
                <a:srgbClr val="2AA1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lang="en" sz="1800">
                <a:solidFill>
                  <a:srgbClr val="2AA1DD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1800">
              <a:solidFill>
                <a:srgbClr val="2AA1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Control de flujos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1" name="Google Shape;241;p15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15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 txBox="1"/>
          <p:nvPr/>
        </p:nvSpPr>
        <p:spPr>
          <a:xfrm>
            <a:off x="4900825" y="989925"/>
            <a:ext cx="4175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Condicional</a:t>
            </a:r>
            <a:endParaRPr b="1" sz="4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/>
          <p:nvPr/>
        </p:nvSpPr>
        <p:spPr>
          <a:xfrm>
            <a:off x="2201275" y="736350"/>
            <a:ext cx="5973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Switch - Estructura</a:t>
            </a:r>
            <a:endParaRPr b="1" sz="4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33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 txBox="1"/>
          <p:nvPr/>
        </p:nvSpPr>
        <p:spPr>
          <a:xfrm>
            <a:off x="2268025" y="1502900"/>
            <a:ext cx="30591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switch ($i) {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case 1: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break;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case 2: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break;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case 3: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break;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default: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break;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/>
          <p:nvPr/>
        </p:nvSpPr>
        <p:spPr>
          <a:xfrm>
            <a:off x="2201275" y="355350"/>
            <a:ext cx="5973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Switch - Ejemplo</a:t>
            </a:r>
            <a:endParaRPr b="1" sz="4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4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4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4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 txBox="1"/>
          <p:nvPr/>
        </p:nvSpPr>
        <p:spPr>
          <a:xfrm>
            <a:off x="2268025" y="1058475"/>
            <a:ext cx="6326400" cy="39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&lt;?php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	switch ($colorRemera) {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	case “Rojo”: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		echo “La remera es roja”; 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break;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	case “Azul”: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		echo “La remera es azul”; 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break;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	case “Amarillo”: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		echo “La remera es amarilla”; 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break;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	default: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	echo “La remera es multicolor”; break;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}</a:t>
            </a:r>
            <a:endParaRPr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?&gt;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/>
          <p:nvPr/>
        </p:nvSpPr>
        <p:spPr>
          <a:xfrm>
            <a:off x="3390900" y="587525"/>
            <a:ext cx="4927200" cy="3836100"/>
          </a:xfrm>
          <a:custGeom>
            <a:rect b="b" l="l" r="r" t="t"/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5"/>
          <p:cNvSpPr/>
          <p:nvPr/>
        </p:nvSpPr>
        <p:spPr>
          <a:xfrm>
            <a:off x="3597089" y="7912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     &lt;?php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	      echo “Hora de practicar!”;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     ?&gt;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5"/>
          <p:cNvSpPr txBox="1"/>
          <p:nvPr/>
        </p:nvSpPr>
        <p:spPr>
          <a:xfrm>
            <a:off x="457200" y="2803200"/>
            <a:ext cx="26025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¡A practicar!</a:t>
            </a:r>
            <a:endParaRPr b="1" sz="25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Ejercicios del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9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al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/>
          <p:nvPr/>
        </p:nvSpPr>
        <p:spPr>
          <a:xfrm rot="-5400000">
            <a:off x="1255742" y="-422619"/>
            <a:ext cx="1575300" cy="1662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 rot="-5400000">
            <a:off x="-137905" y="720915"/>
            <a:ext cx="1478100" cy="122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 rot="-5400000">
            <a:off x="1855011" y="576948"/>
            <a:ext cx="1091100" cy="948300"/>
          </a:xfrm>
          <a:prstGeom prst="chevron">
            <a:avLst>
              <a:gd fmla="val 50000" name="adj"/>
            </a:avLst>
          </a:prstGeom>
          <a:solidFill>
            <a:srgbClr val="15C1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 rot="-5400000">
            <a:off x="673180" y="2152229"/>
            <a:ext cx="1091100" cy="948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 rot="-5400000">
            <a:off x="2220459" y="2180498"/>
            <a:ext cx="534600" cy="464700"/>
          </a:xfrm>
          <a:prstGeom prst="chevron">
            <a:avLst>
              <a:gd fmla="val 50000" name="adj"/>
            </a:avLst>
          </a:prstGeom>
          <a:solidFill>
            <a:srgbClr val="C6D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 rot="-5400000">
            <a:off x="1615526" y="2721012"/>
            <a:ext cx="1280400" cy="122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"/>
          <p:cNvSpPr/>
          <p:nvPr/>
        </p:nvSpPr>
        <p:spPr>
          <a:xfrm rot="-5400000">
            <a:off x="-32550" y="3128261"/>
            <a:ext cx="1575300" cy="1662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"/>
          <p:cNvSpPr/>
          <p:nvPr/>
        </p:nvSpPr>
        <p:spPr>
          <a:xfrm rot="-5400000">
            <a:off x="755031" y="3909950"/>
            <a:ext cx="1401900" cy="1221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 txBox="1"/>
          <p:nvPr/>
        </p:nvSpPr>
        <p:spPr>
          <a:xfrm>
            <a:off x="3989300" y="529850"/>
            <a:ext cx="43164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 b="1" sz="6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6"/>
          <p:cNvSpPr txBox="1"/>
          <p:nvPr/>
        </p:nvSpPr>
        <p:spPr>
          <a:xfrm>
            <a:off x="3964400" y="3965150"/>
            <a:ext cx="35178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71" name="Google Shape;471;p36"/>
          <p:cNvPicPr preferRelativeResize="0"/>
          <p:nvPr/>
        </p:nvPicPr>
        <p:blipFill rotWithShape="1">
          <a:blip r:embed="rId3">
            <a:alphaModFix/>
          </a:blip>
          <a:srcRect b="0" l="179" r="179" t="0"/>
          <a:stretch/>
        </p:blipFill>
        <p:spPr>
          <a:xfrm>
            <a:off x="4116788" y="1694898"/>
            <a:ext cx="3903975" cy="2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/>
        </p:nvSpPr>
        <p:spPr>
          <a:xfrm>
            <a:off x="762000" y="1246424"/>
            <a:ext cx="77724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¿Y qué cosas evalúan como TRUE o FALSE?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7333025" y="0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8650900" y="5015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685800" y="3301475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-754225" y="4128900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604050" y="4631175"/>
            <a:ext cx="614700" cy="5124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/>
        </p:nvSpPr>
        <p:spPr>
          <a:xfrm>
            <a:off x="2201275" y="736350"/>
            <a:ext cx="5537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Datos False y True</a:t>
            </a:r>
            <a:endParaRPr b="1" sz="4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2202025" y="1697000"/>
            <a:ext cx="18903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◇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◇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◇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◇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“0”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◇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 ”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◇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p17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277325" y="1680150"/>
            <a:ext cx="31563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◇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◇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◇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“1”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◇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Cualquier dato con contenido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/>
        </p:nvSpPr>
        <p:spPr>
          <a:xfrm>
            <a:off x="2201275" y="736350"/>
            <a:ext cx="6031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Condicional - Ejemplo</a:t>
            </a:r>
            <a:endParaRPr b="1" sz="4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2202025" y="1697000"/>
            <a:ext cx="30216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index.php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$prueba = true;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if ($prueba) {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echo “Hola Mundo!”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18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5442076" y="1697000"/>
            <a:ext cx="29130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Genera en navegador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&lt;html&gt;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	&lt;body&gt;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		Hola Mundo!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	&lt;/body&gt;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&lt;/html&gt;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/>
        </p:nvSpPr>
        <p:spPr>
          <a:xfrm>
            <a:off x="914400" y="2679450"/>
            <a:ext cx="7315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sz="48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7333025" y="0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8650900" y="5015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685800" y="3301475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-754225" y="4128900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604050" y="4631175"/>
            <a:ext cx="614700" cy="5124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1574550" y="2084775"/>
            <a:ext cx="62166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Además de poner valores que evalúan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false, 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podemos utilizar: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900" y="1136950"/>
            <a:ext cx="786200" cy="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/>
        </p:nvSpPr>
        <p:spPr>
          <a:xfrm>
            <a:off x="4863975" y="1223075"/>
            <a:ext cx="38616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== (igual)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!= (distinto)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||  (o)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&amp;&amp;  (y)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   (negación)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 (menor)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 (mayor)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&lt;= (menor o igual)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&gt;= (mayor o igual)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640725" y="2695175"/>
            <a:ext cx="2367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20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0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/>
        </p:nvSpPr>
        <p:spPr>
          <a:xfrm>
            <a:off x="3965725" y="1629325"/>
            <a:ext cx="3861600" cy="15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$edad = 25;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$soltera = true;	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640725" y="2695175"/>
            <a:ext cx="2367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0" name="Google Shape;310;p21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1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/>
        </p:nvSpPr>
        <p:spPr>
          <a:xfrm>
            <a:off x="3965725" y="1629325"/>
            <a:ext cx="48912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$edad = 25;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$soltera = true;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si (es mayor de edad Y no está soltera) {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	echo “Hola señora!”;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640725" y="2695175"/>
            <a:ext cx="2367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0" name="Google Shape;320;p22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2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