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Raleway"/>
      <p:regular r:id="rId72"/>
      <p:bold r:id="rId73"/>
      <p:italic r:id="rId74"/>
      <p:boldItalic r:id="rId75"/>
    </p:embeddedFont>
    <p:embeddedFont>
      <p:font typeface="Raleway ExtraBold"/>
      <p:bold r:id="rId76"/>
      <p:boldItalic r:id="rId77"/>
    </p:embeddedFont>
    <p:embeddedFont>
      <p:font typeface="Montserrat"/>
      <p:regular r:id="rId78"/>
      <p:bold r:id="rId79"/>
      <p:italic r:id="rId80"/>
      <p:boldItalic r:id="rId81"/>
    </p:embeddedFont>
    <p:embeddedFont>
      <p:font typeface="Raleway Light"/>
      <p:regular r:id="rId82"/>
      <p:bold r:id="rId83"/>
      <p:italic r:id="rId84"/>
      <p:boldItalic r:id="rId85"/>
    </p:embeddedFont>
    <p:embeddedFont>
      <p:font typeface="Open Sans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alewayLight-italic.fntdata"/><Relationship Id="rId83" Type="http://schemas.openxmlformats.org/officeDocument/2006/relationships/font" Target="fonts/RalewayLight-bold.fntdata"/><Relationship Id="rId42" Type="http://schemas.openxmlformats.org/officeDocument/2006/relationships/slide" Target="slides/slide37.xml"/><Relationship Id="rId86" Type="http://schemas.openxmlformats.org/officeDocument/2006/relationships/font" Target="fonts/OpenSans-regular.fntdata"/><Relationship Id="rId41" Type="http://schemas.openxmlformats.org/officeDocument/2006/relationships/slide" Target="slides/slide36.xml"/><Relationship Id="rId85" Type="http://schemas.openxmlformats.org/officeDocument/2006/relationships/font" Target="fonts/RalewayLight-boldItalic.fntdata"/><Relationship Id="rId44" Type="http://schemas.openxmlformats.org/officeDocument/2006/relationships/slide" Target="slides/slide39.xml"/><Relationship Id="rId88" Type="http://schemas.openxmlformats.org/officeDocument/2006/relationships/font" Target="fonts/OpenSans-italic.fntdata"/><Relationship Id="rId43" Type="http://schemas.openxmlformats.org/officeDocument/2006/relationships/slide" Target="slides/slide38.xml"/><Relationship Id="rId87" Type="http://schemas.openxmlformats.org/officeDocument/2006/relationships/font" Target="fonts/OpenSans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penSans-boldItalic.fntdata"/><Relationship Id="rId80" Type="http://schemas.openxmlformats.org/officeDocument/2006/relationships/font" Target="fonts/Montserrat-italic.fntdata"/><Relationship Id="rId82" Type="http://schemas.openxmlformats.org/officeDocument/2006/relationships/font" Target="fonts/RalewayLight-regular.fntdata"/><Relationship Id="rId81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aleway-bold.fntdata"/><Relationship Id="rId72" Type="http://schemas.openxmlformats.org/officeDocument/2006/relationships/font" Target="fonts/Raleway-regular.fntdata"/><Relationship Id="rId31" Type="http://schemas.openxmlformats.org/officeDocument/2006/relationships/slide" Target="slides/slide26.xml"/><Relationship Id="rId75" Type="http://schemas.openxmlformats.org/officeDocument/2006/relationships/font" Target="fonts/Raleway-boldItalic.fntdata"/><Relationship Id="rId30" Type="http://schemas.openxmlformats.org/officeDocument/2006/relationships/slide" Target="slides/slide25.xml"/><Relationship Id="rId74" Type="http://schemas.openxmlformats.org/officeDocument/2006/relationships/font" Target="fonts/Raleway-italic.fntdata"/><Relationship Id="rId33" Type="http://schemas.openxmlformats.org/officeDocument/2006/relationships/slide" Target="slides/slide28.xml"/><Relationship Id="rId77" Type="http://schemas.openxmlformats.org/officeDocument/2006/relationships/font" Target="fonts/RalewayExtra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RalewayExtraBold-bold.fntdata"/><Relationship Id="rId35" Type="http://schemas.openxmlformats.org/officeDocument/2006/relationships/slide" Target="slides/slide30.xml"/><Relationship Id="rId79" Type="http://schemas.openxmlformats.org/officeDocument/2006/relationships/font" Target="fonts/Montserrat-bold.fntdata"/><Relationship Id="rId34" Type="http://schemas.openxmlformats.org/officeDocument/2006/relationships/slide" Target="slides/slide29.xml"/><Relationship Id="rId78" Type="http://schemas.openxmlformats.org/officeDocument/2006/relationships/font" Target="fonts/Montserrat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4bac9a6a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4bac9a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4bac9a6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4bac9a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4bac9a6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4bac9a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4bac9a6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4bac9a6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4bac9a6a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4bac9a6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24d5b001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24d5b00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24d5b001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24d5b00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4bac9a6a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4bac9a6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24d5b001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24d5b0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24d5b00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24d5b0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4bac9a6a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4bac9a6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4d3c5e4a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4d3c5e4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24d5b001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24d5b00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24d5b001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24d5b00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24d5b001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24d5b00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24d5b001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24d5b00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24d5b001_2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24d5b00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24d5b001_2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24d5b001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7b1fdc0c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7b1fdc0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24d5b001_2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124d5b00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24d5b001_2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24d5b001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24d5b001_2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24d5b001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24d5b001_2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124d5b001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124d5b001_2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124d5b00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24d5b001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124d5b00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24d5b001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124d5b00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24d5b001_2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24d5b001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24d5b001_2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24d5b00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124d5b001_2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124d5b00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24d5b001_2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124d5b00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124d5b001_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124d5b00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124d5b001_2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124d5b001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124d5b001_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124d5b001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124d5b001_2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124d5b001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124d5b001_2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124d5b00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24d5b001_2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24d5b001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24d5b001_2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124d5b001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7b1fdc0c5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7b1fdc0c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7b1fdc0c5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7b1fdc0c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7b1fdc0c5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7b1fdc0c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7b1fdc0c5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7b1fdc0c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7b1fdc0c5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7b1fdc0c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7b1fdc0c5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7b1fdc0c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7b1fdc0c5_1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7b1fdc0c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4d3c5e4a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4d3c5e4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b1fdc0c5_1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7b1fdc0c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7b1fdc0c5_1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7b1fdc0c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7b1fdc0c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7b1fdc0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7b1fdc0c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7b1fdc0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7b1fdc0c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7b1fdc0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7b1fdc0c5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7b1fdc0c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4bac9a6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4bac9a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443450" y="2906213"/>
            <a:ext cx="61545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5810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Teal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Gold">
  <p:cSld name="TITLE_1_3_1">
    <p:bg>
      <p:bgPr>
        <a:solidFill>
          <a:srgbClr val="ED9E4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Teal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Gold">
  <p:cSld name="TITLE_1_1_1_1">
    <p:bg>
      <p:bgPr>
        <a:solidFill>
          <a:srgbClr val="ED9E4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88700" y="4406306"/>
            <a:ext cx="7966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7" name="Google Shape;97;p22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- Gold">
  <p:cSld name="TITLE_AND_BODY_1_1">
    <p:bg>
      <p:bgPr>
        <a:solidFill>
          <a:srgbClr val="ED9E4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4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- Gold">
  <p:cSld name="TITLE_AND_TWO_COLUMNS_2_1">
    <p:bg>
      <p:bgPr>
        <a:solidFill>
          <a:srgbClr val="ED9E4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Gold">
  <p:cSld name="TITLE_ONLY_1_1">
    <p:bg>
      <p:bgPr>
        <a:solidFill>
          <a:srgbClr val="ED9E4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6" name="Google Shape;116;p27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- Gold">
  <p:cSld name="CAPTION_ONLY_1_1">
    <p:bg>
      <p:bgPr>
        <a:solidFill>
          <a:srgbClr val="ED9E4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588700" y="4406306"/>
            <a:ext cx="7966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19" name="Google Shape;119;p28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Gold">
  <p:cSld name="BLANK_1_1">
    <p:bg>
      <p:bgPr>
        <a:solidFill>
          <a:srgbClr val="ED9E4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5AF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ev.to/davedodea/git--commands-you-need-to-git-going-3mpg" TargetMode="External"/><Relationship Id="rId4" Type="http://schemas.openxmlformats.org/officeDocument/2006/relationships/hyperlink" Target="http://ohshitgit.com/" TargetMode="External"/><Relationship Id="rId5" Type="http://schemas.openxmlformats.org/officeDocument/2006/relationships/hyperlink" Target="http://git-scm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Terminal,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GIT &amp; GitHub</a:t>
            </a:r>
            <a:endParaRPr/>
          </a:p>
        </p:txBody>
      </p:sp>
      <p:grpSp>
        <p:nvGrpSpPr>
          <p:cNvPr id="126" name="Google Shape;126;p30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27" name="Google Shape;127;p3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672350" y="586975"/>
            <a:ext cx="77319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clear</a:t>
            </a:r>
            <a:endParaRPr b="1"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(limpia todo lo que hayamos escrito en la consola / Mac y Linux. En 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Windows en el </a:t>
            </a:r>
            <a:r>
              <a:rPr b="1"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PowerShell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cls</a:t>
            </a:r>
            <a:r>
              <a:rPr b="1"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(limpia todo lo que hayamos escrito en la consola / Windows)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Momento de </a:t>
            </a:r>
            <a:r>
              <a:rPr lang="en" sz="3600">
                <a:solidFill>
                  <a:srgbClr val="FFB600"/>
                </a:solidFill>
              </a:rPr>
              <a:t>perder el miedo</a:t>
            </a:r>
            <a:r>
              <a:rPr lang="en" sz="3600"/>
              <a:t> a la Terminal</a:t>
            </a:r>
            <a:endParaRPr sz="3600"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Vamos a realizar una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pequeña práctica que nos permita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familiarizarnos más con la consola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0" l="27777" r="27777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4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35" name="Google Shape;235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41"/>
          <p:cNvSpPr/>
          <p:nvPr/>
        </p:nvSpPr>
        <p:spPr>
          <a:xfrm>
            <a:off x="607124" y="69380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642650" y="100474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1438350" y="693800"/>
            <a:ext cx="6192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Con la consola, llegar hasta la carpeta </a:t>
            </a:r>
            <a:r>
              <a:rPr b="1" i="1"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Escritorio ó Desktop</a:t>
            </a:r>
            <a:r>
              <a:rPr b="1"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de nuestra máquina.</a:t>
            </a:r>
            <a:endParaRPr>
              <a:solidFill>
                <a:srgbClr val="282828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45" name="Google Shape;245;p4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46" name="Google Shape;246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1"/>
          <p:cNvSpPr/>
          <p:nvPr/>
        </p:nvSpPr>
        <p:spPr>
          <a:xfrm>
            <a:off x="607124" y="172922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642650" y="204017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438350" y="1881625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Una vez allí, crear una carpeta llamada "</a:t>
            </a:r>
            <a:r>
              <a:rPr b="1"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test-consola</a:t>
            </a: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".</a:t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607124" y="268845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642650" y="299939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438350" y="2764650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Ingresar a la carpeta recién creada.</a:t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607124" y="364767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642650" y="395862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1438350" y="3647675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Una vez dentro, crear dos archivos, uno llamado "</a:t>
            </a:r>
            <a:r>
              <a:rPr b="1"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prueba.html</a:t>
            </a: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" y otro llamado "</a:t>
            </a:r>
            <a:r>
              <a:rPr b="1"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home.html</a:t>
            </a:r>
            <a:r>
              <a:rPr lang="en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".</a:t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607124" y="69380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642650" y="100474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1438350" y="693800"/>
            <a:ext cx="6192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Verificar en consola que dichos archivos hayan sido creados correctamente.</a:t>
            </a:r>
            <a:endParaRPr>
              <a:solidFill>
                <a:srgbClr val="444444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65" name="Google Shape;265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6" name="Google Shape;266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42"/>
          <p:cNvSpPr/>
          <p:nvPr/>
        </p:nvSpPr>
        <p:spPr>
          <a:xfrm>
            <a:off x="607124" y="172922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642650" y="204017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1438350" y="1805425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¡Opps! Cometimos un error y creamos un archivo que no era, ahora tenemos que borrar por consola el archivo "</a:t>
            </a:r>
            <a:r>
              <a:rPr b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prueba.html</a:t>
            </a: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".</a:t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607124" y="268845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642650" y="299939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1438350" y="2764650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¡Opps! Cometimos otro error, y tendremos que cambiar el nombre del archivo "</a:t>
            </a:r>
            <a:r>
              <a:rPr b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home.html</a:t>
            </a: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" a "</a:t>
            </a:r>
            <a:r>
              <a:rPr b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index.html</a:t>
            </a: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".</a:t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607124" y="364767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642650" y="395862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1438350" y="3647675"/>
            <a:ext cx="619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Finalmente, probar el siguiente comando "</a:t>
            </a:r>
            <a:r>
              <a:rPr b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atom ." </a:t>
            </a: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¿Qué sucedió?, </a:t>
            </a:r>
            <a:r>
              <a:rPr i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atentís</a:t>
            </a:r>
            <a:r>
              <a:rPr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, puede no hacer nada en windows.</a:t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44444"/>
                </a:solidFill>
              </a:rPr>
              <a:t>GIT &amp; GitHub</a:t>
            </a:r>
            <a:endParaRPr sz="3600">
              <a:solidFill>
                <a:srgbClr val="444444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3" name="Google Shape;283;p43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284" name="Google Shape;284;p4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43"/>
          <p:cNvSpPr txBox="1"/>
          <p:nvPr>
            <p:ph idx="4294967295" type="title"/>
          </p:nvPr>
        </p:nvSpPr>
        <p:spPr>
          <a:xfrm>
            <a:off x="657225" y="313410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GIT &amp; GitHub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617200" y="891775"/>
            <a:ext cx="341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¿Cómo </a:t>
            </a: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compartimos</a:t>
            </a:r>
            <a:r>
              <a:rPr lang="en" sz="3600"/>
              <a:t> archivos en la </a:t>
            </a:r>
            <a:r>
              <a:rPr lang="en" sz="3600">
                <a:solidFill>
                  <a:srgbClr val="FFB600"/>
                </a:solidFill>
              </a:rPr>
              <a:t>actualidad</a:t>
            </a:r>
            <a:r>
              <a:rPr lang="en" sz="3600"/>
              <a:t>?</a:t>
            </a:r>
            <a:endParaRPr sz="3600"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3" name="Google Shape;293;p44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294" name="Google Shape;294;p44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95" name="Google Shape;295;p44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99" name="Google Shape;299;p4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00" name="Google Shape;300;p44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301" name="Google Shape;301;p4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02" name="Google Shape;302;p4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03" name="Google Shape;303;p44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304" name="Google Shape;304;p4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05" name="Google Shape;305;p4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06" name="Google Shape;306;p44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307" name="Google Shape;307;p4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08" name="Google Shape;308;p4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09" name="Google Shape;309;p44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310" name="Google Shape;310;p4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1" name="Google Shape;311;p4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12" name="Google Shape;312;p4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313" name="Google Shape;313;p4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" name="Google Shape;3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199" y="2283099"/>
            <a:ext cx="1353150" cy="1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574" y="2986599"/>
            <a:ext cx="1237750" cy="12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975" y="1435048"/>
            <a:ext cx="1088550" cy="10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7963" y="1328200"/>
            <a:ext cx="602425" cy="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/>
          <p:nvPr/>
        </p:nvSpPr>
        <p:spPr>
          <a:xfrm>
            <a:off x="0" y="0"/>
            <a:ext cx="3153000" cy="21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 txBox="1"/>
          <p:nvPr>
            <p:ph idx="4294967295" type="title"/>
          </p:nvPr>
        </p:nvSpPr>
        <p:spPr>
          <a:xfrm>
            <a:off x="0" y="0"/>
            <a:ext cx="32478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¿PODEMOS </a:t>
            </a:r>
            <a:r>
              <a:rPr lang="en" sz="30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COMPARTIR ASÍ NUESTROS</a:t>
            </a:r>
            <a:r>
              <a:rPr lang="en" sz="3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 PROYECTOS?</a:t>
            </a:r>
            <a:endParaRPr sz="3000"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4294967295" type="ctrTitle"/>
          </p:nvPr>
        </p:nvSpPr>
        <p:spPr>
          <a:xfrm>
            <a:off x="685800" y="2269150"/>
            <a:ext cx="591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44444"/>
                </a:solidFill>
              </a:rPr>
              <a:t>Necesitamos</a:t>
            </a:r>
            <a:r>
              <a:rPr lang="en" sz="6000">
                <a:solidFill>
                  <a:srgbClr val="FFB600"/>
                </a:solidFill>
              </a:rPr>
              <a:t> un software 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333" name="Google Shape;333;p46"/>
          <p:cNvSpPr txBox="1"/>
          <p:nvPr>
            <p:ph idx="4294967295" type="subTitle"/>
          </p:nvPr>
        </p:nvSpPr>
        <p:spPr>
          <a:xfrm>
            <a:off x="685800" y="33353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 nos permita hacer un correcto seguimiento y control de versiones.</a:t>
            </a: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46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336" name="Google Shape;336;p4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46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339" name="Google Shape;339;p4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6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3" name="Google Shape;353;p47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354" name="Google Shape;354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00" y="1087863"/>
            <a:ext cx="6079601" cy="2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22222"/>
                </a:solidFill>
                <a:highlight>
                  <a:srgbClr val="FFFFFF"/>
                </a:highlight>
              </a:rPr>
              <a:t>Git es un software de control de versiones diseñado por Linus Torvalds, pensando en la eficiencia y la confiabilidad del mantenimiento de versiones de aplicaciones cuando éstas tienen un gran número de archivos de código fuente.</a:t>
            </a:r>
            <a:endParaRPr sz="2800">
              <a:solidFill>
                <a:srgbClr val="444444"/>
              </a:solidFill>
            </a:endParaRPr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- Consola - CMD</a:t>
            </a:r>
            <a:endParaRPr/>
          </a:p>
        </p:txBody>
      </p:sp>
      <p:sp>
        <p:nvSpPr>
          <p:cNvPr id="136" name="Google Shape;136;p3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rayos es eso?</a:t>
            </a:r>
            <a:endParaRPr/>
          </a:p>
        </p:txBody>
      </p:sp>
      <p:sp>
        <p:nvSpPr>
          <p:cNvPr id="137" name="Google Shape;137;p3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Cuando trabajamos con Git, hablamos de trabajar con un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REPOSITORIO. </a:t>
            </a:r>
            <a:r>
              <a:rPr lang="en">
                <a:solidFill>
                  <a:srgbClr val="4E443C"/>
                </a:solidFill>
              </a:rPr>
              <a:t>El cual es un lugar en donde se almacenan nuestros archivos. Hay dos tipos de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REPOSITORIOS</a:t>
            </a:r>
            <a:r>
              <a:rPr lang="en">
                <a:solidFill>
                  <a:srgbClr val="4E443C"/>
                </a:solidFill>
              </a:rPr>
              <a:t> el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en">
                <a:solidFill>
                  <a:srgbClr val="4E443C"/>
                </a:solidFill>
              </a:rPr>
              <a:t> y el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remoto.</a:t>
            </a:r>
            <a:endParaRPr b="1"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50"/>
          <p:cNvGrpSpPr/>
          <p:nvPr/>
        </p:nvGrpSpPr>
        <p:grpSpPr>
          <a:xfrm>
            <a:off x="420852" y="1333509"/>
            <a:ext cx="8302306" cy="2476382"/>
            <a:chOff x="311688" y="633325"/>
            <a:chExt cx="8276648" cy="3291748"/>
          </a:xfrm>
        </p:grpSpPr>
        <p:sp>
          <p:nvSpPr>
            <p:cNvPr id="376" name="Google Shape;376;p50"/>
            <p:cNvSpPr/>
            <p:nvPr/>
          </p:nvSpPr>
          <p:spPr>
            <a:xfrm>
              <a:off x="1599421" y="633325"/>
              <a:ext cx="5956500" cy="1218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aleway"/>
                  <a:ea typeface="Raleway"/>
                  <a:cs typeface="Raleway"/>
                  <a:sym typeface="Raleway"/>
                </a:rPr>
                <a:t>Flujo de trabajo de GIT</a:t>
              </a:r>
              <a:endParaRPr b="1" sz="20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311697" y="1628247"/>
              <a:ext cx="1102500" cy="188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aleway"/>
                  <a:ea typeface="Raleway"/>
                  <a:cs typeface="Raleway"/>
                  <a:sym typeface="Raleway"/>
                </a:rPr>
                <a:t>Harina</a:t>
              </a:r>
              <a:endParaRPr b="1"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2642996" y="1628247"/>
              <a:ext cx="1102500" cy="188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Harina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Huevos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5110741" y="1628247"/>
              <a:ext cx="1102500" cy="188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Harina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Huevos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Aceite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7485836" y="1628247"/>
              <a:ext cx="1102500" cy="1887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Harina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Huevos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aleway"/>
                  <a:ea typeface="Raleway"/>
                  <a:cs typeface="Raleway"/>
                  <a:sym typeface="Raleway"/>
                </a:rPr>
                <a:t>Manteca</a:t>
              </a:r>
              <a:endParaRPr b="1" sz="16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1" name="Google Shape;381;p50"/>
            <p:cNvSpPr txBox="1"/>
            <p:nvPr/>
          </p:nvSpPr>
          <p:spPr>
            <a:xfrm>
              <a:off x="311688" y="3602573"/>
              <a:ext cx="11025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Revisión 1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2" name="Google Shape;382;p50"/>
            <p:cNvSpPr txBox="1"/>
            <p:nvPr/>
          </p:nvSpPr>
          <p:spPr>
            <a:xfrm>
              <a:off x="2642988" y="3602573"/>
              <a:ext cx="11025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Revisión 2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3" name="Google Shape;383;p50"/>
            <p:cNvSpPr txBox="1"/>
            <p:nvPr/>
          </p:nvSpPr>
          <p:spPr>
            <a:xfrm>
              <a:off x="5110739" y="3602573"/>
              <a:ext cx="11025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Revisión 3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4" name="Google Shape;384;p50"/>
            <p:cNvSpPr txBox="1"/>
            <p:nvPr/>
          </p:nvSpPr>
          <p:spPr>
            <a:xfrm>
              <a:off x="7485816" y="3602573"/>
              <a:ext cx="11025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Revisión 4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85" name="Google Shape;385;p50"/>
            <p:cNvCxnSpPr/>
            <p:nvPr/>
          </p:nvCxnSpPr>
          <p:spPr>
            <a:xfrm>
              <a:off x="6334129" y="2363697"/>
              <a:ext cx="1030800" cy="1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6" name="Google Shape;386;p50"/>
            <p:cNvCxnSpPr/>
            <p:nvPr/>
          </p:nvCxnSpPr>
          <p:spPr>
            <a:xfrm>
              <a:off x="3895729" y="2363697"/>
              <a:ext cx="1030800" cy="1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7" name="Google Shape;387;p50"/>
            <p:cNvCxnSpPr/>
            <p:nvPr/>
          </p:nvCxnSpPr>
          <p:spPr>
            <a:xfrm>
              <a:off x="1533529" y="2363697"/>
              <a:ext cx="1030800" cy="1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8" name="Google Shape;388;p50"/>
            <p:cNvSpPr/>
            <p:nvPr/>
          </p:nvSpPr>
          <p:spPr>
            <a:xfrm>
              <a:off x="1477350" y="2521225"/>
              <a:ext cx="1102500" cy="818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+ Huevos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3885425" y="2507338"/>
              <a:ext cx="1102500" cy="818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+ Aceite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6277950" y="2521225"/>
              <a:ext cx="1102500" cy="818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+ Manteca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- Aceite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25" y="1773925"/>
            <a:ext cx="6945400" cy="20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>
            <p:ph idx="4294967295" type="ctrTitle"/>
          </p:nvPr>
        </p:nvSpPr>
        <p:spPr>
          <a:xfrm>
            <a:off x="1001800" y="593900"/>
            <a:ext cx="59145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44444"/>
                </a:solidFill>
              </a:rPr>
              <a:t>Ramas / </a:t>
            </a:r>
            <a:r>
              <a:rPr lang="en" sz="3000">
                <a:solidFill>
                  <a:srgbClr val="FFB600"/>
                </a:solidFill>
              </a:rPr>
              <a:t>Branches</a:t>
            </a:r>
            <a:endParaRPr sz="30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Una rama en Git es un "espacio" dentro del repositorio donde se almacenan nuestros archivos. Por defecto en Git, la rama principal se llama </a:t>
            </a:r>
            <a:r>
              <a:rPr b="1" lang="en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master</a:t>
            </a:r>
            <a:r>
              <a:rPr lang="en">
                <a:solidFill>
                  <a:srgbClr val="4E443C"/>
                </a:solidFill>
              </a:rPr>
              <a:t>. 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3"/>
          <p:cNvSpPr txBox="1"/>
          <p:nvPr>
            <p:ph idx="4294967295" type="ctrTitle"/>
          </p:nvPr>
        </p:nvSpPr>
        <p:spPr>
          <a:xfrm>
            <a:off x="1001800" y="593900"/>
            <a:ext cx="59145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44444"/>
                </a:solidFill>
              </a:rPr>
              <a:t>Ramas / </a:t>
            </a:r>
            <a:r>
              <a:rPr lang="en" sz="3000">
                <a:solidFill>
                  <a:srgbClr val="FFB600"/>
                </a:solidFill>
              </a:rPr>
              <a:t>Branches</a:t>
            </a:r>
            <a:endParaRPr sz="3000">
              <a:solidFill>
                <a:srgbClr val="FFB600"/>
              </a:solidFill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50" y="1219950"/>
            <a:ext cx="6633900" cy="33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54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417" name="Google Shape;417;p54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0" name="Google Shape;4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59" y="821950"/>
            <a:ext cx="3469944" cy="144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00" y="2936452"/>
            <a:ext cx="1900358" cy="157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879" y="3393259"/>
            <a:ext cx="2863372" cy="74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4"/>
          <p:cNvSpPr txBox="1"/>
          <p:nvPr>
            <p:ph idx="4294967295" type="ctrTitle"/>
          </p:nvPr>
        </p:nvSpPr>
        <p:spPr>
          <a:xfrm>
            <a:off x="5134300" y="1294250"/>
            <a:ext cx="2698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 Local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24" name="Google Shape;424;p54"/>
          <p:cNvSpPr txBox="1"/>
          <p:nvPr>
            <p:ph idx="4294967295" type="ctrTitle"/>
          </p:nvPr>
        </p:nvSpPr>
        <p:spPr>
          <a:xfrm>
            <a:off x="5905900" y="3405288"/>
            <a:ext cx="2698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 Remoto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0" name="Google Shape;430;p55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431" name="Google Shape;431;p55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5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55"/>
          <p:cNvSpPr/>
          <p:nvPr/>
        </p:nvSpPr>
        <p:spPr>
          <a:xfrm>
            <a:off x="755200" y="846125"/>
            <a:ext cx="4706428" cy="366400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lección_001.png" id="435" name="Google Shape;435;p55"/>
          <p:cNvPicPr preferRelativeResize="0"/>
          <p:nvPr/>
        </p:nvPicPr>
        <p:blipFill rotWithShape="1">
          <a:blip r:embed="rId3">
            <a:alphaModFix/>
          </a:blip>
          <a:srcRect b="0" l="8664" r="8664" t="0"/>
          <a:stretch/>
        </p:blipFill>
        <p:spPr>
          <a:xfrm>
            <a:off x="936538" y="1032750"/>
            <a:ext cx="4346394" cy="27561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55"/>
          <p:cNvCxnSpPr/>
          <p:nvPr/>
        </p:nvCxnSpPr>
        <p:spPr>
          <a:xfrm flipH="1">
            <a:off x="3669224" y="3410633"/>
            <a:ext cx="1327800" cy="51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5"/>
          <p:cNvCxnSpPr/>
          <p:nvPr/>
        </p:nvCxnSpPr>
        <p:spPr>
          <a:xfrm rot="10800000">
            <a:off x="3659186" y="2062744"/>
            <a:ext cx="1358100" cy="68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5"/>
          <p:cNvCxnSpPr/>
          <p:nvPr/>
        </p:nvCxnSpPr>
        <p:spPr>
          <a:xfrm rot="10800000">
            <a:off x="1115179" y="2093113"/>
            <a:ext cx="2777100" cy="64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5"/>
          <p:cNvCxnSpPr/>
          <p:nvPr/>
        </p:nvCxnSpPr>
        <p:spPr>
          <a:xfrm flipH="1">
            <a:off x="1125327" y="3451173"/>
            <a:ext cx="2777100" cy="46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elección_002.png" id="440" name="Google Shape;44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666" y="2080704"/>
            <a:ext cx="2547487" cy="185915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1" name="Google Shape;441;p55"/>
          <p:cNvSpPr txBox="1"/>
          <p:nvPr>
            <p:ph idx="4294967295" type="ctrTitle"/>
          </p:nvPr>
        </p:nvSpPr>
        <p:spPr>
          <a:xfrm>
            <a:off x="5590300" y="1365800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Instalando GIT en nuestras máquinas</a:t>
            </a:r>
            <a:endParaRPr sz="2800">
              <a:solidFill>
                <a:srgbClr val="FFB600"/>
              </a:solidFill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5620875" y="3227300"/>
            <a:ext cx="2777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https://git-scm.com/</a:t>
            </a:r>
            <a:endParaRPr>
              <a:solidFill>
                <a:srgbClr val="00695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p5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9" name="Google Shape;449;p5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56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 txBox="1"/>
          <p:nvPr>
            <p:ph idx="4294967295" type="ctrTitle"/>
          </p:nvPr>
        </p:nvSpPr>
        <p:spPr>
          <a:xfrm>
            <a:off x="5993700" y="16011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Creando el</a:t>
            </a:r>
            <a:endParaRPr sz="2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repositorio</a:t>
            </a:r>
            <a:endParaRPr sz="2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local</a:t>
            </a:r>
            <a:endParaRPr sz="28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idx="1" type="body"/>
          </p:nvPr>
        </p:nvSpPr>
        <p:spPr>
          <a:xfrm>
            <a:off x="762000" y="21618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Lo primero será ubicarnos en donde queremos crear el repositorio y posteriormente escribir el siguiente comando: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init</a:t>
            </a:r>
            <a:endParaRPr b="1" sz="40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9" name="Google Shape;459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init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Crea un repositorio local (en nuestra máquina) y nos permite comenzar a utilizar todas las funcionalidades de GIT. 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Generalmente crea una carpeta oculta la cual contiene todo el repositorio y sus distintas ramificaciones.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E443C"/>
              </a:solidFill>
              <a:highlight>
                <a:srgbClr val="FFFFFF"/>
              </a:highlight>
            </a:endParaRPr>
          </a:p>
        </p:txBody>
      </p:sp>
      <p:sp>
        <p:nvSpPr>
          <p:cNvPr id="465" name="Google Shape;465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</a:rPr>
              <a:t>El terminal es un programa que está presente en todos los sistemas operativos y por medio del cual se pueden dar órdenes al sistema a través de líneas de comando.</a:t>
            </a:r>
            <a:endParaRPr>
              <a:solidFill>
                <a:srgbClr val="444444"/>
              </a:solidFill>
            </a:endParaRPr>
          </a:p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1" name="Google Shape;471;p5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72" name="Google Shape;472;p5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59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9"/>
          <p:cNvSpPr txBox="1"/>
          <p:nvPr>
            <p:ph idx="4294967295" type="ctrTitle"/>
          </p:nvPr>
        </p:nvSpPr>
        <p:spPr>
          <a:xfrm>
            <a:off x="5993700" y="16011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Agregando nuestra identidad</a:t>
            </a:r>
            <a:endParaRPr sz="28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idx="1" type="body"/>
          </p:nvPr>
        </p:nvSpPr>
        <p:spPr>
          <a:xfrm>
            <a:off x="762000" y="21618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Para que todo lo que hagamos quede "firmado" por nosotros, necesitamos decirle al repositorio quien somos, así: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config user.name "Jhon_Doe"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 config user.email "jhon@email.com"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config user.name " "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Dentro de las comillas pondremos nuestro usuario de Github.com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config user.email " "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Dentro de las comillas pondremos el email con el que nos registramos en Github.com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E443C"/>
              </a:solidFill>
              <a:highlight>
                <a:srgbClr val="FFFFFF"/>
              </a:highlight>
            </a:endParaRPr>
          </a:p>
        </p:txBody>
      </p:sp>
      <p:sp>
        <p:nvSpPr>
          <p:cNvPr id="488" name="Google Shape;488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4" name="Google Shape;494;p6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95" name="Google Shape;495;p6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62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2"/>
          <p:cNvSpPr txBox="1"/>
          <p:nvPr>
            <p:ph idx="4294967295" type="ctrTitle"/>
          </p:nvPr>
        </p:nvSpPr>
        <p:spPr>
          <a:xfrm>
            <a:off x="5993700" y="14487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Asignando nuestro </a:t>
            </a:r>
            <a:r>
              <a:rPr lang="en" sz="2800">
                <a:solidFill>
                  <a:srgbClr val="4E443C"/>
                </a:solidFill>
              </a:rPr>
              <a:t>repositorio remoto</a:t>
            </a:r>
            <a:endParaRPr sz="2800">
              <a:solidFill>
                <a:srgbClr val="4E443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6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06" name="Google Shape;506;p6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63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/>
          <p:nvPr>
            <p:ph idx="4294967295" type="ctrTitle"/>
          </p:nvPr>
        </p:nvSpPr>
        <p:spPr>
          <a:xfrm>
            <a:off x="5993700" y="1448725"/>
            <a:ext cx="3014100" cy="19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1ero</a:t>
            </a:r>
            <a:r>
              <a:rPr lang="en" sz="2800">
                <a:solidFill>
                  <a:srgbClr val="FFB600"/>
                </a:solidFill>
              </a:rPr>
              <a:t> </a:t>
            </a:r>
            <a:endParaRPr sz="2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E443C"/>
                </a:solidFill>
              </a:rPr>
              <a:t>Vamos a crear </a:t>
            </a:r>
            <a:endParaRPr sz="2800"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E443C"/>
                </a:solidFill>
              </a:rPr>
              <a:t>nuestro repo</a:t>
            </a:r>
            <a:endParaRPr sz="2800"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E443C"/>
                </a:solidFill>
              </a:rPr>
              <a:t>en Github</a:t>
            </a:r>
            <a:endParaRPr sz="2800">
              <a:solidFill>
                <a:srgbClr val="4E443C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/>
          <p:nvPr>
            <p:ph idx="4294967295" type="ctrTitle"/>
          </p:nvPr>
        </p:nvSpPr>
        <p:spPr>
          <a:xfrm>
            <a:off x="685800" y="2269150"/>
            <a:ext cx="453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B600"/>
                </a:solidFill>
              </a:rPr>
              <a:t>¿Cómo creamos el repositorio remoto?</a:t>
            </a:r>
            <a:endParaRPr sz="4000">
              <a:solidFill>
                <a:srgbClr val="FFB600"/>
              </a:solidFill>
            </a:endParaRPr>
          </a:p>
        </p:txBody>
      </p:sp>
      <p:sp>
        <p:nvSpPr>
          <p:cNvPr id="516" name="Google Shape;516;p64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ello vamos a utilizar nuestra cuenta de GitHub que creamos previamente.</a:t>
            </a:r>
            <a:endParaRPr/>
          </a:p>
        </p:txBody>
      </p:sp>
      <p:sp>
        <p:nvSpPr>
          <p:cNvPr id="517" name="Google Shape;517;p64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64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519" name="Google Shape;519;p6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64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522" name="Google Shape;522;p6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64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6" name="Google Shape;536;p6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37" name="Google Shape;537;p6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65"/>
          <p:cNvSpPr txBox="1"/>
          <p:nvPr>
            <p:ph idx="4294967295" type="ctrTitle"/>
          </p:nvPr>
        </p:nvSpPr>
        <p:spPr>
          <a:xfrm>
            <a:off x="5841300" y="1296325"/>
            <a:ext cx="28992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Logueados en nuestra cuenta de GitHub vamos al ícono </a:t>
            </a:r>
            <a:r>
              <a:rPr lang="en" sz="1800">
                <a:solidFill>
                  <a:srgbClr val="FFB600"/>
                </a:solidFill>
              </a:rPr>
              <a:t>+</a:t>
            </a: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y ahí elegimos la opción </a:t>
            </a:r>
            <a:r>
              <a:rPr lang="en" sz="1800">
                <a:solidFill>
                  <a:srgbClr val="FFB600"/>
                </a:solidFill>
              </a:rPr>
              <a:t>New Repository</a:t>
            </a:r>
            <a:r>
              <a:rPr lang="en" sz="1800">
                <a:solidFill>
                  <a:srgbClr val="4E443C"/>
                </a:solidFill>
              </a:rPr>
              <a:t>.</a:t>
            </a:r>
            <a:endParaRPr sz="1800">
              <a:solidFill>
                <a:srgbClr val="FFB600"/>
              </a:solidFill>
            </a:endParaRPr>
          </a:p>
        </p:txBody>
      </p:sp>
      <p:sp>
        <p:nvSpPr>
          <p:cNvPr id="540" name="Google Shape;540;p65"/>
          <p:cNvSpPr/>
          <p:nvPr/>
        </p:nvSpPr>
        <p:spPr>
          <a:xfrm>
            <a:off x="602875" y="600175"/>
            <a:ext cx="5065013" cy="394317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lección_005.png" id="541" name="Google Shape;541;p65"/>
          <p:cNvPicPr preferRelativeResize="0"/>
          <p:nvPr/>
        </p:nvPicPr>
        <p:blipFill rotWithShape="1">
          <a:blip r:embed="rId3">
            <a:alphaModFix/>
          </a:blip>
          <a:srcRect b="0" l="8894" r="8902" t="0"/>
          <a:stretch/>
        </p:blipFill>
        <p:spPr>
          <a:xfrm>
            <a:off x="791101" y="768324"/>
            <a:ext cx="4666097" cy="299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ción_004.png" id="542" name="Google Shape;54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668" y="1198241"/>
            <a:ext cx="2319203" cy="141229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8" name="Google Shape;548;p6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49" name="Google Shape;549;p6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66"/>
          <p:cNvSpPr txBox="1"/>
          <p:nvPr>
            <p:ph idx="4294967295" type="ctrTitle"/>
          </p:nvPr>
        </p:nvSpPr>
        <p:spPr>
          <a:xfrm>
            <a:off x="5841300" y="1296325"/>
            <a:ext cx="28992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El nombre que elijamos puede ser cualquier, uno que no hayamos usado para otro repositorio.</a:t>
            </a:r>
            <a:endParaRPr sz="18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De resto </a:t>
            </a:r>
            <a:r>
              <a:rPr lang="en" sz="1800">
                <a:solidFill>
                  <a:srgbClr val="FFB600"/>
                </a:solidFill>
              </a:rPr>
              <a:t>NO TOCAR</a:t>
            </a: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nada más, solo el botón </a:t>
            </a:r>
            <a:r>
              <a:rPr lang="en" sz="1800">
                <a:solidFill>
                  <a:srgbClr val="FFB600"/>
                </a:solidFill>
              </a:rPr>
              <a:t>CREATE</a:t>
            </a: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" name="Google Shape;552;p66"/>
          <p:cNvSpPr/>
          <p:nvPr/>
        </p:nvSpPr>
        <p:spPr>
          <a:xfrm>
            <a:off x="719425" y="575425"/>
            <a:ext cx="4953135" cy="38560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lección_006.png" id="553" name="Google Shape;553;p66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903487" y="739853"/>
            <a:ext cx="4562878" cy="292854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6"/>
          <p:cNvSpPr/>
          <p:nvPr/>
        </p:nvSpPr>
        <p:spPr>
          <a:xfrm rot="10800000">
            <a:off x="3350270" y="1347836"/>
            <a:ext cx="4266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6"/>
          <p:cNvSpPr txBox="1"/>
          <p:nvPr/>
        </p:nvSpPr>
        <p:spPr>
          <a:xfrm>
            <a:off x="3776876" y="1302100"/>
            <a:ext cx="1545900" cy="2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Darle un nombre</a:t>
            </a:r>
            <a:endParaRPr sz="12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6" name="Google Shape;556;p66"/>
          <p:cNvSpPr txBox="1"/>
          <p:nvPr/>
        </p:nvSpPr>
        <p:spPr>
          <a:xfrm>
            <a:off x="3155873" y="2363700"/>
            <a:ext cx="1998900" cy="2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¡NO TOCAR NADA MÁS!</a:t>
            </a:r>
            <a:endParaRPr b="1" sz="1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7" name="Google Shape;557;p66"/>
          <p:cNvSpPr txBox="1"/>
          <p:nvPr/>
        </p:nvSpPr>
        <p:spPr>
          <a:xfrm>
            <a:off x="2673949" y="3225500"/>
            <a:ext cx="1774800" cy="2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CREAR REPOSITORIO</a:t>
            </a:r>
            <a:endParaRPr sz="12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8" name="Google Shape;558;p66"/>
          <p:cNvSpPr/>
          <p:nvPr/>
        </p:nvSpPr>
        <p:spPr>
          <a:xfrm rot="10800000">
            <a:off x="2237723" y="3271229"/>
            <a:ext cx="426600" cy="3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6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65" name="Google Shape;565;p6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67"/>
          <p:cNvSpPr txBox="1"/>
          <p:nvPr>
            <p:ph idx="4294967295" type="ctrTitle"/>
          </p:nvPr>
        </p:nvSpPr>
        <p:spPr>
          <a:xfrm>
            <a:off x="6203800" y="1554075"/>
            <a:ext cx="2547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Luego veremos esta pantalla y ésta URL es la que necesitamos tener a mano en el paso de: </a:t>
            </a:r>
            <a:r>
              <a:rPr lang="en" sz="1800">
                <a:solidFill>
                  <a:srgbClr val="FFB600"/>
                </a:solidFill>
              </a:rPr>
              <a:t>Asignando nuestro repositorio remoto.</a:t>
            </a:r>
            <a:endParaRPr sz="1800">
              <a:solidFill>
                <a:srgbClr val="FFB600"/>
              </a:solidFill>
            </a:endParaRPr>
          </a:p>
        </p:txBody>
      </p:sp>
      <p:sp>
        <p:nvSpPr>
          <p:cNvPr id="568" name="Google Shape;568;p67"/>
          <p:cNvSpPr/>
          <p:nvPr/>
        </p:nvSpPr>
        <p:spPr>
          <a:xfrm>
            <a:off x="575975" y="681250"/>
            <a:ext cx="4914766" cy="382620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lección_007.png" id="569" name="Google Shape;569;p67"/>
          <p:cNvPicPr preferRelativeResize="0"/>
          <p:nvPr/>
        </p:nvPicPr>
        <p:blipFill rotWithShape="1">
          <a:blip r:embed="rId3">
            <a:alphaModFix/>
          </a:blip>
          <a:srcRect b="0" l="6919" r="6910" t="0"/>
          <a:stretch/>
        </p:blipFill>
        <p:spPr>
          <a:xfrm>
            <a:off x="758617" y="844412"/>
            <a:ext cx="4527677" cy="2905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67"/>
          <p:cNvCxnSpPr/>
          <p:nvPr/>
        </p:nvCxnSpPr>
        <p:spPr>
          <a:xfrm>
            <a:off x="808673" y="1681071"/>
            <a:ext cx="279300" cy="71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67"/>
          <p:cNvCxnSpPr/>
          <p:nvPr/>
        </p:nvCxnSpPr>
        <p:spPr>
          <a:xfrm>
            <a:off x="808673" y="2283951"/>
            <a:ext cx="288300" cy="98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67"/>
          <p:cNvCxnSpPr/>
          <p:nvPr/>
        </p:nvCxnSpPr>
        <p:spPr>
          <a:xfrm>
            <a:off x="5211693" y="1635440"/>
            <a:ext cx="992100" cy="79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7"/>
          <p:cNvCxnSpPr>
            <a:stCxn id="569" idx="3"/>
          </p:cNvCxnSpPr>
          <p:nvPr/>
        </p:nvCxnSpPr>
        <p:spPr>
          <a:xfrm>
            <a:off x="5286293" y="2297405"/>
            <a:ext cx="899700" cy="95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elección_008.png" id="574" name="Google Shape;57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793" y="2412964"/>
            <a:ext cx="5106889" cy="8366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571500" y="2161800"/>
            <a:ext cx="8032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Habiendo creado el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Repositorio Remoto</a:t>
            </a:r>
            <a:r>
              <a:rPr lang="en">
                <a:solidFill>
                  <a:srgbClr val="4E443C"/>
                </a:solidFill>
              </a:rPr>
              <a:t> y para que nuestro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Repositorio Local</a:t>
            </a:r>
            <a:r>
              <a:rPr lang="en">
                <a:solidFill>
                  <a:srgbClr val="4E443C"/>
                </a:solidFill>
              </a:rPr>
              <a:t> sepa a donde queremos subir nuestros archivos tenemos que especificarlo así: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remote add origin </a:t>
            </a:r>
            <a:r>
              <a:rPr b="1" i="0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https://github.com/</a:t>
            </a:r>
            <a:r>
              <a:rPr b="1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user</a:t>
            </a:r>
            <a:r>
              <a:rPr b="1" i="0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b="1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</a:t>
            </a:r>
            <a:r>
              <a:rPr b="1" i="0" lang="en" sz="22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.git</a:t>
            </a:r>
            <a:endParaRPr b="1" i="0" sz="22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Google Shape;580;p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¿Por </a:t>
            </a:r>
            <a:r>
              <a:rPr b="1" lang="en" sz="40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qué usar</a:t>
            </a:r>
            <a:r>
              <a:rPr b="1" lang="en" sz="40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la terminal?</a:t>
            </a:r>
            <a:endParaRPr sz="4000"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tener mayor control sobre el Sistema Operativo.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Porque es muy común en los entornos de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Porque algunos lenguajes de programación lo </a:t>
            </a:r>
            <a:r>
              <a:rPr i="1" lang="en"/>
              <a:t>"requieren"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 sabemos usar la terminal y nos acostumbramos a la misma, podremos optimizar mucho nuestro trabajo de programar.</a:t>
            </a:r>
            <a:endParaRPr/>
          </a:p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1" name="Google Shape;151;p3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2" name="Google Shape;152;p3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9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remote add origin https://... 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Con este comando, le estamos indicando a nuestro repositorio local, a donde queremos llevar (repositorio remoto) nuestros archivos.</a:t>
            </a:r>
            <a:endParaRPr i="0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La URL la obtendremos al crear un </a:t>
            </a:r>
            <a:r>
              <a:rPr b="1" i="0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repositorio remoto en Github.com</a:t>
            </a:r>
            <a:endParaRPr b="1" i="0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6" name="Google Shape;586;p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2" name="Google Shape;592;p7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93" name="Google Shape;593;p7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70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0"/>
          <p:cNvSpPr txBox="1"/>
          <p:nvPr>
            <p:ph idx="4294967295" type="ctrTitle"/>
          </p:nvPr>
        </p:nvSpPr>
        <p:spPr>
          <a:xfrm>
            <a:off x="5993700" y="14487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Adicionando nuestros archivos al repositorio </a:t>
            </a:r>
            <a:endParaRPr sz="2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local</a:t>
            </a:r>
            <a:endParaRPr sz="28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Hasta el momento, nuestros archivos no han sido agregados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temporalmente</a:t>
            </a:r>
            <a:r>
              <a:rPr lang="en">
                <a:solidFill>
                  <a:srgbClr val="4E443C"/>
                </a:solidFill>
              </a:rPr>
              <a:t> al repositorio (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stage</a:t>
            </a:r>
            <a:r>
              <a:rPr lang="en">
                <a:solidFill>
                  <a:srgbClr val="4E443C"/>
                </a:solidFill>
              </a:rPr>
              <a:t>) para ello tendremos que escribir el siguiente comando: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add . 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ó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add archivo.txt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7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2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add </a:t>
            </a: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--all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Agrega al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stage 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(de manera temporal) todos los archivos que hayamos creado en nuestro proyecto.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add archivo.txt</a:t>
            </a:r>
            <a:endParaRPr i="0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Agrega al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stage 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(de manera temporal)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solamente el archivo referenciado.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9" name="Google Shape;609;p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5" name="Google Shape;615;p7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16" name="Google Shape;616;p7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73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Google Shape;61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73"/>
          <p:cNvSpPr txBox="1"/>
          <p:nvPr>
            <p:ph idx="4294967295" type="ctrTitle"/>
          </p:nvPr>
        </p:nvSpPr>
        <p:spPr>
          <a:xfrm>
            <a:off x="5993700" y="14487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Testeando el status de nuestro repositorio</a:t>
            </a:r>
            <a:endParaRPr sz="28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Cada vez que deseemos comprobar o verificar el estado de nuestro repositorio podremos escribir la siguiente línea de comando: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status 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6" name="Google Shape;626;p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status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Analiza el estado del repositorio, nos dirá si hay archivos que no se han agregado temporalmente al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stage 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así como también si hay archivos agregados al stage pero no de forma (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sz="25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8" name="Google Shape;638;p7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39" name="Google Shape;639;p7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76"/>
          <p:cNvSpPr/>
          <p:nvPr/>
        </p:nvSpPr>
        <p:spPr>
          <a:xfrm>
            <a:off x="7283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6"/>
          <p:cNvSpPr txBox="1"/>
          <p:nvPr>
            <p:ph idx="4294967295" type="ctrTitle"/>
          </p:nvPr>
        </p:nvSpPr>
        <p:spPr>
          <a:xfrm>
            <a:off x="5993700" y="1448725"/>
            <a:ext cx="30141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Agregando </a:t>
            </a:r>
            <a:r>
              <a:rPr lang="en" sz="2800">
                <a:solidFill>
                  <a:srgbClr val="444444"/>
                </a:solidFill>
              </a:rPr>
              <a:t>oficialmente</a:t>
            </a:r>
            <a:r>
              <a:rPr lang="en" sz="2800">
                <a:solidFill>
                  <a:srgbClr val="FFB600"/>
                </a:solidFill>
              </a:rPr>
              <a:t> </a:t>
            </a:r>
            <a:endParaRPr sz="2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600"/>
                </a:solidFill>
              </a:rPr>
              <a:t>los archivos al stage</a:t>
            </a:r>
            <a:endParaRPr sz="28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Para finalmente confirmar que los archivos agregados al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stage </a:t>
            </a:r>
            <a:r>
              <a:rPr lang="en">
                <a:solidFill>
                  <a:srgbClr val="4E443C"/>
                </a:solidFill>
              </a:rPr>
              <a:t>los queremos de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manera definitiva </a:t>
            </a:r>
            <a:r>
              <a:rPr lang="en">
                <a:solidFill>
                  <a:srgbClr val="4E443C"/>
                </a:solidFill>
              </a:rPr>
              <a:t>escribiremos</a:t>
            </a:r>
            <a:r>
              <a:rPr lang="en">
                <a:solidFill>
                  <a:srgbClr val="4E443C"/>
                </a:solidFill>
              </a:rPr>
              <a:t>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commit -m "un mensaje cualquier"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9" name="Google Shape;649;p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commit -m "un mensaje cualquier"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La directriz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, le indica al repositorio que los archivos los queremos agregar de manera oficial. La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-m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indica que a continuación agregaremos un mensaje que especifique qué trabajo hicimos.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Los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sirven como pequeños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backups 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 los cuales podremos volver fácilmente si así lo necesitáramos.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5" name="Google Shape;655;p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idx="4294967295" type="ctrTitle"/>
          </p:nvPr>
        </p:nvSpPr>
        <p:spPr>
          <a:xfrm>
            <a:off x="685800" y="2269150"/>
            <a:ext cx="591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¿Donde está </a:t>
            </a:r>
            <a:endParaRPr sz="60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la terminal?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162" name="Google Shape;162;p34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 cual sea el Sistema Operativo que estemos usando, acceder a la misma es muy sencillo.</a:t>
            </a:r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4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65" name="Google Shape;165;p3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34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68" name="Google Shape;168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34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1" name="Google Shape;661;p7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62" name="Google Shape;662;p7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79"/>
          <p:cNvSpPr/>
          <p:nvPr/>
        </p:nvSpPr>
        <p:spPr>
          <a:xfrm>
            <a:off x="575975" y="614975"/>
            <a:ext cx="5087604" cy="39607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89" y="816702"/>
            <a:ext cx="4725903" cy="30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9"/>
          <p:cNvSpPr txBox="1"/>
          <p:nvPr>
            <p:ph idx="4294967295" type="ctrTitle"/>
          </p:nvPr>
        </p:nvSpPr>
        <p:spPr>
          <a:xfrm>
            <a:off x="5841300" y="1296325"/>
            <a:ext cx="28992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E443C"/>
                </a:solidFill>
              </a:rPr>
              <a:t>Enviando nuestros </a:t>
            </a:r>
            <a:r>
              <a:rPr lang="en" sz="2600">
                <a:solidFill>
                  <a:srgbClr val="FFB600"/>
                </a:solidFill>
              </a:rPr>
              <a:t>archivos del repositorio local al repositorio remoto</a:t>
            </a:r>
            <a:endParaRPr sz="26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Para enviar los archivos que tenemos en nuestro repositorio local al repositorio remoto, escribiremos la siguiente línea: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push origin master</a:t>
            </a:r>
            <a:endParaRPr b="1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8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push origin master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El push, permite enviar los archivos de nuestra máquina (repositorio local) al repositorio remoto.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Al especificar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master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, estamos diciendo a qué rama del repositorio queremos enviar nuestros archivos.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8" name="Google Shape;678;p8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/>
          <p:nvPr>
            <p:ph type="title"/>
          </p:nvPr>
        </p:nvSpPr>
        <p:spPr>
          <a:xfrm>
            <a:off x="769600" y="1196575"/>
            <a:ext cx="4075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Bajando los</a:t>
            </a:r>
            <a:r>
              <a:rPr lang="en" sz="2800"/>
              <a:t> </a:t>
            </a:r>
            <a:r>
              <a:rPr lang="en" sz="2800">
                <a:solidFill>
                  <a:srgbClr val="FFB600"/>
                </a:solidFill>
              </a:rPr>
              <a:t>archivos de repo remoto</a:t>
            </a:r>
            <a:r>
              <a:rPr lang="en" sz="2800"/>
              <a:t> a nuestro repo local</a:t>
            </a:r>
            <a:endParaRPr sz="2800"/>
          </a:p>
        </p:txBody>
      </p:sp>
      <p:sp>
        <p:nvSpPr>
          <p:cNvPr id="684" name="Google Shape;684;p82"/>
          <p:cNvSpPr txBox="1"/>
          <p:nvPr>
            <p:ph idx="1" type="body"/>
          </p:nvPr>
        </p:nvSpPr>
        <p:spPr>
          <a:xfrm>
            <a:off x="769600" y="2769575"/>
            <a:ext cx="3871200" cy="1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veces queremos bajar nuestro trabajo a la computadora de casa u otra, para ello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necesitaremos clonar el repo remoto</a:t>
            </a:r>
            <a:r>
              <a:rPr lang="en" sz="1600"/>
              <a:t> en nuestra máquina.</a:t>
            </a:r>
            <a:endParaRPr sz="1600"/>
          </a:p>
        </p:txBody>
      </p:sp>
      <p:pic>
        <p:nvPicPr>
          <p:cNvPr id="685" name="Google Shape;685;p82"/>
          <p:cNvPicPr preferRelativeResize="0"/>
          <p:nvPr/>
        </p:nvPicPr>
        <p:blipFill rotWithShape="1">
          <a:blip r:embed="rId3">
            <a:alphaModFix/>
          </a:blip>
          <a:srcRect b="6577" l="47949" r="-6703" t="2940"/>
          <a:stretch/>
        </p:blipFill>
        <p:spPr>
          <a:xfrm>
            <a:off x="5338325" y="1196375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6" name="Google Shape;686;p8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8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88" name="Google Shape;688;p8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3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Para </a:t>
            </a:r>
            <a:r>
              <a:rPr b="1" lang="en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descargar por 1era vez</a:t>
            </a:r>
            <a:r>
              <a:rPr lang="en">
                <a:solidFill>
                  <a:srgbClr val="4E443C"/>
                </a:solidFill>
              </a:rPr>
              <a:t> un repositorio remoto a nuestra máquina. Tendremos que clonar el mismo en el lugar que deseemos. El comando que necesitamos será: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clone https://github.com/user/repoName</a:t>
            </a:r>
            <a:endParaRPr b="1" sz="27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5" name="Google Shape;695;p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clone https://….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clone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, permite crear una copia idéntica del repositorio remoto en nuestra máquina. Para que podamos trabajar con los mismo archivos que tengamos hasta ese momento. Después de trabajarlos deberemos como siempre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pushearlos.</a:t>
            </a:r>
            <a:endParaRPr b="1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Ahora, la pregunta es ¿cómo hago para actualizar los archivos que hice en la máquina original con estos nuevos archivos?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1" name="Google Shape;701;p8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5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Si lo que deseamos es actualizar los archivos en nuestro repositorio local con lo existente en el repositorio remoto, deberemos:</a:t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pull origin master</a:t>
            </a:r>
            <a:endParaRPr b="1" sz="27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7" name="Google Shape;707;p8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600">
            <a:alpha val="0"/>
          </a:srgbClr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6"/>
          <p:cNvSpPr txBox="1"/>
          <p:nvPr>
            <p:ph idx="1" type="body"/>
          </p:nvPr>
        </p:nvSpPr>
        <p:spPr>
          <a:xfrm>
            <a:off x="992850" y="2161800"/>
            <a:ext cx="7261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git pull origin master</a:t>
            </a:r>
            <a:endParaRPr b="1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pull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, baja a tu repositorio local, los cambios o archivos nuevos que se hayan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pusheado</a:t>
            </a: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 al repositorio remoto desde otra máquina,</a:t>
            </a:r>
            <a:endParaRPr b="1"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Este comando es muy funcional si trabajamos con más colaboradores en el mismo proyecto.</a:t>
            </a:r>
            <a:endParaRPr sz="24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3" name="Google Shape;713;p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idx="4294967295" type="ctrTitle"/>
          </p:nvPr>
        </p:nvSpPr>
        <p:spPr>
          <a:xfrm>
            <a:off x="685800" y="2269150"/>
            <a:ext cx="48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600"/>
                </a:solidFill>
              </a:rPr>
              <a:t>¿Cómo agregamos colaboradores al repositorio remoto?</a:t>
            </a:r>
            <a:endParaRPr sz="3000">
              <a:solidFill>
                <a:srgbClr val="FFB600"/>
              </a:solidFill>
            </a:endParaRPr>
          </a:p>
        </p:txBody>
      </p:sp>
      <p:sp>
        <p:nvSpPr>
          <p:cNvPr id="719" name="Google Shape;719;p87"/>
          <p:cNvSpPr txBox="1"/>
          <p:nvPr>
            <p:ph idx="4294967295" type="subTitle"/>
          </p:nvPr>
        </p:nvSpPr>
        <p:spPr>
          <a:xfrm>
            <a:off x="685800" y="3411550"/>
            <a:ext cx="5344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Es muy común que trabajemos en equipo, y que queramos agregar a nuestro repositorio a nuevos miembros para que participen del mismo.</a:t>
            </a:r>
            <a:endParaRPr sz="1700"/>
          </a:p>
        </p:txBody>
      </p:sp>
      <p:sp>
        <p:nvSpPr>
          <p:cNvPr id="720" name="Google Shape;720;p87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8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722" name="Google Shape;722;p8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87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725" name="Google Shape;725;p8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87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87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87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7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9" name="Google Shape;739;p8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40" name="Google Shape;740;p8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88"/>
          <p:cNvSpPr txBox="1"/>
          <p:nvPr>
            <p:ph idx="4294967295" type="ctrTitle"/>
          </p:nvPr>
        </p:nvSpPr>
        <p:spPr>
          <a:xfrm>
            <a:off x="5950525" y="1437200"/>
            <a:ext cx="2547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Una vez aquí iremos a la opción:</a:t>
            </a:r>
            <a:endParaRPr sz="18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Collaborators</a:t>
            </a:r>
            <a:endParaRPr sz="1800">
              <a:solidFill>
                <a:srgbClr val="FFB600"/>
              </a:solidFill>
            </a:endParaRPr>
          </a:p>
        </p:txBody>
      </p:sp>
      <p:sp>
        <p:nvSpPr>
          <p:cNvPr id="743" name="Google Shape;743;p88"/>
          <p:cNvSpPr/>
          <p:nvPr/>
        </p:nvSpPr>
        <p:spPr>
          <a:xfrm>
            <a:off x="575975" y="681250"/>
            <a:ext cx="4914766" cy="382620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88"/>
          <p:cNvPicPr preferRelativeResize="0"/>
          <p:nvPr/>
        </p:nvPicPr>
        <p:blipFill rotWithShape="1">
          <a:blip r:embed="rId3">
            <a:alphaModFix/>
          </a:blip>
          <a:srcRect b="0" l="1276" r="1266" t="0"/>
          <a:stretch/>
        </p:blipFill>
        <p:spPr>
          <a:xfrm>
            <a:off x="758617" y="844412"/>
            <a:ext cx="4527677" cy="290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850" y="1997800"/>
            <a:ext cx="2532700" cy="24337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46" name="Google Shape;746;p88"/>
          <p:cNvCxnSpPr/>
          <p:nvPr/>
        </p:nvCxnSpPr>
        <p:spPr>
          <a:xfrm>
            <a:off x="857250" y="1636575"/>
            <a:ext cx="681900" cy="36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88"/>
          <p:cNvCxnSpPr/>
          <p:nvPr/>
        </p:nvCxnSpPr>
        <p:spPr>
          <a:xfrm>
            <a:off x="876725" y="2639950"/>
            <a:ext cx="701400" cy="18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88"/>
          <p:cNvCxnSpPr/>
          <p:nvPr/>
        </p:nvCxnSpPr>
        <p:spPr>
          <a:xfrm>
            <a:off x="1880100" y="1636575"/>
            <a:ext cx="2240700" cy="35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88"/>
          <p:cNvSpPr/>
          <p:nvPr/>
        </p:nvSpPr>
        <p:spPr>
          <a:xfrm>
            <a:off x="1704750" y="2454850"/>
            <a:ext cx="2240700" cy="360300"/>
          </a:xfrm>
          <a:prstGeom prst="rect">
            <a:avLst/>
          </a:prstGeom>
          <a:solidFill>
            <a:srgbClr val="60CC15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5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83" name="Google Shape;183;p3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35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5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90" name="Google Shape;190;p3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84" y="637214"/>
            <a:ext cx="3632781" cy="222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432" y="2431308"/>
            <a:ext cx="3776903" cy="201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439" y="1511525"/>
            <a:ext cx="4278702" cy="270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5" name="Google Shape;755;p8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6" name="Google Shape;756;p8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89"/>
          <p:cNvSpPr txBox="1"/>
          <p:nvPr>
            <p:ph idx="4294967295" type="ctrTitle"/>
          </p:nvPr>
        </p:nvSpPr>
        <p:spPr>
          <a:xfrm>
            <a:off x="5874325" y="1208600"/>
            <a:ext cx="25479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quí escribiremos el nombre de usuario de nuestro colega y después pulsaremos el botón:</a:t>
            </a:r>
            <a:endParaRPr sz="18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Add collaborator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E44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La persona recibirá un email, donde deberá aceptar la invitación.</a:t>
            </a:r>
            <a:endParaRPr sz="18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9" name="Google Shape;759;p89"/>
          <p:cNvSpPr/>
          <p:nvPr/>
        </p:nvSpPr>
        <p:spPr>
          <a:xfrm>
            <a:off x="575975" y="681250"/>
            <a:ext cx="4914766" cy="382620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89"/>
          <p:cNvPicPr preferRelativeResize="0"/>
          <p:nvPr/>
        </p:nvPicPr>
        <p:blipFill rotWithShape="1">
          <a:blip r:embed="rId3">
            <a:alphaModFix/>
          </a:blip>
          <a:srcRect b="23356" l="0" r="0" t="-1080"/>
          <a:stretch/>
        </p:blipFill>
        <p:spPr>
          <a:xfrm>
            <a:off x="758617" y="844412"/>
            <a:ext cx="4527678" cy="2905987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89"/>
          <p:cNvSpPr/>
          <p:nvPr/>
        </p:nvSpPr>
        <p:spPr>
          <a:xfrm rot="2251247">
            <a:off x="545459" y="2795770"/>
            <a:ext cx="438388" cy="2338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0"/>
          <p:cNvSpPr txBox="1"/>
          <p:nvPr>
            <p:ph idx="1" type="body"/>
          </p:nvPr>
        </p:nvSpPr>
        <p:spPr>
          <a:xfrm>
            <a:off x="762000" y="2085600"/>
            <a:ext cx="770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</a:rPr>
              <a:t>De esta manera, agregamos colaboradores a nuestro repositorio remoto. </a:t>
            </a:r>
            <a:endParaRPr sz="2400"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</a:rPr>
              <a:t>Ahora, ellos también tienen el poder de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pushear</a:t>
            </a:r>
            <a:r>
              <a:rPr lang="en" sz="2400">
                <a:solidFill>
                  <a:srgbClr val="4E443C"/>
                </a:solidFill>
              </a:rPr>
              <a:t> su trabajo a nuestro repositorio.</a:t>
            </a:r>
            <a:endParaRPr sz="2400"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43C"/>
                </a:solidFill>
              </a:rPr>
              <a:t>Por ello es importante, al momento de sentarnos a trabajar, </a:t>
            </a:r>
            <a:r>
              <a:rPr b="1" lang="en" sz="24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antes de arrancar</a:t>
            </a:r>
            <a:r>
              <a:rPr lang="en" sz="2400">
                <a:solidFill>
                  <a:srgbClr val="4E443C"/>
                </a:solidFill>
              </a:rPr>
              <a:t> hacer un:</a:t>
            </a:r>
            <a:endParaRPr sz="2400"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git pull origin master</a:t>
            </a:r>
            <a:endParaRPr b="1" sz="2700"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7" name="Google Shape;767;p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1"/>
          <p:cNvSpPr txBox="1"/>
          <p:nvPr>
            <p:ph idx="4294967295" type="ctrTitle"/>
          </p:nvPr>
        </p:nvSpPr>
        <p:spPr>
          <a:xfrm>
            <a:off x="685800" y="2269150"/>
            <a:ext cx="453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B600"/>
                </a:solidFill>
              </a:rPr>
              <a:t>Receta </a:t>
            </a:r>
            <a:endParaRPr sz="40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B600"/>
                </a:solidFill>
              </a:rPr>
              <a:t>paso a paso</a:t>
            </a:r>
            <a:endParaRPr sz="4000">
              <a:solidFill>
                <a:srgbClr val="FFB600"/>
              </a:solidFill>
            </a:endParaRPr>
          </a:p>
        </p:txBody>
      </p:sp>
      <p:sp>
        <p:nvSpPr>
          <p:cNvPr id="773" name="Google Shape;773;p91"/>
          <p:cNvSpPr txBox="1"/>
          <p:nvPr>
            <p:ph idx="4294967295" type="subTitle"/>
          </p:nvPr>
        </p:nvSpPr>
        <p:spPr>
          <a:xfrm>
            <a:off x="685800" y="3411550"/>
            <a:ext cx="542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 siguientes los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paso a paso</a:t>
            </a:r>
            <a:r>
              <a:rPr lang="en"/>
              <a:t> que necesitamos para trabajar con nuestro repositorio.</a:t>
            </a:r>
            <a:endParaRPr/>
          </a:p>
        </p:txBody>
      </p:sp>
      <p:sp>
        <p:nvSpPr>
          <p:cNvPr id="774" name="Google Shape;774;p91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91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776" name="Google Shape;776;p9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91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779" name="Google Shape;779;p9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9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9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91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91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1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1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92"/>
          <p:cNvSpPr/>
          <p:nvPr/>
        </p:nvSpPr>
        <p:spPr>
          <a:xfrm>
            <a:off x="607124" y="69380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94" name="Google Shape;794;p92"/>
          <p:cNvSpPr txBox="1"/>
          <p:nvPr/>
        </p:nvSpPr>
        <p:spPr>
          <a:xfrm>
            <a:off x="642650" y="100474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5" name="Google Shape;795;p92"/>
          <p:cNvSpPr txBox="1"/>
          <p:nvPr/>
        </p:nvSpPr>
        <p:spPr>
          <a:xfrm>
            <a:off x="1438350" y="617600"/>
            <a:ext cx="6192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init </a:t>
            </a: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//crea el repositorio</a:t>
            </a:r>
            <a:endParaRPr i="1" sz="24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796" name="Google Shape;796;p9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97" name="Google Shape;797;p9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92"/>
          <p:cNvSpPr/>
          <p:nvPr/>
        </p:nvSpPr>
        <p:spPr>
          <a:xfrm>
            <a:off x="607124" y="172922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00" name="Google Shape;800;p92"/>
          <p:cNvSpPr txBox="1"/>
          <p:nvPr/>
        </p:nvSpPr>
        <p:spPr>
          <a:xfrm>
            <a:off x="642650" y="204017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1" name="Google Shape;801;p92"/>
          <p:cNvSpPr txBox="1"/>
          <p:nvPr/>
        </p:nvSpPr>
        <p:spPr>
          <a:xfrm>
            <a:off x="1438350" y="1653025"/>
            <a:ext cx="619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config user.name "hanSolo" 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//agrega nuestra identidad - username</a:t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2" name="Google Shape;802;p92"/>
          <p:cNvSpPr/>
          <p:nvPr/>
        </p:nvSpPr>
        <p:spPr>
          <a:xfrm>
            <a:off x="607124" y="276465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03" name="Google Shape;803;p92"/>
          <p:cNvSpPr txBox="1"/>
          <p:nvPr/>
        </p:nvSpPr>
        <p:spPr>
          <a:xfrm>
            <a:off x="642650" y="307559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4" name="Google Shape;804;p92"/>
          <p:cNvSpPr txBox="1"/>
          <p:nvPr/>
        </p:nvSpPr>
        <p:spPr>
          <a:xfrm>
            <a:off x="1438350" y="2688450"/>
            <a:ext cx="6929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config user.email "hansolo@starwars.com" 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//agrega nuestra identidad - email</a:t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5" name="Google Shape;805;p92"/>
          <p:cNvSpPr/>
          <p:nvPr/>
        </p:nvSpPr>
        <p:spPr>
          <a:xfrm>
            <a:off x="607124" y="380007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06" name="Google Shape;806;p92"/>
          <p:cNvSpPr txBox="1"/>
          <p:nvPr/>
        </p:nvSpPr>
        <p:spPr>
          <a:xfrm>
            <a:off x="642650" y="411102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7" name="Google Shape;807;p92"/>
          <p:cNvSpPr txBox="1"/>
          <p:nvPr/>
        </p:nvSpPr>
        <p:spPr>
          <a:xfrm>
            <a:off x="1438350" y="3723875"/>
            <a:ext cx="7166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remote add origin https://github.com/....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//apunta al repositorio remoto</a:t>
            </a:r>
            <a:endParaRPr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3" name="Google Shape;813;p93"/>
          <p:cNvSpPr/>
          <p:nvPr/>
        </p:nvSpPr>
        <p:spPr>
          <a:xfrm>
            <a:off x="607124" y="69380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14" name="Google Shape;814;p93"/>
          <p:cNvSpPr txBox="1"/>
          <p:nvPr/>
        </p:nvSpPr>
        <p:spPr>
          <a:xfrm>
            <a:off x="642650" y="100474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5" name="Google Shape;815;p93"/>
          <p:cNvSpPr txBox="1"/>
          <p:nvPr/>
        </p:nvSpPr>
        <p:spPr>
          <a:xfrm>
            <a:off x="1438350" y="617600"/>
            <a:ext cx="6192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add . 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//agrega todos los cambios al repo local</a:t>
            </a:r>
            <a:endParaRPr i="1" sz="24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816" name="Google Shape;816;p9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17" name="Google Shape;817;p9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93"/>
          <p:cNvSpPr/>
          <p:nvPr/>
        </p:nvSpPr>
        <p:spPr>
          <a:xfrm>
            <a:off x="607124" y="172922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0" name="Google Shape;820;p93"/>
          <p:cNvSpPr txBox="1"/>
          <p:nvPr/>
        </p:nvSpPr>
        <p:spPr>
          <a:xfrm>
            <a:off x="642650" y="204017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1" name="Google Shape;821;p93"/>
          <p:cNvSpPr txBox="1"/>
          <p:nvPr/>
        </p:nvSpPr>
        <p:spPr>
          <a:xfrm>
            <a:off x="1438350" y="1653025"/>
            <a:ext cx="6676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commit -m 'mensaje del commit'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//hito histórico - comitea los cambio hechos</a:t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2" name="Google Shape;822;p93"/>
          <p:cNvSpPr/>
          <p:nvPr/>
        </p:nvSpPr>
        <p:spPr>
          <a:xfrm>
            <a:off x="607124" y="2764650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3" name="Google Shape;823;p93"/>
          <p:cNvSpPr txBox="1"/>
          <p:nvPr/>
        </p:nvSpPr>
        <p:spPr>
          <a:xfrm>
            <a:off x="642650" y="3075596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4" name="Google Shape;824;p93"/>
          <p:cNvSpPr txBox="1"/>
          <p:nvPr/>
        </p:nvSpPr>
        <p:spPr>
          <a:xfrm>
            <a:off x="1438350" y="2688450"/>
            <a:ext cx="6929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git push origin master</a:t>
            </a:r>
            <a:endParaRPr b="1"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//manda los cambios al repositorio remoto</a:t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5" name="Google Shape;825;p93"/>
          <p:cNvSpPr/>
          <p:nvPr/>
        </p:nvSpPr>
        <p:spPr>
          <a:xfrm>
            <a:off x="607124" y="3800075"/>
            <a:ext cx="722700" cy="7227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26" name="Google Shape;826;p93"/>
          <p:cNvSpPr txBox="1"/>
          <p:nvPr/>
        </p:nvSpPr>
        <p:spPr>
          <a:xfrm>
            <a:off x="642650" y="4111021"/>
            <a:ext cx="65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3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3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7" name="Google Shape;827;p93"/>
          <p:cNvSpPr txBox="1"/>
          <p:nvPr/>
        </p:nvSpPr>
        <p:spPr>
          <a:xfrm>
            <a:off x="1438350" y="3723875"/>
            <a:ext cx="7166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Los pasos de 5 al 7, se repiten tantas veces como funcionalidades vayamos sumando al proyecto.</a:t>
            </a:r>
            <a:endParaRPr sz="20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3" name="Google Shape;833;p9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834" name="Google Shape;834;p9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8" name="Google Shape;838;p94"/>
          <p:cNvPicPr preferRelativeResize="0"/>
          <p:nvPr/>
        </p:nvPicPr>
        <p:blipFill rotWithShape="1">
          <a:blip r:embed="rId3">
            <a:alphaModFix/>
          </a:blip>
          <a:srcRect b="5838" l="591" r="4006" t="0"/>
          <a:stretch/>
        </p:blipFill>
        <p:spPr>
          <a:xfrm>
            <a:off x="1748925" y="703800"/>
            <a:ext cx="5451900" cy="3804900"/>
          </a:xfrm>
          <a:prstGeom prst="roundRect">
            <a:avLst>
              <a:gd fmla="val 9642" name="adj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9" name="Google Shape;839;p94"/>
          <p:cNvSpPr txBox="1"/>
          <p:nvPr>
            <p:ph idx="4294967295" type="ctrTitle"/>
          </p:nvPr>
        </p:nvSpPr>
        <p:spPr>
          <a:xfrm>
            <a:off x="3208850" y="627600"/>
            <a:ext cx="24606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r</a:t>
            </a:r>
            <a:r>
              <a:rPr b="1"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ecuerden:</a:t>
            </a:r>
            <a:endParaRPr b="1"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5"/>
          <p:cNvSpPr/>
          <p:nvPr/>
        </p:nvSpPr>
        <p:spPr>
          <a:xfrm rot="5400000"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5"/>
          <p:cNvSpPr txBox="1"/>
          <p:nvPr>
            <p:ph idx="4294967295" type="body"/>
          </p:nvPr>
        </p:nvSpPr>
        <p:spPr>
          <a:xfrm>
            <a:off x="885275" y="384350"/>
            <a:ext cx="34851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Webs</a:t>
            </a:r>
            <a:endParaRPr sz="36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E443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 consulta</a:t>
            </a:r>
            <a:endParaRPr sz="3600">
              <a:solidFill>
                <a:srgbClr val="4E443C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Siempre viene bien tener a la mano documentación, para ello podemos visitar:</a:t>
            </a:r>
            <a:endParaRPr sz="1400"/>
          </a:p>
        </p:txBody>
      </p:sp>
      <p:sp>
        <p:nvSpPr>
          <p:cNvPr id="846" name="Google Shape;846;p95"/>
          <p:cNvSpPr/>
          <p:nvPr/>
        </p:nvSpPr>
        <p:spPr>
          <a:xfrm rot="373">
            <a:off x="4941800" y="1759325"/>
            <a:ext cx="27678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http://dev.to/git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http://ohshitgit.com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 Light"/>
                <a:ea typeface="Raleway Light"/>
                <a:cs typeface="Raleway Light"/>
                <a:sym typeface="Raleway Light"/>
                <a:hlinkClick r:id="rId5"/>
              </a:rPr>
              <a:t>http://git-scm.com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47" name="Google Shape;847;p9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8" name="Google Shape;848;p9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849" name="Google Shape;849;p9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922000" y="10441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</a:t>
            </a:r>
            <a:r>
              <a:rPr lang="en">
                <a:solidFill>
                  <a:srgbClr val="FFB600"/>
                </a:solidFill>
              </a:rPr>
              <a:t>básicos</a:t>
            </a:r>
            <a:r>
              <a:rPr lang="en"/>
              <a:t> que </a:t>
            </a:r>
            <a:r>
              <a:rPr lang="en">
                <a:solidFill>
                  <a:srgbClr val="FFB600"/>
                </a:solidFill>
              </a:rPr>
              <a:t>debemos </a:t>
            </a:r>
            <a:r>
              <a:rPr lang="en">
                <a:solidFill>
                  <a:srgbClr val="282828"/>
                </a:solidFill>
              </a:rPr>
              <a:t>saber</a:t>
            </a:r>
            <a:endParaRPr>
              <a:solidFill>
                <a:srgbClr val="282828"/>
              </a:solidFill>
            </a:endParaRPr>
          </a:p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672350" y="739375"/>
            <a:ext cx="77319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ls</a:t>
            </a:r>
            <a:r>
              <a:rPr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(en Mac y Linux muestra los archivos de la carpeta en la que estamos ubicados, en Windows también si usamos el </a:t>
            </a:r>
            <a:r>
              <a:rPr b="1"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PowerShell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dir 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(en Windows  muestra los archivos de la carpeta en la que estamos ubicados) 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cd .. 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(nos permite retroceder a una carpeta previa)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cd </a:t>
            </a:r>
            <a:r>
              <a:rPr b="1" i="1"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nombre-carpeta 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(nos permite acceder a la carpeta descrita)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</a:endParaRPr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672350" y="434575"/>
            <a:ext cx="77319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mkdir </a:t>
            </a:r>
            <a:r>
              <a:rPr b="1" i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algo</a:t>
            </a:r>
            <a:r>
              <a:rPr lang="en" sz="24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(crea una carpeta con el nombre 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algo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touch</a:t>
            </a: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archivo.txt </a:t>
            </a:r>
            <a:r>
              <a:rPr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rgbClr val="00695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(crea una archivo de texto 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archivo.txt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rm </a:t>
            </a:r>
            <a:r>
              <a:rPr b="1" i="1"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archivo.txt </a:t>
            </a:r>
            <a:endParaRPr sz="2400">
              <a:solidFill>
                <a:srgbClr val="00695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(elimina un archivo con el nombre 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archivo.txt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mv </a:t>
            </a:r>
            <a:r>
              <a:rPr b="1" i="1"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nombre.txt otro.txt</a:t>
            </a:r>
            <a:r>
              <a:rPr lang="en" sz="2400">
                <a:solidFill>
                  <a:srgbClr val="00695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rgbClr val="00695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(cambia el nombre 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archivo.txt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otro.txt</a:t>
            </a:r>
            <a:r>
              <a:rPr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600">
                <a:solidFill>
                  <a:srgbClr val="28282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>
              <a:solidFill>
                <a:srgbClr val="2828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82828"/>
              </a:solidFill>
            </a:endParaRPr>
          </a:p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