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4" r:id="rId7"/>
    <p:sldId id="265" r:id="rId8"/>
    <p:sldId id="266" r:id="rId9"/>
    <p:sldId id="267" r:id="rId10"/>
    <p:sldId id="268" r:id="rId11"/>
    <p:sldId id="261" r:id="rId12"/>
    <p:sldId id="262" r:id="rId13"/>
    <p:sldId id="269" r:id="rId14"/>
    <p:sldId id="271" r:id="rId15"/>
    <p:sldId id="270" r:id="rId16"/>
    <p:sldId id="272" r:id="rId17"/>
    <p:sldId id="277" r:id="rId18"/>
    <p:sldId id="274" r:id="rId19"/>
    <p:sldId id="275" r:id="rId20"/>
    <p:sldId id="276" r:id="rId21"/>
    <p:sldId id="273" r:id="rId22"/>
  </p:sldIdLst>
  <p:sldSz cx="9144000" cy="5143500" type="screen16x9"/>
  <p:notesSz cx="6858000" cy="9144000"/>
  <p:embeddedFontLst>
    <p:embeddedFont>
      <p:font typeface="Roboto" panose="02000000000000000000" pitchFamily="2" charset="0"/>
      <p:regular r:id="rId24"/>
      <p:bold r:id="rId25"/>
      <p:italic r:id="rId26"/>
      <p:boldItalic r:id="rId27"/>
    </p:embeddedFont>
    <p:embeddedFont>
      <p:font typeface="Roboto Slab" pitchFamily="2"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58"/>
    <p:restoredTop sz="94719"/>
  </p:normalViewPr>
  <p:slideViewPr>
    <p:cSldViewPr snapToGrid="0">
      <p:cViewPr varScale="1">
        <p:scale>
          <a:sx n="202" d="100"/>
          <a:sy n="202" d="100"/>
        </p:scale>
        <p:origin x="94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11d460531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11d46053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11d460531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11d460531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11d4605317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11d460531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11d4605317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11d460531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11d46053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11d46053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11d4605317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11d4605317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79790-D50F-FA4C-306D-B52BF03234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703C90-2B8C-7D89-214C-770275F230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D9574D-4D98-9266-63D8-922655479DB6}"/>
              </a:ext>
            </a:extLst>
          </p:cNvPr>
          <p:cNvSpPr>
            <a:spLocks noGrp="1"/>
          </p:cNvSpPr>
          <p:nvPr>
            <p:ph type="dt" sz="half" idx="10"/>
          </p:nvPr>
        </p:nvSpPr>
        <p:spPr/>
        <p:txBody>
          <a:bodyPr/>
          <a:lstStyle/>
          <a:p>
            <a:fld id="{DCF335F6-E9AF-45DF-B095-E7EC5D696CD4}" type="datetimeFigureOut">
              <a:rPr lang="en-US" smtClean="0"/>
              <a:t>11/12/24</a:t>
            </a:fld>
            <a:endParaRPr lang="en-US"/>
          </a:p>
        </p:txBody>
      </p:sp>
      <p:sp>
        <p:nvSpPr>
          <p:cNvPr id="5" name="Footer Placeholder 4">
            <a:extLst>
              <a:ext uri="{FF2B5EF4-FFF2-40B4-BE49-F238E27FC236}">
                <a16:creationId xmlns:a16="http://schemas.microsoft.com/office/drawing/2014/main" id="{B6260D39-4611-7208-ED91-53EFBA6633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857440-7489-482F-2575-D857EE7F8664}"/>
              </a:ext>
            </a:extLst>
          </p:cNvPr>
          <p:cNvSpPr>
            <a:spLocks noGrp="1"/>
          </p:cNvSpPr>
          <p:nvPr>
            <p:ph type="sldNum" sz="quarter" idx="12"/>
          </p:nvPr>
        </p:nvSpPr>
        <p:spPr/>
        <p:txBody>
          <a:bodyPr/>
          <a:lstStyle/>
          <a:p>
            <a:fld id="{A199FB90-EE81-4D8B-85D3-AFEF8404BB78}" type="slidenum">
              <a:rPr lang="en-US" smtClean="0"/>
              <a:t>‹#›</a:t>
            </a:fld>
            <a:endParaRPr lang="en-US"/>
          </a:p>
        </p:txBody>
      </p:sp>
    </p:spTree>
    <p:extLst>
      <p:ext uri="{BB962C8B-B14F-4D97-AF65-F5344CB8AC3E}">
        <p14:creationId xmlns:p14="http://schemas.microsoft.com/office/powerpoint/2010/main" val="4233788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324050" y="701425"/>
            <a:ext cx="6512400" cy="2664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700" dirty="0"/>
              <a:t>Can a machine learning model accurately predict the likelihood of heart disease based on the chosen dataset?</a:t>
            </a:r>
            <a:endParaRPr sz="2700" dirty="0"/>
          </a:p>
        </p:txBody>
      </p:sp>
      <p:sp>
        <p:nvSpPr>
          <p:cNvPr id="64" name="Google Shape;64;p13"/>
          <p:cNvSpPr txBox="1">
            <a:spLocks noGrp="1"/>
          </p:cNvSpPr>
          <p:nvPr>
            <p:ph type="subTitle" idx="1"/>
          </p:nvPr>
        </p:nvSpPr>
        <p:spPr>
          <a:xfrm>
            <a:off x="1680300" y="3562975"/>
            <a:ext cx="5783400" cy="3954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None/>
            </a:pPr>
            <a:r>
              <a:rPr lang="en"/>
              <a:t>   We think so…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77449-90C3-9C55-5B38-70E361F0C512}"/>
              </a:ext>
            </a:extLst>
          </p:cNvPr>
          <p:cNvSpPr>
            <a:spLocks noGrp="1"/>
          </p:cNvSpPr>
          <p:nvPr>
            <p:ph type="title"/>
          </p:nvPr>
        </p:nvSpPr>
        <p:spPr>
          <a:xfrm>
            <a:off x="190893" y="273844"/>
            <a:ext cx="8324458" cy="994172"/>
          </a:xfrm>
        </p:spPr>
        <p:txBody>
          <a:bodyPr>
            <a:normAutofit/>
          </a:bodyPr>
          <a:lstStyle/>
          <a:p>
            <a:r>
              <a:rPr lang="en-US" sz="2400" b="1" u="sng" dirty="0"/>
              <a:t>Key Insights and Next Steps</a:t>
            </a:r>
          </a:p>
        </p:txBody>
      </p:sp>
      <p:sp>
        <p:nvSpPr>
          <p:cNvPr id="4" name="Rectangle 1">
            <a:extLst>
              <a:ext uri="{FF2B5EF4-FFF2-40B4-BE49-F238E27FC236}">
                <a16:creationId xmlns:a16="http://schemas.microsoft.com/office/drawing/2014/main" id="{4B6C7F58-2579-2B75-E94A-3EF894CBB7C9}"/>
              </a:ext>
            </a:extLst>
          </p:cNvPr>
          <p:cNvSpPr>
            <a:spLocks noGrp="1" noChangeArrowheads="1"/>
          </p:cNvSpPr>
          <p:nvPr>
            <p:ph idx="1"/>
          </p:nvPr>
        </p:nvSpPr>
        <p:spPr bwMode="auto">
          <a:xfrm>
            <a:off x="190893" y="1393166"/>
            <a:ext cx="8834849"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68580" tIns="34290" rIns="68580" bIns="34290" numCol="1" anchor="ctr" anchorCtr="0" compatLnSpc="1">
            <a:prstTxWarp prst="textNoShape">
              <a:avLst/>
            </a:prstTxWarp>
            <a:spAutoFit/>
          </a:bodyPr>
          <a:lstStyle/>
          <a:p>
            <a:pPr marL="0" indent="0" defTabSz="685800" eaLnBrk="0" fontAlgn="base" hangingPunct="0">
              <a:lnSpc>
                <a:spcPct val="10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Roboto Slab" pitchFamily="2" charset="0"/>
                <a:ea typeface="Roboto Slab" pitchFamily="2" charset="0"/>
                <a:cs typeface="Roboto Slab" pitchFamily="2" charset="0"/>
              </a:rPr>
              <a:t>Insights</a:t>
            </a: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a:t>
            </a:r>
          </a:p>
          <a:p>
            <a:pPr marL="0" indent="0" defTabSz="68580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Health indicators like BMI, Age, and Hypertension are critical in heart disease prediction.</a:t>
            </a:r>
          </a:p>
          <a:p>
            <a:pPr marL="0" indent="0" defTabSz="68580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Clustering successfully identified groups with varying heart disease risks, useful for targeted interventions.</a:t>
            </a:r>
          </a:p>
          <a:p>
            <a:pPr marL="0" indent="0" defTabSz="685800" eaLnBrk="0" fontAlgn="base" hangingPunct="0">
              <a:lnSpc>
                <a:spcPct val="10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Roboto Slab" pitchFamily="2" charset="0"/>
                <a:ea typeface="Roboto Slab" pitchFamily="2" charset="0"/>
                <a:cs typeface="Roboto Slab" pitchFamily="2" charset="0"/>
              </a:rPr>
              <a:t>Next Steps</a:t>
            </a: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a:t>
            </a:r>
          </a:p>
          <a:p>
            <a:pPr marL="0" indent="0" defTabSz="68580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Implement targeted health programs for high-risk groups.</a:t>
            </a:r>
          </a:p>
          <a:p>
            <a:pPr marL="0" indent="0" defTabSz="68580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Further refine the model and explore additional data to improve prediction accuracy.</a:t>
            </a:r>
          </a:p>
          <a:p>
            <a:pPr marL="0" indent="0" defTabSz="685800" eaLnBrk="0" fontAlgn="base" hangingPunct="0">
              <a:lnSpc>
                <a:spcPct val="100000"/>
              </a:lnSpc>
              <a:spcBef>
                <a:spcPct val="0"/>
              </a:spcBef>
              <a:spcAft>
                <a:spcPct val="0"/>
              </a:spcAft>
              <a:buClrTx/>
              <a:buSzTx/>
              <a:buNone/>
            </a:pPr>
            <a:endParaRPr lang="en-US" altLang="en-US" sz="1350" dirty="0">
              <a:solidFill>
                <a:schemeClr val="tx1"/>
              </a:solidFill>
              <a:latin typeface="Arial" panose="020B0604020202020204" pitchFamily="34" charset="0"/>
            </a:endParaRPr>
          </a:p>
        </p:txBody>
      </p:sp>
    </p:spTree>
    <p:extLst>
      <p:ext uri="{BB962C8B-B14F-4D97-AF65-F5344CB8AC3E}">
        <p14:creationId xmlns:p14="http://schemas.microsoft.com/office/powerpoint/2010/main" val="2790459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Model Selection</a:t>
            </a:r>
            <a:endParaRPr/>
          </a:p>
        </p:txBody>
      </p:sp>
      <p:sp>
        <p:nvSpPr>
          <p:cNvPr id="96" name="Google Shape;96;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85000" lnSpcReduction="10000"/>
          </a:bodyPr>
          <a:lstStyle/>
          <a:p>
            <a:pPr marL="114300" indent="0">
              <a:buNone/>
            </a:pPr>
            <a:r>
              <a:rPr lang="en-US" b="0" i="0" u="none" strike="noStrike" dirty="0">
                <a:solidFill>
                  <a:schemeClr val="tx1"/>
                </a:solidFill>
                <a:effectLst/>
                <a:latin typeface="Roboto Slab" pitchFamily="2" charset="0"/>
                <a:ea typeface="Roboto Slab" pitchFamily="2" charset="0"/>
                <a:cs typeface="Roboto Slab" pitchFamily="2" charset="0"/>
              </a:rPr>
              <a:t>For our heart disease prediction model, we selected </a:t>
            </a:r>
            <a:r>
              <a:rPr lang="en-US" b="1" i="0" u="none" strike="noStrike" dirty="0">
                <a:solidFill>
                  <a:schemeClr val="tx1"/>
                </a:solidFill>
                <a:effectLst/>
                <a:latin typeface="Roboto Slab" pitchFamily="2" charset="0"/>
                <a:ea typeface="Roboto Slab" pitchFamily="2" charset="0"/>
                <a:cs typeface="Roboto Slab" pitchFamily="2" charset="0"/>
              </a:rPr>
              <a:t>Logistic Regression</a:t>
            </a:r>
            <a:r>
              <a:rPr lang="en-US" b="0" i="0" u="none" strike="noStrike" dirty="0">
                <a:solidFill>
                  <a:schemeClr val="tx1"/>
                </a:solidFill>
                <a:effectLst/>
                <a:latin typeface="Roboto Slab" pitchFamily="2" charset="0"/>
                <a:ea typeface="Roboto Slab" pitchFamily="2" charset="0"/>
                <a:cs typeface="Roboto Slab" pitchFamily="2" charset="0"/>
              </a:rPr>
              <a:t> and </a:t>
            </a:r>
            <a:r>
              <a:rPr lang="en-US" b="1" i="0" u="none" strike="noStrike" dirty="0">
                <a:solidFill>
                  <a:schemeClr val="tx1"/>
                </a:solidFill>
                <a:effectLst/>
                <a:latin typeface="Roboto Slab" pitchFamily="2" charset="0"/>
                <a:ea typeface="Roboto Slab" pitchFamily="2" charset="0"/>
                <a:cs typeface="Roboto Slab" pitchFamily="2" charset="0"/>
              </a:rPr>
              <a:t>Random Forest</a:t>
            </a:r>
            <a:r>
              <a:rPr lang="en-US" b="0" i="0" u="none" strike="noStrike" dirty="0">
                <a:solidFill>
                  <a:schemeClr val="tx1"/>
                </a:solidFill>
                <a:effectLst/>
                <a:latin typeface="Roboto Slab" pitchFamily="2" charset="0"/>
                <a:ea typeface="Roboto Slab" pitchFamily="2" charset="0"/>
                <a:cs typeface="Roboto Slab" pitchFamily="2" charset="0"/>
              </a:rPr>
              <a:t> due to their strengths in binary classification:</a:t>
            </a:r>
          </a:p>
          <a:p>
            <a:r>
              <a:rPr lang="en-US" b="1" i="0" u="none" strike="noStrike" dirty="0">
                <a:solidFill>
                  <a:schemeClr val="tx1"/>
                </a:solidFill>
                <a:effectLst/>
                <a:latin typeface="Roboto Slab" pitchFamily="2" charset="0"/>
                <a:ea typeface="Roboto Slab" pitchFamily="2" charset="0"/>
                <a:cs typeface="Roboto Slab" pitchFamily="2" charset="0"/>
              </a:rPr>
              <a:t>Logistic Regression</a:t>
            </a:r>
            <a:r>
              <a:rPr lang="en-US" b="0" i="0" u="none" strike="noStrike" dirty="0">
                <a:solidFill>
                  <a:schemeClr val="tx1"/>
                </a:solidFill>
                <a:effectLst/>
                <a:latin typeface="Roboto Slab" pitchFamily="2" charset="0"/>
                <a:ea typeface="Roboto Slab" pitchFamily="2" charset="0"/>
                <a:cs typeface="Roboto Slab" pitchFamily="2" charset="0"/>
              </a:rPr>
              <a:t>: Chosen for its interpretability, it allows us to see the impact of each health indicator on heart disease risk, with coefficients showing which factors increase or decrease likelihood.</a:t>
            </a:r>
          </a:p>
          <a:p>
            <a:r>
              <a:rPr lang="en-US" b="1" i="0" u="none" strike="noStrike" dirty="0">
                <a:solidFill>
                  <a:schemeClr val="tx1"/>
                </a:solidFill>
                <a:effectLst/>
                <a:latin typeface="Roboto Slab" pitchFamily="2" charset="0"/>
                <a:ea typeface="Roboto Slab" pitchFamily="2" charset="0"/>
                <a:cs typeface="Roboto Slab" pitchFamily="2" charset="0"/>
              </a:rPr>
              <a:t>Random Forest</a:t>
            </a:r>
            <a:r>
              <a:rPr lang="en-US" b="0" i="0" u="none" strike="noStrike" dirty="0">
                <a:solidFill>
                  <a:schemeClr val="tx1"/>
                </a:solidFill>
                <a:effectLst/>
                <a:latin typeface="Roboto Slab" pitchFamily="2" charset="0"/>
                <a:ea typeface="Roboto Slab" pitchFamily="2" charset="0"/>
                <a:cs typeface="Roboto Slab" pitchFamily="2" charset="0"/>
              </a:rPr>
              <a:t>: Selected for its ability to capture complex, non-linear relationships, it offers insights into feature importance, highlighting the most influential risk factors. It’s also robust to outliers, making it well-suited for diverse healthcare data.</a:t>
            </a:r>
          </a:p>
          <a:p>
            <a:pPr marL="114300" indent="0">
              <a:buNone/>
            </a:pPr>
            <a:r>
              <a:rPr lang="en-US" b="0" i="0" u="none" strike="noStrike" dirty="0">
                <a:solidFill>
                  <a:schemeClr val="tx1"/>
                </a:solidFill>
                <a:effectLst/>
                <a:latin typeface="Roboto Slab" pitchFamily="2" charset="0"/>
                <a:ea typeface="Roboto Slab" pitchFamily="2" charset="0"/>
                <a:cs typeface="Roboto Slab" pitchFamily="2" charset="0"/>
              </a:rPr>
              <a:t>By using both models, we gain the interpretive clarity of logistic regression and the flexibility and robustness of Random Forest, enabling a comprehensive analysis of heart disease predictors.</a:t>
            </a:r>
          </a:p>
          <a:p>
            <a:pPr marL="0" indent="0">
              <a:spcAft>
                <a:spcPts val="120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Training and Evaluation</a:t>
            </a:r>
            <a:endParaRPr/>
          </a:p>
        </p:txBody>
      </p:sp>
      <p:sp>
        <p:nvSpPr>
          <p:cNvPr id="102" name="Google Shape;102;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Roboto Slab" pitchFamily="2" charset="0"/>
                <a:ea typeface="Roboto Slab" pitchFamily="2" charset="0"/>
                <a:cs typeface="Roboto Slab" pitchFamily="2" charset="0"/>
              </a:rPr>
              <a:t>Train the model on the given data set</a:t>
            </a:r>
          </a:p>
          <a:p>
            <a:pPr marL="0" lvl="0" indent="0" algn="l" rtl="0">
              <a:spcBef>
                <a:spcPts val="0"/>
              </a:spcBef>
              <a:spcAft>
                <a:spcPts val="0"/>
              </a:spcAft>
              <a:buNone/>
            </a:pPr>
            <a:endParaRPr lang="en" dirty="0">
              <a:latin typeface="Roboto Slab" pitchFamily="2" charset="0"/>
              <a:ea typeface="Roboto Slab" pitchFamily="2" charset="0"/>
              <a:cs typeface="Roboto Slab" pitchFamily="2" charset="0"/>
            </a:endParaRPr>
          </a:p>
          <a:p>
            <a:pPr marL="0" lvl="0" indent="0" algn="l" rtl="0">
              <a:spcBef>
                <a:spcPts val="0"/>
              </a:spcBef>
              <a:spcAft>
                <a:spcPts val="0"/>
              </a:spcAft>
              <a:buNone/>
            </a:pPr>
            <a:r>
              <a:rPr lang="en-US" dirty="0">
                <a:latin typeface="Roboto Slab" pitchFamily="2" charset="0"/>
                <a:ea typeface="Roboto Slab" pitchFamily="2" charset="0"/>
                <a:cs typeface="Roboto Slab" pitchFamily="2" charset="0"/>
              </a:rPr>
              <a:t>U</a:t>
            </a:r>
            <a:r>
              <a:rPr lang="en" dirty="0">
                <a:latin typeface="Roboto Slab" pitchFamily="2" charset="0"/>
                <a:ea typeface="Roboto Slab" pitchFamily="2" charset="0"/>
                <a:cs typeface="Roboto Slab" pitchFamily="2" charset="0"/>
              </a:rPr>
              <a:t>se 5 and 10 fold cross validation to analyze the accuracy of the predictive models</a:t>
            </a:r>
          </a:p>
          <a:p>
            <a:pPr marL="0" lvl="0" indent="0" algn="l" rtl="0">
              <a:spcBef>
                <a:spcPts val="0"/>
              </a:spcBef>
              <a:spcAft>
                <a:spcPts val="0"/>
              </a:spcAft>
              <a:buNone/>
            </a:pPr>
            <a:endParaRPr lang="en" dirty="0">
              <a:latin typeface="Roboto Slab" pitchFamily="2" charset="0"/>
              <a:ea typeface="Roboto Slab" pitchFamily="2" charset="0"/>
              <a:cs typeface="Roboto Slab" pitchFamily="2" charset="0"/>
            </a:endParaRPr>
          </a:p>
          <a:p>
            <a:pPr marL="0" lvl="0" indent="0" algn="l" rtl="0">
              <a:spcBef>
                <a:spcPts val="0"/>
              </a:spcBef>
              <a:spcAft>
                <a:spcPts val="0"/>
              </a:spcAft>
              <a:buNone/>
            </a:pPr>
            <a:r>
              <a:rPr lang="en-US" dirty="0">
                <a:latin typeface="Roboto Slab" pitchFamily="2" charset="0"/>
                <a:ea typeface="Roboto Slab" pitchFamily="2" charset="0"/>
                <a:cs typeface="Roboto Slab" pitchFamily="2" charset="0"/>
              </a:rPr>
              <a:t>U</a:t>
            </a:r>
            <a:r>
              <a:rPr lang="en" dirty="0">
                <a:latin typeface="Roboto Slab" pitchFamily="2" charset="0"/>
                <a:ea typeface="Roboto Slab" pitchFamily="2" charset="0"/>
                <a:cs typeface="Roboto Slab" pitchFamily="2" charset="0"/>
              </a:rPr>
              <a:t>se heat maps and a bar graph to show what the highest indicators of heart disease are</a:t>
            </a:r>
            <a:endParaRPr dirty="0">
              <a:latin typeface="Roboto Slab" pitchFamily="2" charset="0"/>
              <a:ea typeface="Roboto Slab" pitchFamily="2" charset="0"/>
              <a:cs typeface="Roboto Slab" pitchFamily="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CB3C2-5D5E-9380-E9F6-A5344B415A34}"/>
              </a:ext>
            </a:extLst>
          </p:cNvPr>
          <p:cNvSpPr>
            <a:spLocks noGrp="1"/>
          </p:cNvSpPr>
          <p:nvPr>
            <p:ph type="title"/>
          </p:nvPr>
        </p:nvSpPr>
        <p:spPr/>
        <p:txBody>
          <a:bodyPr/>
          <a:lstStyle/>
          <a:p>
            <a:r>
              <a:rPr lang="en-US" dirty="0"/>
              <a:t>Logistical Regression Model</a:t>
            </a:r>
          </a:p>
        </p:txBody>
      </p:sp>
      <p:sp>
        <p:nvSpPr>
          <p:cNvPr id="3" name="Text Placeholder 2">
            <a:extLst>
              <a:ext uri="{FF2B5EF4-FFF2-40B4-BE49-F238E27FC236}">
                <a16:creationId xmlns:a16="http://schemas.microsoft.com/office/drawing/2014/main" id="{3E5DB717-467B-A934-4CC8-90C7472DA642}"/>
              </a:ext>
            </a:extLst>
          </p:cNvPr>
          <p:cNvSpPr>
            <a:spLocks noGrp="1"/>
          </p:cNvSpPr>
          <p:nvPr>
            <p:ph type="body" idx="1"/>
          </p:nvPr>
        </p:nvSpPr>
        <p:spPr/>
        <p:txBody>
          <a:bodyPr>
            <a:normAutofit fontScale="70000" lnSpcReduction="20000"/>
          </a:bodyPr>
          <a:lstStyle/>
          <a:p>
            <a:pPr marL="114300" indent="0">
              <a:buNone/>
            </a:pPr>
            <a:r>
              <a:rPr lang="en-US" b="0" i="0" u="none" strike="noStrike" dirty="0">
                <a:solidFill>
                  <a:schemeClr val="tx1"/>
                </a:solidFill>
                <a:effectLst/>
              </a:rPr>
              <a:t>The findings from our logistic regression model reveal several key insights:</a:t>
            </a:r>
          </a:p>
          <a:p>
            <a:r>
              <a:rPr lang="en-US" b="1" i="0" u="none" strike="noStrike" dirty="0">
                <a:solidFill>
                  <a:schemeClr val="tx1"/>
                </a:solidFill>
                <a:effectLst/>
              </a:rPr>
              <a:t>Significant Predictors</a:t>
            </a:r>
            <a:r>
              <a:rPr lang="en-US" b="0" i="0" u="none" strike="noStrike" dirty="0">
                <a:solidFill>
                  <a:schemeClr val="tx1"/>
                </a:solidFill>
                <a:effectLst/>
              </a:rPr>
              <a:t>: Health indicators like high blood pressure, high cholesterol, smoking history, and lack of physical activity showed strong positive associations with heart disease risk, indicating they are critical predictors.</a:t>
            </a:r>
          </a:p>
          <a:p>
            <a:r>
              <a:rPr lang="en-US" b="1" i="0" u="none" strike="noStrike" dirty="0">
                <a:solidFill>
                  <a:schemeClr val="tx1"/>
                </a:solidFill>
                <a:effectLst/>
              </a:rPr>
              <a:t>Demographic Differences</a:t>
            </a:r>
            <a:r>
              <a:rPr lang="en-US" b="0" i="0" u="none" strike="noStrike" dirty="0">
                <a:solidFill>
                  <a:schemeClr val="tx1"/>
                </a:solidFill>
                <a:effectLst/>
              </a:rPr>
              <a:t>: Age and gender also played important roles, with older age groups and males having higher predicted risks.</a:t>
            </a:r>
          </a:p>
          <a:p>
            <a:r>
              <a:rPr lang="en-US" b="1" i="0" u="none" strike="noStrike" dirty="0">
                <a:solidFill>
                  <a:schemeClr val="tx1"/>
                </a:solidFill>
                <a:effectLst/>
              </a:rPr>
              <a:t>Model Performance</a:t>
            </a:r>
            <a:r>
              <a:rPr lang="en-US" b="0" i="0" u="none" strike="noStrike" dirty="0">
                <a:solidFill>
                  <a:schemeClr val="tx1"/>
                </a:solidFill>
                <a:effectLst/>
              </a:rPr>
              <a:t>: The model achieved a balanced accuracy with satisfactory precision and recall, meaning it could effectively identify both those with heart disease and those without it. This balance is reflected in the F1 score, which shows the model's reliability in making positive predictions.</a:t>
            </a:r>
          </a:p>
          <a:p>
            <a:r>
              <a:rPr lang="en-US" b="1" i="0" u="none" strike="noStrike" dirty="0">
                <a:solidFill>
                  <a:schemeClr val="tx1"/>
                </a:solidFill>
                <a:effectLst/>
              </a:rPr>
              <a:t>Interpretability</a:t>
            </a:r>
            <a:r>
              <a:rPr lang="en-US" b="0" i="0" u="none" strike="noStrike" dirty="0">
                <a:solidFill>
                  <a:schemeClr val="tx1"/>
                </a:solidFill>
                <a:effectLst/>
              </a:rPr>
              <a:t>: Logistic regression allowed us to see the specific impact of each health indicator on heart disease risk, highlighting which factors are most influential.</a:t>
            </a:r>
          </a:p>
          <a:p>
            <a:r>
              <a:rPr lang="en-US" b="0" i="0" u="none" strike="noStrike" dirty="0">
                <a:solidFill>
                  <a:schemeClr val="tx1"/>
                </a:solidFill>
                <a:effectLst/>
              </a:rPr>
              <a:t>Overall, the logistic regression model provided clear insights into the health and demographic factors that most significantly contribute to heart disease risk, helping guide future preventive efforts and risk assessments.</a:t>
            </a:r>
          </a:p>
          <a:p>
            <a:endParaRPr lang="en-US" dirty="0"/>
          </a:p>
        </p:txBody>
      </p:sp>
    </p:spTree>
    <p:extLst>
      <p:ext uri="{BB962C8B-B14F-4D97-AF65-F5344CB8AC3E}">
        <p14:creationId xmlns:p14="http://schemas.microsoft.com/office/powerpoint/2010/main" val="1962115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C246F-7E50-CE85-8AA6-0EBDC20C6CDD}"/>
              </a:ext>
            </a:extLst>
          </p:cNvPr>
          <p:cNvSpPr>
            <a:spLocks noGrp="1"/>
          </p:cNvSpPr>
          <p:nvPr>
            <p:ph type="title"/>
          </p:nvPr>
        </p:nvSpPr>
        <p:spPr>
          <a:xfrm>
            <a:off x="387900" y="100584"/>
            <a:ext cx="8368200" cy="686100"/>
          </a:xfrm>
        </p:spPr>
        <p:txBody>
          <a:bodyPr>
            <a:normAutofit/>
          </a:bodyPr>
          <a:lstStyle/>
          <a:p>
            <a:r>
              <a:rPr lang="en-US" sz="2000" dirty="0"/>
              <a:t>Evaluation Metrics and Heat Maps</a:t>
            </a:r>
          </a:p>
        </p:txBody>
      </p:sp>
      <p:sp>
        <p:nvSpPr>
          <p:cNvPr id="3" name="Text Placeholder 2">
            <a:extLst>
              <a:ext uri="{FF2B5EF4-FFF2-40B4-BE49-F238E27FC236}">
                <a16:creationId xmlns:a16="http://schemas.microsoft.com/office/drawing/2014/main" id="{9D4F7415-D19E-990D-D1FA-DBB14A8AB152}"/>
              </a:ext>
            </a:extLst>
          </p:cNvPr>
          <p:cNvSpPr>
            <a:spLocks noGrp="1"/>
          </p:cNvSpPr>
          <p:nvPr>
            <p:ph type="body" idx="1"/>
          </p:nvPr>
        </p:nvSpPr>
        <p:spPr>
          <a:xfrm>
            <a:off x="315884" y="786684"/>
            <a:ext cx="8440215" cy="3665662"/>
          </a:xfrm>
        </p:spPr>
        <p:txBody>
          <a:bodyPr/>
          <a:lstStyle/>
          <a:p>
            <a:r>
              <a:rPr lang="en-US" sz="1400" b="0" i="0" dirty="0">
                <a:solidFill>
                  <a:schemeClr val="tx1"/>
                </a:solidFill>
                <a:effectLst/>
                <a:latin typeface="Roboto Slab" pitchFamily="2" charset="0"/>
                <a:ea typeface="Roboto Slab" pitchFamily="2" charset="0"/>
                <a:cs typeface="Roboto Slab" pitchFamily="2" charset="0"/>
              </a:rPr>
              <a:t>Accuracy: 0.9002 Precision: 0.5595 Recall: 0.1209 F1 Score: 0.1988</a:t>
            </a:r>
          </a:p>
          <a:p>
            <a:endParaRPr lang="en-US" dirty="0">
              <a:solidFill>
                <a:srgbClr val="292929"/>
              </a:solidFill>
              <a:latin typeface="Menlo" panose="020B0609030804020204" pitchFamily="49" charset="0"/>
            </a:endParaRPr>
          </a:p>
          <a:p>
            <a:endParaRPr lang="en-US" b="0" i="0" dirty="0">
              <a:solidFill>
                <a:srgbClr val="292929"/>
              </a:solidFill>
              <a:effectLst/>
              <a:latin typeface="Menlo" panose="020B0609030804020204" pitchFamily="49" charset="0"/>
            </a:endParaRPr>
          </a:p>
        </p:txBody>
      </p:sp>
      <p:pic>
        <p:nvPicPr>
          <p:cNvPr id="5" name="Picture 4" descr="A graph of a number of patients&#10;&#10;Description automatically generated with medium confidence">
            <a:extLst>
              <a:ext uri="{FF2B5EF4-FFF2-40B4-BE49-F238E27FC236}">
                <a16:creationId xmlns:a16="http://schemas.microsoft.com/office/drawing/2014/main" id="{2A42E871-D2AB-1C97-A2ED-0F205BB00B1A}"/>
              </a:ext>
            </a:extLst>
          </p:cNvPr>
          <p:cNvPicPr>
            <a:picLocks noChangeAspect="1"/>
          </p:cNvPicPr>
          <p:nvPr/>
        </p:nvPicPr>
        <p:blipFill>
          <a:blip r:embed="rId2"/>
          <a:stretch>
            <a:fillRect/>
          </a:stretch>
        </p:blipFill>
        <p:spPr>
          <a:xfrm>
            <a:off x="24729" y="1472784"/>
            <a:ext cx="4455831" cy="3570133"/>
          </a:xfrm>
          <a:prstGeom prst="rect">
            <a:avLst/>
          </a:prstGeom>
        </p:spPr>
      </p:pic>
      <p:pic>
        <p:nvPicPr>
          <p:cNvPr id="6" name="Picture 5" descr="A chart of different colors&#10;&#10;Description automatically generated with medium confidence">
            <a:extLst>
              <a:ext uri="{FF2B5EF4-FFF2-40B4-BE49-F238E27FC236}">
                <a16:creationId xmlns:a16="http://schemas.microsoft.com/office/drawing/2014/main" id="{EDEE3263-7F65-6E46-71BF-20C162914169}"/>
              </a:ext>
            </a:extLst>
          </p:cNvPr>
          <p:cNvPicPr>
            <a:picLocks noChangeAspect="1"/>
          </p:cNvPicPr>
          <p:nvPr/>
        </p:nvPicPr>
        <p:blipFill>
          <a:blip r:embed="rId3"/>
          <a:stretch>
            <a:fillRect/>
          </a:stretch>
        </p:blipFill>
        <p:spPr>
          <a:xfrm>
            <a:off x="4480560" y="1472783"/>
            <a:ext cx="4566694" cy="3570133"/>
          </a:xfrm>
          <a:prstGeom prst="rect">
            <a:avLst/>
          </a:prstGeom>
        </p:spPr>
      </p:pic>
    </p:spTree>
    <p:extLst>
      <p:ext uri="{BB962C8B-B14F-4D97-AF65-F5344CB8AC3E}">
        <p14:creationId xmlns:p14="http://schemas.microsoft.com/office/powerpoint/2010/main" val="1996378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6DD25-B4B8-8032-62FC-6CDB12F0E7CE}"/>
              </a:ext>
            </a:extLst>
          </p:cNvPr>
          <p:cNvSpPr>
            <a:spLocks noGrp="1"/>
          </p:cNvSpPr>
          <p:nvPr>
            <p:ph type="title"/>
          </p:nvPr>
        </p:nvSpPr>
        <p:spPr/>
        <p:txBody>
          <a:bodyPr/>
          <a:lstStyle/>
          <a:p>
            <a:r>
              <a:rPr lang="en-US" dirty="0"/>
              <a:t>Random Forest Classifier</a:t>
            </a:r>
          </a:p>
        </p:txBody>
      </p:sp>
      <p:sp>
        <p:nvSpPr>
          <p:cNvPr id="3" name="Text Placeholder 2">
            <a:extLst>
              <a:ext uri="{FF2B5EF4-FFF2-40B4-BE49-F238E27FC236}">
                <a16:creationId xmlns:a16="http://schemas.microsoft.com/office/drawing/2014/main" id="{CC3B3EB1-3C41-69D0-25E2-AB7033D005A7}"/>
              </a:ext>
            </a:extLst>
          </p:cNvPr>
          <p:cNvSpPr>
            <a:spLocks noGrp="1"/>
          </p:cNvSpPr>
          <p:nvPr>
            <p:ph type="body" idx="1"/>
          </p:nvPr>
        </p:nvSpPr>
        <p:spPr/>
        <p:txBody>
          <a:bodyPr>
            <a:normAutofit fontScale="55000" lnSpcReduction="20000"/>
          </a:bodyPr>
          <a:lstStyle/>
          <a:p>
            <a:pPr marL="114300" indent="0">
              <a:buNone/>
            </a:pPr>
            <a:r>
              <a:rPr lang="en-US" sz="2100" b="0" i="0" u="none" strike="noStrike" dirty="0">
                <a:solidFill>
                  <a:schemeClr val="tx1"/>
                </a:solidFill>
                <a:effectLst/>
                <a:latin typeface="Roboto Slab" pitchFamily="2" charset="0"/>
                <a:ea typeface="Roboto Slab" pitchFamily="2" charset="0"/>
                <a:cs typeface="Roboto Slab" pitchFamily="2" charset="0"/>
              </a:rPr>
              <a:t>Here are the key findings from the Random Forest model:</a:t>
            </a:r>
          </a:p>
          <a:p>
            <a:r>
              <a:rPr lang="en-US" sz="2100" b="1" i="0" u="none" strike="noStrike" dirty="0">
                <a:solidFill>
                  <a:schemeClr val="tx1"/>
                </a:solidFill>
                <a:effectLst/>
                <a:latin typeface="Roboto Slab" pitchFamily="2" charset="0"/>
                <a:ea typeface="Roboto Slab" pitchFamily="2" charset="0"/>
                <a:cs typeface="Roboto Slab" pitchFamily="2" charset="0"/>
              </a:rPr>
              <a:t>Top Predictors</a:t>
            </a:r>
            <a:r>
              <a:rPr lang="en-US" sz="2100" b="0" i="0" u="none" strike="noStrike" dirty="0">
                <a:solidFill>
                  <a:schemeClr val="tx1"/>
                </a:solidFill>
                <a:effectLst/>
                <a:latin typeface="Roboto Slab" pitchFamily="2" charset="0"/>
                <a:ea typeface="Roboto Slab" pitchFamily="2" charset="0"/>
                <a:cs typeface="Roboto Slab" pitchFamily="2" charset="0"/>
              </a:rPr>
              <a:t>: The Random Forest model identified high blood pressure, age, and BMI as the most influential predictors of heart disease risk. These indicators had the highest feature importance scores, emphasizing their critical role in the model’s predictions.</a:t>
            </a:r>
          </a:p>
          <a:p>
            <a:r>
              <a:rPr lang="en-US" sz="2100" b="1" i="0" u="none" strike="noStrike" dirty="0">
                <a:solidFill>
                  <a:schemeClr val="tx1"/>
                </a:solidFill>
                <a:effectLst/>
                <a:latin typeface="Roboto Slab" pitchFamily="2" charset="0"/>
                <a:ea typeface="Roboto Slab" pitchFamily="2" charset="0"/>
                <a:cs typeface="Roboto Slab" pitchFamily="2" charset="0"/>
              </a:rPr>
              <a:t>Complex Interactions</a:t>
            </a:r>
            <a:r>
              <a:rPr lang="en-US" sz="2100" b="0" i="0" u="none" strike="noStrike" dirty="0">
                <a:solidFill>
                  <a:schemeClr val="tx1"/>
                </a:solidFill>
                <a:effectLst/>
                <a:latin typeface="Roboto Slab" pitchFamily="2" charset="0"/>
                <a:ea typeface="Roboto Slab" pitchFamily="2" charset="0"/>
                <a:cs typeface="Roboto Slab" pitchFamily="2" charset="0"/>
              </a:rPr>
              <a:t>: Unlike logistic regression, Random Forest captured non-linear relationships, making it adept at handling complex interactions between health indicators, such as age and blood pressure or smoking history and physical activity.</a:t>
            </a:r>
          </a:p>
          <a:p>
            <a:r>
              <a:rPr lang="en-US" sz="2100" b="1" i="0" u="none" strike="noStrike" dirty="0">
                <a:solidFill>
                  <a:schemeClr val="tx1"/>
                </a:solidFill>
                <a:effectLst/>
                <a:latin typeface="Roboto Slab" pitchFamily="2" charset="0"/>
                <a:ea typeface="Roboto Slab" pitchFamily="2" charset="0"/>
                <a:cs typeface="Roboto Slab" pitchFamily="2" charset="0"/>
              </a:rPr>
              <a:t>Model Performance</a:t>
            </a:r>
            <a:r>
              <a:rPr lang="en-US" sz="2100" b="0" i="0" u="none" strike="noStrike" dirty="0">
                <a:solidFill>
                  <a:schemeClr val="tx1"/>
                </a:solidFill>
                <a:effectLst/>
                <a:latin typeface="Roboto Slab" pitchFamily="2" charset="0"/>
                <a:ea typeface="Roboto Slab" pitchFamily="2" charset="0"/>
                <a:cs typeface="Roboto Slab" pitchFamily="2" charset="0"/>
              </a:rPr>
              <a:t>: The model showed robust performance with high accuracy and an F1 score that balanced precision and recall. This indicates the model’s strength in identifying true cases of heart disease while minimizing false positives and false negatives.</a:t>
            </a:r>
          </a:p>
          <a:p>
            <a:r>
              <a:rPr lang="en-US" sz="2100" b="1" i="0" u="none" strike="noStrike" dirty="0">
                <a:solidFill>
                  <a:schemeClr val="tx1"/>
                </a:solidFill>
                <a:effectLst/>
                <a:latin typeface="Roboto Slab" pitchFamily="2" charset="0"/>
                <a:ea typeface="Roboto Slab" pitchFamily="2" charset="0"/>
                <a:cs typeface="Roboto Slab" pitchFamily="2" charset="0"/>
              </a:rPr>
              <a:t>Interpretation</a:t>
            </a:r>
            <a:r>
              <a:rPr lang="en-US" sz="2100" b="0" i="0" u="none" strike="noStrike" dirty="0">
                <a:solidFill>
                  <a:schemeClr val="tx1"/>
                </a:solidFill>
                <a:effectLst/>
                <a:latin typeface="Roboto Slab" pitchFamily="2" charset="0"/>
                <a:ea typeface="Roboto Slab" pitchFamily="2" charset="0"/>
                <a:cs typeface="Roboto Slab" pitchFamily="2" charset="0"/>
              </a:rPr>
              <a:t>: While less straightforward to interpret than logistic regression, the feature importance scores provided valuable insights into which health indicators contributed most to heart disease risk.</a:t>
            </a:r>
          </a:p>
          <a:p>
            <a:r>
              <a:rPr lang="en-US" sz="2100" b="0" i="0" u="none" strike="noStrike" dirty="0">
                <a:solidFill>
                  <a:schemeClr val="tx1"/>
                </a:solidFill>
                <a:effectLst/>
                <a:latin typeface="Roboto Slab" pitchFamily="2" charset="0"/>
                <a:ea typeface="Roboto Slab" pitchFamily="2" charset="0"/>
                <a:cs typeface="Roboto Slab" pitchFamily="2" charset="0"/>
              </a:rPr>
              <a:t>Overall, the Random Forest model offered a flexible and robust approach, effectively capturing both primary risk factors and complex interactions within the data, helping to identify high-risk individuals more accurately.</a:t>
            </a:r>
          </a:p>
          <a:p>
            <a:endParaRPr lang="en-US" dirty="0"/>
          </a:p>
        </p:txBody>
      </p:sp>
    </p:spTree>
    <p:extLst>
      <p:ext uri="{BB962C8B-B14F-4D97-AF65-F5344CB8AC3E}">
        <p14:creationId xmlns:p14="http://schemas.microsoft.com/office/powerpoint/2010/main" val="1167839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B773-D797-33B2-B89D-62C322FDF114}"/>
              </a:ext>
            </a:extLst>
          </p:cNvPr>
          <p:cNvSpPr>
            <a:spLocks noGrp="1"/>
          </p:cNvSpPr>
          <p:nvPr>
            <p:ph type="title"/>
          </p:nvPr>
        </p:nvSpPr>
        <p:spPr/>
        <p:txBody>
          <a:bodyPr/>
          <a:lstStyle/>
          <a:p>
            <a:r>
              <a:rPr lang="en-US" dirty="0"/>
              <a:t>Evaluation Metrics </a:t>
            </a:r>
          </a:p>
        </p:txBody>
      </p:sp>
      <p:sp>
        <p:nvSpPr>
          <p:cNvPr id="3" name="Text Placeholder 2">
            <a:extLst>
              <a:ext uri="{FF2B5EF4-FFF2-40B4-BE49-F238E27FC236}">
                <a16:creationId xmlns:a16="http://schemas.microsoft.com/office/drawing/2014/main" id="{1AF29B91-C69C-B3CB-11BF-F20103A778E9}"/>
              </a:ext>
            </a:extLst>
          </p:cNvPr>
          <p:cNvSpPr>
            <a:spLocks noGrp="1"/>
          </p:cNvSpPr>
          <p:nvPr>
            <p:ph type="body" idx="1"/>
          </p:nvPr>
        </p:nvSpPr>
        <p:spPr/>
        <p:txBody>
          <a:bodyPr>
            <a:normAutofit fontScale="70000" lnSpcReduction="20000"/>
          </a:bodyPr>
          <a:lstStyle/>
          <a:p>
            <a:pPr marL="114300" indent="0">
              <a:buNone/>
            </a:pPr>
            <a:r>
              <a:rPr lang="en-US" dirty="0">
                <a:solidFill>
                  <a:schemeClr val="tx1"/>
                </a:solidFill>
                <a:latin typeface="Menlo" panose="020B0609030804020204" pitchFamily="49" charset="0"/>
              </a:rPr>
              <a:t>Random Forest Model Performance:</a:t>
            </a:r>
          </a:p>
          <a:p>
            <a:pPr marL="114300" indent="0">
              <a:buNone/>
            </a:pPr>
            <a:r>
              <a:rPr lang="en-US" dirty="0">
                <a:solidFill>
                  <a:schemeClr val="tx1"/>
                </a:solidFill>
                <a:latin typeface="Menlo" panose="020B0609030804020204" pitchFamily="49" charset="0"/>
              </a:rPr>
              <a:t>Accuracy: 0.8996</a:t>
            </a:r>
          </a:p>
          <a:p>
            <a:pPr marL="114300" indent="0">
              <a:buNone/>
            </a:pPr>
            <a:r>
              <a:rPr lang="en-US" dirty="0">
                <a:solidFill>
                  <a:schemeClr val="tx1"/>
                </a:solidFill>
                <a:latin typeface="Menlo" panose="020B0609030804020204" pitchFamily="49" charset="0"/>
              </a:rPr>
              <a:t>Precision: 0.6788</a:t>
            </a:r>
          </a:p>
          <a:p>
            <a:pPr marL="114300" indent="0">
              <a:buNone/>
            </a:pPr>
            <a:r>
              <a:rPr lang="en-US" dirty="0">
                <a:solidFill>
                  <a:schemeClr val="tx1"/>
                </a:solidFill>
                <a:latin typeface="Menlo" panose="020B0609030804020204" pitchFamily="49" charset="0"/>
              </a:rPr>
              <a:t>Recall: 0.0447</a:t>
            </a:r>
          </a:p>
          <a:p>
            <a:pPr marL="114300" indent="0">
              <a:buNone/>
            </a:pPr>
            <a:r>
              <a:rPr lang="en-US" dirty="0">
                <a:solidFill>
                  <a:schemeClr val="tx1"/>
                </a:solidFill>
                <a:latin typeface="Menlo" panose="020B0609030804020204" pitchFamily="49" charset="0"/>
              </a:rPr>
              <a:t>F1 Score: 0.0839</a:t>
            </a:r>
          </a:p>
          <a:p>
            <a:pPr marL="114300" indent="0">
              <a:buNone/>
            </a:pPr>
            <a:endParaRPr lang="en-US" dirty="0">
              <a:solidFill>
                <a:schemeClr val="tx1"/>
              </a:solidFill>
              <a:latin typeface="Menlo" panose="020B0609030804020204" pitchFamily="49" charset="0"/>
            </a:endParaRPr>
          </a:p>
          <a:p>
            <a:pPr marL="114300" indent="0">
              <a:buNone/>
            </a:pPr>
            <a:r>
              <a:rPr lang="en-US" dirty="0">
                <a:solidFill>
                  <a:schemeClr val="tx1"/>
                </a:solidFill>
                <a:latin typeface="Menlo" panose="020B0609030804020204" pitchFamily="49" charset="0"/>
              </a:rPr>
              <a:t>Classification Report:</a:t>
            </a:r>
          </a:p>
          <a:p>
            <a:pPr marL="114300" indent="0">
              <a:buNone/>
            </a:pPr>
            <a:r>
              <a:rPr lang="en-US" dirty="0">
                <a:solidFill>
                  <a:schemeClr val="tx1"/>
                </a:solidFill>
                <a:latin typeface="Menlo" panose="020B0609030804020204" pitchFamily="49" charset="0"/>
              </a:rPr>
              <a:t>              precision    recall  f1-score   support</a:t>
            </a:r>
          </a:p>
          <a:p>
            <a:pPr marL="114300" indent="0">
              <a:buNone/>
            </a:pPr>
            <a:endParaRPr lang="en-US" dirty="0">
              <a:solidFill>
                <a:schemeClr val="tx1"/>
              </a:solidFill>
              <a:latin typeface="Menlo" panose="020B0609030804020204" pitchFamily="49" charset="0"/>
            </a:endParaRPr>
          </a:p>
          <a:p>
            <a:pPr marL="114300" indent="0">
              <a:buNone/>
            </a:pPr>
            <a:r>
              <a:rPr lang="en-US" dirty="0">
                <a:solidFill>
                  <a:schemeClr val="tx1"/>
                </a:solidFill>
                <a:latin typeface="Menlo" panose="020B0609030804020204" pitchFamily="49" charset="0"/>
              </a:rPr>
              <a:t>         0.0       0.90      1.00      0.95     61847</a:t>
            </a:r>
          </a:p>
          <a:p>
            <a:pPr marL="114300" indent="0">
              <a:buNone/>
            </a:pPr>
            <a:r>
              <a:rPr lang="en-US" dirty="0">
                <a:solidFill>
                  <a:schemeClr val="tx1"/>
                </a:solidFill>
                <a:latin typeface="Menlo" panose="020B0609030804020204" pitchFamily="49" charset="0"/>
              </a:rPr>
              <a:t>         1.0       0.68      0.04      0.08      7088</a:t>
            </a:r>
          </a:p>
          <a:p>
            <a:pPr marL="114300" indent="0">
              <a:buNone/>
            </a:pPr>
            <a:endParaRPr lang="en-US" dirty="0">
              <a:solidFill>
                <a:schemeClr val="tx1"/>
              </a:solidFill>
              <a:latin typeface="Menlo" panose="020B0609030804020204" pitchFamily="49" charset="0"/>
            </a:endParaRPr>
          </a:p>
          <a:p>
            <a:pPr marL="114300" indent="0">
              <a:buNone/>
            </a:pPr>
            <a:r>
              <a:rPr lang="en-US" dirty="0">
                <a:solidFill>
                  <a:schemeClr val="tx1"/>
                </a:solidFill>
                <a:latin typeface="Menlo" panose="020B0609030804020204" pitchFamily="49" charset="0"/>
              </a:rPr>
              <a:t>    accuracy                           0.90     68935</a:t>
            </a:r>
          </a:p>
          <a:p>
            <a:pPr marL="114300" indent="0">
              <a:buNone/>
            </a:pPr>
            <a:r>
              <a:rPr lang="en-US" dirty="0">
                <a:solidFill>
                  <a:schemeClr val="tx1"/>
                </a:solidFill>
                <a:latin typeface="Menlo" panose="020B0609030804020204" pitchFamily="49" charset="0"/>
              </a:rPr>
              <a:t>   macro avg       0.79      0.52      0.52     68935</a:t>
            </a:r>
          </a:p>
          <a:p>
            <a:pPr marL="114300" indent="0">
              <a:buNone/>
            </a:pPr>
            <a:r>
              <a:rPr lang="en-US" dirty="0">
                <a:solidFill>
                  <a:schemeClr val="tx1"/>
                </a:solidFill>
                <a:latin typeface="Menlo" panose="020B0609030804020204" pitchFamily="49" charset="0"/>
              </a:rPr>
              <a:t>weighted avg       0.88      0.90      0.86     68935</a:t>
            </a:r>
          </a:p>
          <a:p>
            <a:endParaRPr lang="en-US" dirty="0">
              <a:solidFill>
                <a:srgbClr val="292929"/>
              </a:solidFill>
              <a:latin typeface="Menlo" panose="020B0609030804020204" pitchFamily="49" charset="0"/>
            </a:endParaRPr>
          </a:p>
          <a:p>
            <a:endParaRPr lang="en-US" dirty="0">
              <a:solidFill>
                <a:srgbClr val="292929"/>
              </a:solidFill>
              <a:latin typeface="Menlo" panose="020B0609030804020204" pitchFamily="49" charset="0"/>
            </a:endParaRPr>
          </a:p>
          <a:p>
            <a:endParaRPr lang="en-US" dirty="0"/>
          </a:p>
        </p:txBody>
      </p:sp>
    </p:spTree>
    <p:extLst>
      <p:ext uri="{BB962C8B-B14F-4D97-AF65-F5344CB8AC3E}">
        <p14:creationId xmlns:p14="http://schemas.microsoft.com/office/powerpoint/2010/main" val="1245806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D720B9D-93A9-31E7-58B9-AD754FE6355C}"/>
              </a:ext>
            </a:extLst>
          </p:cNvPr>
          <p:cNvSpPr>
            <a:spLocks noGrp="1"/>
          </p:cNvSpPr>
          <p:nvPr>
            <p:ph type="body" idx="1"/>
          </p:nvPr>
        </p:nvSpPr>
        <p:spPr>
          <a:xfrm>
            <a:off x="0" y="0"/>
            <a:ext cx="8756100" cy="5143500"/>
          </a:xfrm>
        </p:spPr>
        <p:txBody>
          <a:bodyPr/>
          <a:lstStyle/>
          <a:p>
            <a:pPr marL="114300" indent="0">
              <a:buNone/>
            </a:pPr>
            <a:endParaRPr lang="en-US" dirty="0"/>
          </a:p>
        </p:txBody>
      </p:sp>
      <p:pic>
        <p:nvPicPr>
          <p:cNvPr id="5" name="Picture 4" descr="A chart of different colors&#10;&#10;Description automatically generated">
            <a:extLst>
              <a:ext uri="{FF2B5EF4-FFF2-40B4-BE49-F238E27FC236}">
                <a16:creationId xmlns:a16="http://schemas.microsoft.com/office/drawing/2014/main" id="{9A63EA38-F068-23CB-3928-2C1EDC1D08E7}"/>
              </a:ext>
            </a:extLst>
          </p:cNvPr>
          <p:cNvPicPr>
            <a:picLocks noChangeAspect="1"/>
          </p:cNvPicPr>
          <p:nvPr/>
        </p:nvPicPr>
        <p:blipFill>
          <a:blip r:embed="rId2"/>
          <a:stretch>
            <a:fillRect/>
          </a:stretch>
        </p:blipFill>
        <p:spPr>
          <a:xfrm>
            <a:off x="-50474" y="73685"/>
            <a:ext cx="8806574" cy="5069815"/>
          </a:xfrm>
          <a:prstGeom prst="rect">
            <a:avLst/>
          </a:prstGeom>
        </p:spPr>
      </p:pic>
    </p:spTree>
    <p:extLst>
      <p:ext uri="{BB962C8B-B14F-4D97-AF65-F5344CB8AC3E}">
        <p14:creationId xmlns:p14="http://schemas.microsoft.com/office/powerpoint/2010/main" val="3515487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FABBFA-C5A2-D2F3-B279-1D194F0DF8A8}"/>
              </a:ext>
            </a:extLst>
          </p:cNvPr>
          <p:cNvSpPr>
            <a:spLocks noGrp="1"/>
          </p:cNvSpPr>
          <p:nvPr>
            <p:ph type="title"/>
          </p:nvPr>
        </p:nvSpPr>
        <p:spPr/>
        <p:txBody>
          <a:bodyPr>
            <a:normAutofit fontScale="90000"/>
          </a:bodyPr>
          <a:lstStyle/>
          <a:p>
            <a:r>
              <a:rPr lang="en-US" dirty="0"/>
              <a:t>Is high BMI and </a:t>
            </a:r>
            <a:r>
              <a:rPr lang="en-US" dirty="0" err="1"/>
              <a:t>heartattack</a:t>
            </a:r>
            <a:r>
              <a:rPr lang="en-US" dirty="0"/>
              <a:t> correlated</a:t>
            </a:r>
            <a:br>
              <a:rPr lang="en-US" dirty="0"/>
            </a:br>
            <a:endParaRPr lang="en-US" dirty="0"/>
          </a:p>
        </p:txBody>
      </p:sp>
      <p:sp>
        <p:nvSpPr>
          <p:cNvPr id="5" name="Content Placeholder 4">
            <a:extLst>
              <a:ext uri="{FF2B5EF4-FFF2-40B4-BE49-F238E27FC236}">
                <a16:creationId xmlns:a16="http://schemas.microsoft.com/office/drawing/2014/main" id="{A2535254-AD26-055D-6695-A25B0480861E}"/>
              </a:ext>
            </a:extLst>
          </p:cNvPr>
          <p:cNvSpPr>
            <a:spLocks noGrp="1"/>
          </p:cNvSpPr>
          <p:nvPr>
            <p:ph idx="1"/>
          </p:nvPr>
        </p:nvSpPr>
        <p:spPr/>
        <p:txBody>
          <a:bodyPr/>
          <a:lstStyle/>
          <a:p>
            <a:pPr marL="0" indent="0">
              <a:buNone/>
            </a:pPr>
            <a:r>
              <a:rPr lang="en-US" dirty="0"/>
              <a:t>Assumption: The higher the BMI the Higher the chance of a </a:t>
            </a:r>
            <a:r>
              <a:rPr lang="en-US" dirty="0" err="1"/>
              <a:t>heartattack</a:t>
            </a:r>
            <a:r>
              <a:rPr lang="en-US" dirty="0"/>
              <a:t>.</a:t>
            </a:r>
          </a:p>
          <a:p>
            <a:pPr marL="0" indent="0">
              <a:buNone/>
            </a:pPr>
            <a:endParaRPr lang="en-US" dirty="0"/>
          </a:p>
          <a:p>
            <a:pPr marL="0" indent="0">
              <a:buNone/>
            </a:pPr>
            <a:r>
              <a:rPr lang="en-US" dirty="0"/>
              <a:t>Isolating the x from the y which is the Heart Attack Outcome, sets the testing model to look for the differences between those with a normal BMI  and a high BMI.</a:t>
            </a:r>
          </a:p>
        </p:txBody>
      </p:sp>
    </p:spTree>
    <p:extLst>
      <p:ext uri="{BB962C8B-B14F-4D97-AF65-F5344CB8AC3E}">
        <p14:creationId xmlns:p14="http://schemas.microsoft.com/office/powerpoint/2010/main" val="329685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D4D4C-483B-921F-FAAA-E983F8B0AEF4}"/>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B8EE3E18-8449-0170-DCF2-C4E6520C6BB4}"/>
              </a:ext>
            </a:extLst>
          </p:cNvPr>
          <p:cNvSpPr>
            <a:spLocks noGrp="1"/>
          </p:cNvSpPr>
          <p:nvPr>
            <p:ph idx="1"/>
          </p:nvPr>
        </p:nvSpPr>
        <p:spPr/>
        <p:txBody>
          <a:bodyPr/>
          <a:lstStyle/>
          <a:p>
            <a:r>
              <a:rPr lang="en-US" dirty="0"/>
              <a:t>This Model was used because there were multiple x variables to take into consideration such as:</a:t>
            </a:r>
          </a:p>
          <a:p>
            <a:pPr lvl="1"/>
            <a:r>
              <a:rPr lang="en-US" dirty="0"/>
              <a:t>Smoker/Non Smoker</a:t>
            </a:r>
          </a:p>
          <a:p>
            <a:pPr lvl="1"/>
            <a:r>
              <a:rPr lang="en-US" dirty="0"/>
              <a:t>Exercise</a:t>
            </a:r>
          </a:p>
          <a:p>
            <a:pPr lvl="1"/>
            <a:r>
              <a:rPr lang="en-US" dirty="0"/>
              <a:t>Eating Habits</a:t>
            </a:r>
          </a:p>
          <a:p>
            <a:pPr lvl="1"/>
            <a:r>
              <a:rPr lang="en-US" dirty="0"/>
              <a:t>Age</a:t>
            </a:r>
          </a:p>
          <a:p>
            <a:pPr lvl="1"/>
            <a:r>
              <a:rPr lang="en-US" dirty="0" err="1"/>
              <a:t>Cholestrol</a:t>
            </a:r>
            <a:r>
              <a:rPr lang="en-US" dirty="0"/>
              <a:t> Levels</a:t>
            </a:r>
          </a:p>
          <a:p>
            <a:pPr lvl="1"/>
            <a:r>
              <a:rPr lang="en-US" dirty="0"/>
              <a:t>Stroke Yes/No</a:t>
            </a:r>
          </a:p>
          <a:p>
            <a:pPr lvl="1"/>
            <a:r>
              <a:rPr lang="en-US" dirty="0"/>
              <a:t>Gender</a:t>
            </a:r>
          </a:p>
        </p:txBody>
      </p:sp>
    </p:spTree>
    <p:extLst>
      <p:ext uri="{BB962C8B-B14F-4D97-AF65-F5344CB8AC3E}">
        <p14:creationId xmlns:p14="http://schemas.microsoft.com/office/powerpoint/2010/main" val="2223335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Overview :</a:t>
            </a:r>
            <a:endParaRPr/>
          </a:p>
        </p:txBody>
      </p:sp>
      <p:sp>
        <p:nvSpPr>
          <p:cNvPr id="70" name="Google Shape;70;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US" b="0" i="0" u="none" strike="noStrike" dirty="0">
                <a:solidFill>
                  <a:schemeClr val="tx1"/>
                </a:solidFill>
                <a:effectLst/>
                <a:latin typeface="Roboto Slab" pitchFamily="2" charset="0"/>
                <a:ea typeface="Roboto Slab" pitchFamily="2" charset="0"/>
                <a:cs typeface="Roboto Slab" pitchFamily="2" charset="0"/>
              </a:rPr>
              <a:t>Our project aims to develop a machine learning model that accurately predicts heart disease risk based on health indicators from a comprehensive dataset. Key questions guiding our analysis include identifying the most significant health factors influencing heart disease, understanding risk differences by demographics, and exploring clustering techniques to identify high-risk groups. By examining individuals with and without known risk factors and comparing obesity groups, we aim to gain nuanced insights into heart disease prevalence. Our approach includes data cleaning, feature engineering, and model training using classifiers like logistic regression, and random forest. We’ll evaluate performance using accuracy, precision, recall, and F1 score, optimizing through hyperparameter tuning. Finally, we’ll interpret feature importance to highlight critical predictors and present insights through visualizations like regression plots, box plots, and age-related scatter plots.</a:t>
            </a:r>
            <a:endParaRPr lang="en-US" dirty="0">
              <a:solidFill>
                <a:schemeClr val="tx1"/>
              </a:solidFill>
              <a:latin typeface="Roboto Slab" pitchFamily="2" charset="0"/>
              <a:ea typeface="Roboto Slab" pitchFamily="2" charset="0"/>
              <a:cs typeface="Roboto Slab" pitchFamily="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14865-6930-C292-D143-05CD86C2B68B}"/>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06D4B3BE-661B-E412-E3B4-37A2129A8512}"/>
              </a:ext>
            </a:extLst>
          </p:cNvPr>
          <p:cNvSpPr>
            <a:spLocks noGrp="1"/>
          </p:cNvSpPr>
          <p:nvPr>
            <p:ph idx="1"/>
          </p:nvPr>
        </p:nvSpPr>
        <p:spPr/>
        <p:txBody>
          <a:bodyPr/>
          <a:lstStyle/>
          <a:p>
            <a:r>
              <a:rPr lang="en-US" dirty="0"/>
              <a:t>Creating the test:</a:t>
            </a:r>
          </a:p>
          <a:p>
            <a:pPr lvl="1"/>
            <a:r>
              <a:rPr lang="en-US" dirty="0"/>
              <a:t>The test size is 20%</a:t>
            </a:r>
          </a:p>
          <a:p>
            <a:pPr lvl="1"/>
            <a:r>
              <a:rPr lang="en-US" dirty="0"/>
              <a:t>Random state = 1</a:t>
            </a:r>
          </a:p>
          <a:p>
            <a:pPr lvl="1"/>
            <a:r>
              <a:rPr lang="en-US" dirty="0"/>
              <a:t>Verify the size to ensure the data is balanced</a:t>
            </a:r>
          </a:p>
          <a:p>
            <a:pPr lvl="1"/>
            <a:endParaRPr lang="en-US" dirty="0"/>
          </a:p>
          <a:p>
            <a:r>
              <a:rPr lang="en-US" dirty="0"/>
              <a:t>Training Data:</a:t>
            </a:r>
          </a:p>
          <a:p>
            <a:pPr lvl="1"/>
            <a:r>
              <a:rPr lang="en-US" dirty="0"/>
              <a:t>Training Score: 90%</a:t>
            </a:r>
          </a:p>
          <a:p>
            <a:pPr lvl="1"/>
            <a:r>
              <a:rPr lang="en-US" dirty="0"/>
              <a:t>Testing Score: 90%</a:t>
            </a:r>
          </a:p>
        </p:txBody>
      </p:sp>
    </p:spTree>
    <p:extLst>
      <p:ext uri="{BB962C8B-B14F-4D97-AF65-F5344CB8AC3E}">
        <p14:creationId xmlns:p14="http://schemas.microsoft.com/office/powerpoint/2010/main" val="3224382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25422-7BA8-E734-A179-CDFEAA649D80}"/>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9E4D3502-CECF-E944-268A-B47676FBA8A2}"/>
              </a:ext>
            </a:extLst>
          </p:cNvPr>
          <p:cNvSpPr>
            <a:spLocks noGrp="1"/>
          </p:cNvSpPr>
          <p:nvPr>
            <p:ph type="body" idx="1"/>
          </p:nvPr>
        </p:nvSpPr>
        <p:spPr/>
        <p:txBody>
          <a:bodyPr>
            <a:normAutofit lnSpcReduction="10000"/>
          </a:bodyPr>
          <a:lstStyle/>
          <a:p>
            <a:r>
              <a:rPr lang="en-US" sz="1300" b="1" i="0" u="none" strike="noStrike" dirty="0">
                <a:solidFill>
                  <a:schemeClr val="tx1"/>
                </a:solidFill>
                <a:effectLst/>
                <a:latin typeface="Roboto Slab" pitchFamily="2" charset="0"/>
                <a:ea typeface="Roboto Slab" pitchFamily="2" charset="0"/>
                <a:cs typeface="Roboto Slab" pitchFamily="2" charset="0"/>
              </a:rPr>
              <a:t>Project Success</a:t>
            </a:r>
            <a:r>
              <a:rPr lang="en-US" sz="1300" b="0" i="0" u="none" strike="noStrike" dirty="0">
                <a:solidFill>
                  <a:schemeClr val="tx1"/>
                </a:solidFill>
                <a:effectLst/>
                <a:latin typeface="Roboto Slab" pitchFamily="2" charset="0"/>
                <a:ea typeface="Roboto Slab" pitchFamily="2" charset="0"/>
                <a:cs typeface="Roboto Slab" pitchFamily="2" charset="0"/>
              </a:rPr>
              <a:t>: Our machine learning models effectively predicted heart disease risk, leveraging key health indicators and demographic factors.</a:t>
            </a:r>
          </a:p>
          <a:p>
            <a:r>
              <a:rPr lang="en-US" sz="1300" b="1" i="0" u="none" strike="noStrike" dirty="0">
                <a:solidFill>
                  <a:schemeClr val="tx1"/>
                </a:solidFill>
                <a:effectLst/>
                <a:latin typeface="Roboto Slab" pitchFamily="2" charset="0"/>
                <a:ea typeface="Roboto Slab" pitchFamily="2" charset="0"/>
                <a:cs typeface="Roboto Slab" pitchFamily="2" charset="0"/>
              </a:rPr>
              <a:t>Model Insights</a:t>
            </a:r>
            <a:r>
              <a:rPr lang="en-US" sz="1300" b="0" i="0" u="none" strike="noStrike" dirty="0">
                <a:solidFill>
                  <a:schemeClr val="tx1"/>
                </a:solidFill>
                <a:effectLst/>
                <a:latin typeface="Roboto Slab" pitchFamily="2" charset="0"/>
                <a:ea typeface="Roboto Slab" pitchFamily="2" charset="0"/>
                <a:cs typeface="Roboto Slab" pitchFamily="2" charset="0"/>
              </a:rPr>
              <a:t>:</a:t>
            </a:r>
          </a:p>
          <a:p>
            <a:pPr marL="742950" lvl="1" indent="-285750"/>
            <a:r>
              <a:rPr lang="en-US" sz="1300" b="1" i="0" u="none" strike="noStrike" dirty="0">
                <a:solidFill>
                  <a:schemeClr val="tx1"/>
                </a:solidFill>
                <a:effectLst/>
                <a:latin typeface="Roboto Slab" pitchFamily="2" charset="0"/>
                <a:ea typeface="Roboto Slab" pitchFamily="2" charset="0"/>
                <a:cs typeface="Roboto Slab" pitchFamily="2" charset="0"/>
              </a:rPr>
              <a:t>Logistic Regression</a:t>
            </a:r>
            <a:r>
              <a:rPr lang="en-US" sz="1300" b="0" i="0" u="none" strike="noStrike" dirty="0">
                <a:solidFill>
                  <a:schemeClr val="tx1"/>
                </a:solidFill>
                <a:effectLst/>
                <a:latin typeface="Roboto Slab" pitchFamily="2" charset="0"/>
                <a:ea typeface="Roboto Slab" pitchFamily="2" charset="0"/>
                <a:cs typeface="Roboto Slab" pitchFamily="2" charset="0"/>
              </a:rPr>
              <a:t>: Provided clear interpretability, showing that high blood pressure, stroke, high cholesterol, </a:t>
            </a:r>
            <a:r>
              <a:rPr lang="en-US" sz="1300" dirty="0">
                <a:solidFill>
                  <a:schemeClr val="tx1"/>
                </a:solidFill>
                <a:latin typeface="Roboto Slab" pitchFamily="2" charset="0"/>
                <a:ea typeface="Roboto Slab" pitchFamily="2" charset="0"/>
                <a:cs typeface="Roboto Slab" pitchFamily="2" charset="0"/>
              </a:rPr>
              <a:t>and gender </a:t>
            </a:r>
            <a:r>
              <a:rPr lang="en-US" sz="1300" b="0" i="0" u="none" strike="noStrike" dirty="0">
                <a:solidFill>
                  <a:schemeClr val="tx1"/>
                </a:solidFill>
                <a:effectLst/>
                <a:latin typeface="Roboto Slab" pitchFamily="2" charset="0"/>
                <a:ea typeface="Roboto Slab" pitchFamily="2" charset="0"/>
                <a:cs typeface="Roboto Slab" pitchFamily="2" charset="0"/>
              </a:rPr>
              <a:t>are critical predictors.</a:t>
            </a:r>
          </a:p>
          <a:p>
            <a:pPr marL="742950" lvl="1" indent="-285750"/>
            <a:r>
              <a:rPr lang="en-US" sz="1300" b="1" i="0" u="none" strike="noStrike" dirty="0">
                <a:solidFill>
                  <a:schemeClr val="tx1"/>
                </a:solidFill>
                <a:effectLst/>
                <a:latin typeface="Roboto Slab" pitchFamily="2" charset="0"/>
                <a:ea typeface="Roboto Slab" pitchFamily="2" charset="0"/>
                <a:cs typeface="Roboto Slab" pitchFamily="2" charset="0"/>
              </a:rPr>
              <a:t>Random Forest</a:t>
            </a:r>
            <a:r>
              <a:rPr lang="en-US" sz="1300" b="0" i="0" u="none" strike="noStrike" dirty="0">
                <a:solidFill>
                  <a:schemeClr val="tx1"/>
                </a:solidFill>
                <a:effectLst/>
                <a:latin typeface="Roboto Slab" pitchFamily="2" charset="0"/>
                <a:ea typeface="Roboto Slab" pitchFamily="2" charset="0"/>
                <a:cs typeface="Roboto Slab" pitchFamily="2" charset="0"/>
              </a:rPr>
              <a:t>: Captured complex interactions, highlighting high blood pressure, age, and BMI as the most influential predictors.</a:t>
            </a:r>
          </a:p>
          <a:p>
            <a:r>
              <a:rPr lang="en-US" sz="1300" b="1" i="0" u="none" strike="noStrike" dirty="0">
                <a:solidFill>
                  <a:schemeClr val="tx1"/>
                </a:solidFill>
                <a:effectLst/>
                <a:latin typeface="Roboto Slab" pitchFamily="2" charset="0"/>
                <a:ea typeface="Roboto Slab" pitchFamily="2" charset="0"/>
                <a:cs typeface="Roboto Slab" pitchFamily="2" charset="0"/>
              </a:rPr>
              <a:t>Impactful Findings</a:t>
            </a:r>
            <a:r>
              <a:rPr lang="en-US" sz="1300" b="0" i="0" u="none" strike="noStrike" dirty="0">
                <a:solidFill>
                  <a:schemeClr val="tx1"/>
                </a:solidFill>
                <a:effectLst/>
                <a:latin typeface="Roboto Slab" pitchFamily="2" charset="0"/>
                <a:ea typeface="Roboto Slab" pitchFamily="2" charset="0"/>
                <a:cs typeface="Roboto Slab" pitchFamily="2" charset="0"/>
              </a:rPr>
              <a:t>: Both models underscored the importance of targeted preventive measures for high-risk groups.</a:t>
            </a:r>
          </a:p>
          <a:p>
            <a:r>
              <a:rPr lang="en-US" sz="1300" b="1" i="0" u="none" strike="noStrike" dirty="0">
                <a:solidFill>
                  <a:schemeClr val="tx1"/>
                </a:solidFill>
                <a:effectLst/>
                <a:latin typeface="Roboto Slab" pitchFamily="2" charset="0"/>
                <a:ea typeface="Roboto Slab" pitchFamily="2" charset="0"/>
                <a:cs typeface="Roboto Slab" pitchFamily="2" charset="0"/>
              </a:rPr>
              <a:t>Future Directions</a:t>
            </a:r>
            <a:r>
              <a:rPr lang="en-US" sz="1300" b="0" i="0" u="none" strike="noStrike" dirty="0">
                <a:solidFill>
                  <a:schemeClr val="tx1"/>
                </a:solidFill>
                <a:effectLst/>
                <a:latin typeface="Roboto Slab" pitchFamily="2" charset="0"/>
                <a:ea typeface="Roboto Slab" pitchFamily="2" charset="0"/>
                <a:cs typeface="Roboto Slab" pitchFamily="2" charset="0"/>
              </a:rPr>
              <a:t>:</a:t>
            </a:r>
          </a:p>
          <a:p>
            <a:pPr marL="742950" lvl="1" indent="-285750"/>
            <a:r>
              <a:rPr lang="en-US" sz="1300" b="0" i="0" u="none" strike="noStrike" dirty="0">
                <a:solidFill>
                  <a:schemeClr val="tx1"/>
                </a:solidFill>
                <a:effectLst/>
                <a:latin typeface="Roboto Slab" pitchFamily="2" charset="0"/>
                <a:ea typeface="Roboto Slab" pitchFamily="2" charset="0"/>
                <a:cs typeface="Roboto Slab" pitchFamily="2" charset="0"/>
              </a:rPr>
              <a:t>Explore additional models like </a:t>
            </a:r>
            <a:r>
              <a:rPr lang="en-US" sz="1300" b="0" i="0" u="none" strike="noStrike" dirty="0" err="1">
                <a:solidFill>
                  <a:schemeClr val="tx1"/>
                </a:solidFill>
                <a:effectLst/>
                <a:latin typeface="Roboto Slab" pitchFamily="2" charset="0"/>
                <a:ea typeface="Roboto Slab" pitchFamily="2" charset="0"/>
                <a:cs typeface="Roboto Slab" pitchFamily="2" charset="0"/>
              </a:rPr>
              <a:t>XGBoost</a:t>
            </a:r>
            <a:r>
              <a:rPr lang="en-US" sz="1300" b="0" i="0" u="none" strike="noStrike" dirty="0">
                <a:solidFill>
                  <a:schemeClr val="tx1"/>
                </a:solidFill>
                <a:effectLst/>
                <a:latin typeface="Roboto Slab" pitchFamily="2" charset="0"/>
                <a:ea typeface="Roboto Slab" pitchFamily="2" charset="0"/>
                <a:cs typeface="Roboto Slab" pitchFamily="2" charset="0"/>
              </a:rPr>
              <a:t> or another predictive model for potential improvements.</a:t>
            </a:r>
          </a:p>
          <a:p>
            <a:pPr marL="742950" lvl="1" indent="-285750"/>
            <a:r>
              <a:rPr lang="en-US" sz="1300" b="0" i="0" u="none" strike="noStrike" dirty="0">
                <a:solidFill>
                  <a:schemeClr val="tx1"/>
                </a:solidFill>
                <a:effectLst/>
                <a:latin typeface="Roboto Slab" pitchFamily="2" charset="0"/>
                <a:ea typeface="Roboto Slab" pitchFamily="2" charset="0"/>
                <a:cs typeface="Roboto Slab" pitchFamily="2" charset="0"/>
              </a:rPr>
              <a:t>Apply clustering techniques for deeper analysis of high-risk groups.</a:t>
            </a:r>
          </a:p>
          <a:p>
            <a:endParaRPr lang="en-US" dirty="0">
              <a:solidFill>
                <a:schemeClr val="tx1"/>
              </a:solidFill>
              <a:latin typeface="Roboto Slab" pitchFamily="2" charset="0"/>
              <a:ea typeface="Roboto Slab" pitchFamily="2" charset="0"/>
              <a:cs typeface="Roboto Slab" pitchFamily="2" charset="0"/>
            </a:endParaRPr>
          </a:p>
        </p:txBody>
      </p:sp>
    </p:spTree>
    <p:extLst>
      <p:ext uri="{BB962C8B-B14F-4D97-AF65-F5344CB8AC3E}">
        <p14:creationId xmlns:p14="http://schemas.microsoft.com/office/powerpoint/2010/main" val="4185369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Questions to consider…</a:t>
            </a:r>
            <a:endParaRPr/>
          </a:p>
        </p:txBody>
      </p:sp>
      <p:sp>
        <p:nvSpPr>
          <p:cNvPr id="76" name="Google Shape;76;p15"/>
          <p:cNvSpPr txBox="1">
            <a:spLocks noGrp="1"/>
          </p:cNvSpPr>
          <p:nvPr>
            <p:ph type="body" idx="1"/>
          </p:nvPr>
        </p:nvSpPr>
        <p:spPr>
          <a:xfrm>
            <a:off x="387900" y="1000000"/>
            <a:ext cx="6898500" cy="41034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endParaRPr lang="en" sz="3280" dirty="0">
              <a:latin typeface="Roboto Slab" pitchFamily="2" charset="0"/>
              <a:ea typeface="Roboto Slab" pitchFamily="2" charset="0"/>
              <a:cs typeface="Roboto Slab" pitchFamily="2" charset="0"/>
              <a:sym typeface="Times New Roman"/>
            </a:endParaRPr>
          </a:p>
          <a:p>
            <a:pPr marL="0" lvl="0" indent="0" algn="l" rtl="0">
              <a:spcBef>
                <a:spcPts val="0"/>
              </a:spcBef>
              <a:spcAft>
                <a:spcPts val="0"/>
              </a:spcAft>
              <a:buNone/>
            </a:pPr>
            <a:endParaRPr lang="en" sz="3280" dirty="0">
              <a:latin typeface="Roboto Slab" pitchFamily="2" charset="0"/>
              <a:ea typeface="Roboto Slab" pitchFamily="2" charset="0"/>
              <a:cs typeface="Roboto Slab" pitchFamily="2" charset="0"/>
              <a:sym typeface="Times New Roman"/>
            </a:endParaRPr>
          </a:p>
          <a:p>
            <a:pPr marL="0" indent="0">
              <a:buNone/>
            </a:pPr>
            <a:r>
              <a:rPr lang="en-US" sz="3280" dirty="0">
                <a:latin typeface="Roboto Slab" pitchFamily="2" charset="0"/>
                <a:ea typeface="Roboto Slab" pitchFamily="2" charset="0"/>
                <a:cs typeface="Roboto Slab" pitchFamily="2" charset="0"/>
                <a:sym typeface="Times New Roman"/>
              </a:rPr>
              <a:t>1.</a:t>
            </a:r>
            <a:r>
              <a:rPr lang="en-US" sz="3280" dirty="0">
                <a:solidFill>
                  <a:schemeClr val="dk1"/>
                </a:solidFill>
                <a:latin typeface="Roboto Slab" pitchFamily="2" charset="0"/>
                <a:ea typeface="Roboto Slab" pitchFamily="2" charset="0"/>
                <a:cs typeface="Roboto Slab" pitchFamily="2" charset="0"/>
                <a:sym typeface="Times New Roman"/>
              </a:rPr>
              <a:t>What are the most important health indicators for predicting heart disease?</a:t>
            </a:r>
          </a:p>
          <a:p>
            <a:pPr marL="0" lvl="0" indent="0" algn="l" rtl="0">
              <a:spcBef>
                <a:spcPts val="0"/>
              </a:spcBef>
              <a:spcAft>
                <a:spcPts val="0"/>
              </a:spcAft>
              <a:buNone/>
            </a:pPr>
            <a:endParaRPr lang="en" sz="3280" dirty="0">
              <a:latin typeface="Roboto Slab" pitchFamily="2" charset="0"/>
              <a:ea typeface="Roboto Slab" pitchFamily="2" charset="0"/>
              <a:cs typeface="Roboto Slab" pitchFamily="2" charset="0"/>
              <a:sym typeface="Times New Roman"/>
            </a:endParaRPr>
          </a:p>
          <a:p>
            <a:pPr marL="0" lvl="0" indent="0" algn="l" rtl="0">
              <a:spcBef>
                <a:spcPts val="0"/>
              </a:spcBef>
              <a:spcAft>
                <a:spcPts val="0"/>
              </a:spcAft>
              <a:buNone/>
            </a:pPr>
            <a:r>
              <a:rPr lang="en" sz="3280" dirty="0">
                <a:latin typeface="Roboto Slab" pitchFamily="2" charset="0"/>
                <a:ea typeface="Roboto Slab" pitchFamily="2" charset="0"/>
                <a:cs typeface="Roboto Slab" pitchFamily="2" charset="0"/>
                <a:sym typeface="Times New Roman"/>
              </a:rPr>
              <a:t>2.</a:t>
            </a:r>
            <a:r>
              <a:rPr lang="en" sz="3414" dirty="0">
                <a:solidFill>
                  <a:schemeClr val="dk1"/>
                </a:solidFill>
                <a:latin typeface="Roboto Slab" pitchFamily="2" charset="0"/>
                <a:ea typeface="Roboto Slab" pitchFamily="2" charset="0"/>
                <a:cs typeface="Roboto Slab" pitchFamily="2" charset="0"/>
                <a:sym typeface="Times New Roman"/>
              </a:rPr>
              <a:t>Can clustering techniques identify distinct groups at higher risk for heart disease?</a:t>
            </a:r>
            <a:endParaRPr sz="3414" dirty="0">
              <a:solidFill>
                <a:schemeClr val="dk1"/>
              </a:solidFill>
              <a:latin typeface="Roboto Slab" pitchFamily="2" charset="0"/>
              <a:ea typeface="Roboto Slab" pitchFamily="2" charset="0"/>
              <a:cs typeface="Roboto Slab" pitchFamily="2" charset="0"/>
              <a:sym typeface="Times New Roman"/>
            </a:endParaRPr>
          </a:p>
          <a:p>
            <a:pPr marL="0" lvl="0" indent="0" algn="l" rtl="0">
              <a:spcBef>
                <a:spcPts val="0"/>
              </a:spcBef>
              <a:spcAft>
                <a:spcPts val="0"/>
              </a:spcAft>
              <a:buNone/>
            </a:pPr>
            <a:endParaRPr lang="en" sz="3114" dirty="0">
              <a:latin typeface="Roboto Slab" pitchFamily="2" charset="0"/>
              <a:ea typeface="Roboto Slab" pitchFamily="2" charset="0"/>
              <a:cs typeface="Roboto Slab" pitchFamily="2" charset="0"/>
              <a:sym typeface="Times New Roman"/>
            </a:endParaRPr>
          </a:p>
          <a:p>
            <a:pPr marL="0" lvl="0" indent="0" algn="l" rtl="0">
              <a:spcBef>
                <a:spcPts val="0"/>
              </a:spcBef>
              <a:spcAft>
                <a:spcPts val="0"/>
              </a:spcAft>
              <a:buNone/>
            </a:pPr>
            <a:r>
              <a:rPr lang="en" sz="3114" dirty="0">
                <a:solidFill>
                  <a:schemeClr val="dk1"/>
                </a:solidFill>
                <a:latin typeface="Roboto Slab" pitchFamily="2" charset="0"/>
                <a:ea typeface="Roboto Slab" pitchFamily="2" charset="0"/>
                <a:cs typeface="Roboto Slab" pitchFamily="2" charset="0"/>
                <a:sym typeface="Times New Roman"/>
              </a:rPr>
              <a:t>3. </a:t>
            </a:r>
            <a:r>
              <a:rPr lang="en-US" sz="3414" dirty="0">
                <a:solidFill>
                  <a:schemeClr val="dk1"/>
                </a:solidFill>
                <a:latin typeface="Roboto Slab" pitchFamily="2" charset="0"/>
                <a:ea typeface="Roboto Slab" pitchFamily="2" charset="0"/>
                <a:cs typeface="Roboto Slab" pitchFamily="2" charset="0"/>
                <a:sym typeface="Times New Roman"/>
              </a:rPr>
              <a:t>Can we build a model to accuratel</a:t>
            </a:r>
            <a:r>
              <a:rPr lang="en-US" sz="3414" dirty="0">
                <a:latin typeface="Roboto Slab" pitchFamily="2" charset="0"/>
                <a:ea typeface="Roboto Slab" pitchFamily="2" charset="0"/>
                <a:cs typeface="Roboto Slab" pitchFamily="2" charset="0"/>
                <a:sym typeface="Times New Roman"/>
              </a:rPr>
              <a:t>y predict if an individual will have a heart attack or heart disease based on health indicators provided by the data set?</a:t>
            </a:r>
            <a:endParaRPr sz="3414" dirty="0">
              <a:solidFill>
                <a:schemeClr val="dk1"/>
              </a:solidFill>
              <a:latin typeface="Roboto Slab" pitchFamily="2" charset="0"/>
              <a:ea typeface="Roboto Slab" pitchFamily="2" charset="0"/>
              <a:cs typeface="Roboto Slab" pitchFamily="2" charset="0"/>
              <a:sym typeface="Times New Roman"/>
            </a:endParaRPr>
          </a:p>
          <a:p>
            <a:pPr marL="0" lvl="0" indent="0" algn="l" rtl="0">
              <a:spcBef>
                <a:spcPts val="0"/>
              </a:spcBef>
              <a:spcAft>
                <a:spcPts val="0"/>
              </a:spcAft>
              <a:buNone/>
            </a:pPr>
            <a:r>
              <a:rPr lang="en" sz="3114" dirty="0">
                <a:solidFill>
                  <a:schemeClr val="dk1"/>
                </a:solidFill>
                <a:latin typeface="Roboto Slab" pitchFamily="2" charset="0"/>
                <a:ea typeface="Roboto Slab" pitchFamily="2" charset="0"/>
                <a:cs typeface="Roboto Slab" pitchFamily="2" charset="0"/>
                <a:sym typeface="Times New Roman"/>
              </a:rPr>
              <a:t>	</a:t>
            </a:r>
          </a:p>
          <a:p>
            <a:pPr marL="0" lvl="0" indent="0" algn="l" rtl="0">
              <a:spcBef>
                <a:spcPts val="0"/>
              </a:spcBef>
              <a:spcAft>
                <a:spcPts val="0"/>
              </a:spcAft>
              <a:buNone/>
            </a:pPr>
            <a:r>
              <a:rPr lang="en" sz="3114" dirty="0">
                <a:solidFill>
                  <a:schemeClr val="dk1"/>
                </a:solidFill>
                <a:latin typeface="Roboto Slab" pitchFamily="2" charset="0"/>
                <a:ea typeface="Roboto Slab" pitchFamily="2" charset="0"/>
                <a:cs typeface="Roboto Slab" pitchFamily="2" charset="0"/>
                <a:sym typeface="Times New Roman"/>
              </a:rPr>
              <a:t>4. </a:t>
            </a:r>
            <a:r>
              <a:rPr lang="en" sz="3414" dirty="0">
                <a:solidFill>
                  <a:schemeClr val="dk1"/>
                </a:solidFill>
                <a:latin typeface="Roboto Slab" pitchFamily="2" charset="0"/>
                <a:ea typeface="Roboto Slab" pitchFamily="2" charset="0"/>
                <a:cs typeface="Roboto Slab" pitchFamily="2" charset="0"/>
                <a:sym typeface="Times New Roman"/>
              </a:rPr>
              <a:t>Among people with obesity, is the heart disease rate higher than those with a normal BMI?</a:t>
            </a:r>
            <a:endParaRPr sz="3414" dirty="0">
              <a:solidFill>
                <a:schemeClr val="dk1"/>
              </a:solidFill>
              <a:latin typeface="Roboto Slab" pitchFamily="2" charset="0"/>
              <a:ea typeface="Roboto Slab" pitchFamily="2" charset="0"/>
              <a:cs typeface="Roboto Slab" pitchFamily="2" charset="0"/>
              <a:sym typeface="Times New Roman"/>
            </a:endParaRPr>
          </a:p>
          <a:p>
            <a:pPr marL="457200" lvl="0" indent="0" algn="l" rtl="0">
              <a:spcBef>
                <a:spcPts val="0"/>
              </a:spcBef>
              <a:spcAft>
                <a:spcPts val="0"/>
              </a:spcAft>
              <a:buClr>
                <a:schemeClr val="dk1"/>
              </a:buClr>
              <a:buSzPct val="35100"/>
              <a:buFont typeface="Arial"/>
              <a:buNone/>
            </a:pPr>
            <a:endParaRPr sz="3133" dirty="0">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r>
              <a:rPr lang="en" dirty="0"/>
              <a:t>  </a:t>
            </a:r>
            <a:endParaRPr dirty="0"/>
          </a:p>
        </p:txBody>
      </p:sp>
      <p:pic>
        <p:nvPicPr>
          <p:cNvPr id="77" name="Google Shape;77;p15" descr="a 3d man standing next to a large red question mark (Provided by Tenor)"/>
          <p:cNvPicPr preferRelativeResize="0"/>
          <p:nvPr/>
        </p:nvPicPr>
        <p:blipFill>
          <a:blip r:embed="rId3">
            <a:alphaModFix/>
          </a:blip>
          <a:stretch>
            <a:fillRect/>
          </a:stretch>
        </p:blipFill>
        <p:spPr>
          <a:xfrm>
            <a:off x="7325875" y="3415775"/>
            <a:ext cx="1818125" cy="1727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Preparation</a:t>
            </a:r>
            <a:endParaRPr/>
          </a:p>
        </p:txBody>
      </p:sp>
      <p:sp>
        <p:nvSpPr>
          <p:cNvPr id="83" name="Google Shape;83;p1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285750" indent="-285750"/>
            <a:r>
              <a:rPr lang="en-US" dirty="0"/>
              <a:t>Load and Clean the Data set we used from Kaggle, finding any missing data</a:t>
            </a:r>
          </a:p>
          <a:p>
            <a:pPr marL="285750" indent="-285750"/>
            <a:r>
              <a:rPr lang="en-US" dirty="0"/>
              <a:t>Data set size is based on survey responses from 253,680 participants</a:t>
            </a:r>
            <a:endParaRPr dirty="0"/>
          </a:p>
          <a:p>
            <a:pPr marL="0" lvl="0" indent="0" algn="l" rtl="0">
              <a:spcBef>
                <a:spcPts val="1200"/>
              </a:spcBef>
              <a:spcAft>
                <a:spcPts val="1200"/>
              </a:spcAft>
              <a:buNone/>
            </a:pPr>
            <a:r>
              <a:rPr lang="en" dirty="0"/>
              <a:t>	</a:t>
            </a:r>
            <a:endParaRPr dirty="0"/>
          </a:p>
        </p:txBody>
      </p:sp>
      <p:pic>
        <p:nvPicPr>
          <p:cNvPr id="84" name="Google Shape;84;p16" descr="a cartoon of a man cleaning the floor with a mop and the words `` debugging is like '' . (Provided by Tenor)"/>
          <p:cNvPicPr preferRelativeResize="0"/>
          <p:nvPr/>
        </p:nvPicPr>
        <p:blipFill>
          <a:blip r:embed="rId3">
            <a:alphaModFix/>
          </a:blip>
          <a:stretch>
            <a:fillRect/>
          </a:stretch>
        </p:blipFill>
        <p:spPr>
          <a:xfrm>
            <a:off x="4758775" y="2677125"/>
            <a:ext cx="4248150" cy="235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Feature Engineering</a:t>
            </a:r>
            <a:endParaRPr dirty="0"/>
          </a:p>
        </p:txBody>
      </p:sp>
      <p:sp>
        <p:nvSpPr>
          <p:cNvPr id="90" name="Google Shape;90;p1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285750" indent="-285750"/>
            <a:r>
              <a:rPr lang="en-US" dirty="0">
                <a:latin typeface="Roboto Slab" pitchFamily="2" charset="0"/>
                <a:ea typeface="Roboto Slab" pitchFamily="2" charset="0"/>
                <a:cs typeface="Roboto Slab" pitchFamily="2" charset="0"/>
              </a:rPr>
              <a:t>Python</a:t>
            </a:r>
          </a:p>
          <a:p>
            <a:pPr marL="285750" indent="-285750"/>
            <a:r>
              <a:rPr lang="en-US" dirty="0" err="1">
                <a:latin typeface="Roboto Slab" pitchFamily="2" charset="0"/>
                <a:ea typeface="Roboto Slab" pitchFamily="2" charset="0"/>
                <a:cs typeface="Roboto Slab" pitchFamily="2" charset="0"/>
              </a:rPr>
              <a:t>Sklearn</a:t>
            </a:r>
            <a:endParaRPr lang="en-US" dirty="0">
              <a:latin typeface="Roboto Slab" pitchFamily="2" charset="0"/>
              <a:ea typeface="Roboto Slab" pitchFamily="2" charset="0"/>
              <a:cs typeface="Roboto Slab" pitchFamily="2" charset="0"/>
            </a:endParaRPr>
          </a:p>
          <a:p>
            <a:pPr marL="285750" indent="-285750"/>
            <a:r>
              <a:rPr lang="en-US" dirty="0">
                <a:latin typeface="Roboto Slab" pitchFamily="2" charset="0"/>
                <a:ea typeface="Roboto Slab" pitchFamily="2" charset="0"/>
                <a:cs typeface="Roboto Slab" pitchFamily="2" charset="0"/>
              </a:rPr>
              <a:t>Random Forest Classifier</a:t>
            </a:r>
          </a:p>
          <a:p>
            <a:pPr marL="285750" indent="-285750"/>
            <a:r>
              <a:rPr lang="en-US" dirty="0">
                <a:latin typeface="Roboto Slab" pitchFamily="2" charset="0"/>
                <a:ea typeface="Roboto Slab" pitchFamily="2" charset="0"/>
                <a:cs typeface="Roboto Slab" pitchFamily="2" charset="0"/>
              </a:rPr>
              <a:t>Logistical Regression Model</a:t>
            </a:r>
          </a:p>
          <a:p>
            <a:pPr marL="285750" indent="-285750"/>
            <a:r>
              <a:rPr lang="en-US" dirty="0">
                <a:latin typeface="Roboto Slab" pitchFamily="2" charset="0"/>
                <a:ea typeface="Roboto Slab" pitchFamily="2" charset="0"/>
                <a:cs typeface="Roboto Slab" pitchFamily="2" charset="0"/>
              </a:rPr>
              <a:t>Pandas</a:t>
            </a:r>
          </a:p>
          <a:p>
            <a:pPr marL="285750" indent="-285750"/>
            <a:r>
              <a:rPr lang="en-US" dirty="0" err="1">
                <a:latin typeface="Roboto Slab" pitchFamily="2" charset="0"/>
                <a:ea typeface="Roboto Slab" pitchFamily="2" charset="0"/>
                <a:cs typeface="Roboto Slab" pitchFamily="2" charset="0"/>
              </a:rPr>
              <a:t>Numpy</a:t>
            </a:r>
            <a:endParaRPr dirty="0">
              <a:latin typeface="Roboto Slab" pitchFamily="2" charset="0"/>
              <a:ea typeface="Roboto Slab" pitchFamily="2" charset="0"/>
              <a:cs typeface="Roboto Slab"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B5754-D9AF-B9D9-381F-0FC14D2E370B}"/>
              </a:ext>
            </a:extLst>
          </p:cNvPr>
          <p:cNvSpPr>
            <a:spLocks noGrp="1"/>
          </p:cNvSpPr>
          <p:nvPr>
            <p:ph type="title"/>
          </p:nvPr>
        </p:nvSpPr>
        <p:spPr/>
        <p:txBody>
          <a:bodyPr>
            <a:normAutofit fontScale="90000"/>
          </a:bodyPr>
          <a:lstStyle/>
          <a:p>
            <a:r>
              <a:rPr lang="en-US" sz="2400" b="1" u="sng" dirty="0"/>
              <a:t>Identifying the most important health indicators for predicting heart disease</a:t>
            </a:r>
          </a:p>
        </p:txBody>
      </p:sp>
      <p:sp>
        <p:nvSpPr>
          <p:cNvPr id="4" name="Rectangle 1">
            <a:extLst>
              <a:ext uri="{FF2B5EF4-FFF2-40B4-BE49-F238E27FC236}">
                <a16:creationId xmlns:a16="http://schemas.microsoft.com/office/drawing/2014/main" id="{B7DA9B43-2B40-9B7F-313E-D639683B7049}"/>
              </a:ext>
            </a:extLst>
          </p:cNvPr>
          <p:cNvSpPr>
            <a:spLocks noGrp="1" noChangeArrowheads="1"/>
          </p:cNvSpPr>
          <p:nvPr>
            <p:ph idx="1"/>
          </p:nvPr>
        </p:nvSpPr>
        <p:spPr bwMode="auto">
          <a:xfrm>
            <a:off x="491490" y="1399359"/>
            <a:ext cx="8437626"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68580" tIns="34290" rIns="68580" bIns="34290" numCol="1" anchor="ctr" anchorCtr="0" compatLnSpc="1">
            <a:prstTxWarp prst="textNoShape">
              <a:avLst/>
            </a:prstTxWarp>
            <a:spAutoFit/>
          </a:bodyPr>
          <a:lstStyle/>
          <a:p>
            <a:pPr marL="0" indent="0" defTabSz="685800" eaLnBrk="0" fontAlgn="base" hangingPunct="0">
              <a:lnSpc>
                <a:spcPct val="10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Roboto Slab" pitchFamily="2" charset="0"/>
                <a:ea typeface="Roboto Slab" pitchFamily="2" charset="0"/>
                <a:cs typeface="Roboto Slab" pitchFamily="2" charset="0"/>
              </a:rPr>
              <a:t>Model Used</a:t>
            </a: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 Random Forest Classifier, Logistical Regression Model</a:t>
            </a:r>
          </a:p>
          <a:p>
            <a:pPr marL="0" indent="0" defTabSz="685800" eaLnBrk="0" fontAlgn="base" hangingPunct="0">
              <a:lnSpc>
                <a:spcPct val="10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Roboto Slab" pitchFamily="2" charset="0"/>
                <a:ea typeface="Roboto Slab" pitchFamily="2" charset="0"/>
                <a:cs typeface="Roboto Slab" pitchFamily="2" charset="0"/>
              </a:rPr>
              <a:t>Feature Importance Analysis</a:t>
            </a: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a:t>
            </a:r>
          </a:p>
          <a:p>
            <a:pPr marL="342900" lvl="1" indent="0" eaLnBrk="0" fontAlgn="base" hangingPunct="0">
              <a:lnSpc>
                <a:spcPct val="100000"/>
              </a:lnSpc>
              <a:spcBef>
                <a:spcPct val="0"/>
              </a:spcBef>
              <a:spcAft>
                <a:spcPct val="0"/>
              </a:spcAft>
              <a:buFontTx/>
              <a:buChar char="•"/>
            </a:pPr>
            <a:r>
              <a:rPr lang="en-US" altLang="en-US" sz="2100" dirty="0">
                <a:solidFill>
                  <a:schemeClr val="tx1"/>
                </a:solidFill>
                <a:latin typeface="Roboto Slab" pitchFamily="2" charset="0"/>
                <a:ea typeface="Roboto Slab" pitchFamily="2" charset="0"/>
                <a:cs typeface="Roboto Slab" pitchFamily="2" charset="0"/>
              </a:rPr>
              <a:t>Calculated the importance of each health factor in predicting heart disease.</a:t>
            </a:r>
          </a:p>
          <a:p>
            <a:pPr marL="0" indent="0" defTabSz="685800" eaLnBrk="0" fontAlgn="base" hangingPunct="0">
              <a:lnSpc>
                <a:spcPct val="10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Roboto Slab" pitchFamily="2" charset="0"/>
                <a:ea typeface="Roboto Slab" pitchFamily="2" charset="0"/>
                <a:cs typeface="Roboto Slab" pitchFamily="2" charset="0"/>
              </a:rPr>
              <a:t>Top Predictors</a:t>
            </a: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a:t>
            </a:r>
          </a:p>
          <a:p>
            <a:pPr marL="342900" lvl="1" indent="0" eaLnBrk="0" fontAlgn="base" hangingPunct="0">
              <a:lnSpc>
                <a:spcPct val="100000"/>
              </a:lnSpc>
              <a:spcBef>
                <a:spcPct val="0"/>
              </a:spcBef>
              <a:spcAft>
                <a:spcPct val="0"/>
              </a:spcAft>
              <a:buFontTx/>
              <a:buChar char="•"/>
            </a:pPr>
            <a:r>
              <a:rPr lang="en-US" altLang="en-US" sz="2100" dirty="0">
                <a:solidFill>
                  <a:schemeClr val="tx1"/>
                </a:solidFill>
                <a:latin typeface="Roboto Slab" pitchFamily="2" charset="0"/>
                <a:ea typeface="Roboto Slab" pitchFamily="2" charset="0"/>
                <a:cs typeface="Roboto Slab" pitchFamily="2" charset="0"/>
              </a:rPr>
              <a:t>BMI, Age, Hypertension, Smoking, and Diabetes</a:t>
            </a:r>
          </a:p>
          <a:p>
            <a:pPr marL="0" indent="0" defTabSz="685800" eaLnBrk="0" fontAlgn="base" hangingPunct="0">
              <a:lnSpc>
                <a:spcPct val="10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Roboto Slab" pitchFamily="2" charset="0"/>
                <a:ea typeface="Roboto Slab" pitchFamily="2" charset="0"/>
                <a:cs typeface="Roboto Slab" pitchFamily="2" charset="0"/>
              </a:rPr>
              <a:t>Visualization</a:t>
            </a: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a:t>
            </a:r>
          </a:p>
          <a:p>
            <a:pPr marL="342900" lvl="1" indent="0" eaLnBrk="0" fontAlgn="base" hangingPunct="0">
              <a:lnSpc>
                <a:spcPct val="100000"/>
              </a:lnSpc>
              <a:spcBef>
                <a:spcPct val="0"/>
              </a:spcBef>
              <a:spcAft>
                <a:spcPct val="0"/>
              </a:spcAft>
              <a:buFontTx/>
              <a:buChar char="•"/>
            </a:pPr>
            <a:r>
              <a:rPr lang="en-US" altLang="en-US" sz="2100" dirty="0">
                <a:solidFill>
                  <a:schemeClr val="tx1"/>
                </a:solidFill>
                <a:latin typeface="Roboto Slab" pitchFamily="2" charset="0"/>
                <a:ea typeface="Roboto Slab" pitchFamily="2" charset="0"/>
                <a:cs typeface="Roboto Slab" pitchFamily="2" charset="0"/>
              </a:rPr>
              <a:t>Feature importance was visualized using an interactive </a:t>
            </a:r>
            <a:r>
              <a:rPr lang="en-US" altLang="en-US" sz="2100" dirty="0" err="1">
                <a:solidFill>
                  <a:schemeClr val="tx1"/>
                </a:solidFill>
                <a:latin typeface="Roboto Slab" pitchFamily="2" charset="0"/>
                <a:ea typeface="Roboto Slab" pitchFamily="2" charset="0"/>
                <a:cs typeface="Roboto Slab" pitchFamily="2" charset="0"/>
              </a:rPr>
              <a:t>Plotly</a:t>
            </a:r>
            <a:r>
              <a:rPr lang="en-US" altLang="en-US" sz="2100" dirty="0">
                <a:solidFill>
                  <a:schemeClr val="tx1"/>
                </a:solidFill>
                <a:latin typeface="Roboto Slab" pitchFamily="2" charset="0"/>
                <a:ea typeface="Roboto Slab" pitchFamily="2" charset="0"/>
                <a:cs typeface="Roboto Slab" pitchFamily="2" charset="0"/>
              </a:rPr>
              <a:t> bar chart for better interpretability.</a:t>
            </a:r>
          </a:p>
          <a:p>
            <a:pPr marL="0" indent="0" defTabSz="685800" eaLnBrk="0" fontAlgn="base" hangingPunct="0">
              <a:lnSpc>
                <a:spcPct val="100000"/>
              </a:lnSpc>
              <a:spcBef>
                <a:spcPct val="0"/>
              </a:spcBef>
              <a:spcAft>
                <a:spcPct val="0"/>
              </a:spcAft>
              <a:buClrTx/>
              <a:buSzTx/>
              <a:buNone/>
            </a:pPr>
            <a:endParaRPr lang="en-US" altLang="en-US" sz="1350" dirty="0">
              <a:solidFill>
                <a:schemeClr val="tx1"/>
              </a:solidFill>
              <a:latin typeface="Arial" panose="020B0604020202020204" pitchFamily="34" charset="0"/>
            </a:endParaRPr>
          </a:p>
        </p:txBody>
      </p:sp>
    </p:spTree>
    <p:extLst>
      <p:ext uri="{BB962C8B-B14F-4D97-AF65-F5344CB8AC3E}">
        <p14:creationId xmlns:p14="http://schemas.microsoft.com/office/powerpoint/2010/main" val="3243404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78A2B0-28D9-F39C-ED94-B1C0990B6A55}"/>
              </a:ext>
            </a:extLst>
          </p:cNvPr>
          <p:cNvPicPr>
            <a:picLocks noChangeAspect="1"/>
          </p:cNvPicPr>
          <p:nvPr/>
        </p:nvPicPr>
        <p:blipFill>
          <a:blip r:embed="rId2"/>
          <a:stretch>
            <a:fillRect/>
          </a:stretch>
        </p:blipFill>
        <p:spPr>
          <a:xfrm>
            <a:off x="0" y="1120460"/>
            <a:ext cx="9144000" cy="2902580"/>
          </a:xfrm>
          <a:prstGeom prst="rect">
            <a:avLst/>
          </a:prstGeom>
        </p:spPr>
      </p:pic>
    </p:spTree>
    <p:extLst>
      <p:ext uri="{BB962C8B-B14F-4D97-AF65-F5344CB8AC3E}">
        <p14:creationId xmlns:p14="http://schemas.microsoft.com/office/powerpoint/2010/main" val="2233109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5698F-6B19-B5CD-D425-1FAEB9BC38D9}"/>
              </a:ext>
            </a:extLst>
          </p:cNvPr>
          <p:cNvSpPr>
            <a:spLocks noGrp="1"/>
          </p:cNvSpPr>
          <p:nvPr>
            <p:ph type="title"/>
          </p:nvPr>
        </p:nvSpPr>
        <p:spPr/>
        <p:txBody>
          <a:bodyPr>
            <a:normAutofit/>
          </a:bodyPr>
          <a:lstStyle/>
          <a:p>
            <a:r>
              <a:rPr lang="en-US" sz="2400" b="1" u="sng" dirty="0"/>
              <a:t>Clustering for High-Risk Groups</a:t>
            </a:r>
          </a:p>
        </p:txBody>
      </p:sp>
      <p:sp>
        <p:nvSpPr>
          <p:cNvPr id="3" name="Content Placeholder 2">
            <a:extLst>
              <a:ext uri="{FF2B5EF4-FFF2-40B4-BE49-F238E27FC236}">
                <a16:creationId xmlns:a16="http://schemas.microsoft.com/office/drawing/2014/main" id="{08BF8FED-21DA-5181-F86F-C60C50570584}"/>
              </a:ext>
            </a:extLst>
          </p:cNvPr>
          <p:cNvSpPr>
            <a:spLocks noGrp="1"/>
          </p:cNvSpPr>
          <p:nvPr>
            <p:ph idx="1"/>
          </p:nvPr>
        </p:nvSpPr>
        <p:spPr/>
        <p:txBody>
          <a:bodyPr>
            <a:normAutofit fontScale="92500" lnSpcReduction="20000"/>
          </a:bodyPr>
          <a:lstStyle/>
          <a:p>
            <a:pPr marL="0" indent="0">
              <a:buNone/>
            </a:pPr>
            <a:r>
              <a:rPr lang="en-US" b="1" dirty="0">
                <a:latin typeface="Roboto Slab" pitchFamily="2" charset="0"/>
                <a:ea typeface="Roboto Slab" pitchFamily="2" charset="0"/>
                <a:cs typeface="Roboto Slab" pitchFamily="2" charset="0"/>
              </a:rPr>
              <a:t>Clustering Technique</a:t>
            </a:r>
            <a:r>
              <a:rPr lang="en-US" dirty="0">
                <a:latin typeface="Roboto Slab" pitchFamily="2" charset="0"/>
                <a:ea typeface="Roboto Slab" pitchFamily="2" charset="0"/>
                <a:cs typeface="Roboto Slab" pitchFamily="2" charset="0"/>
              </a:rPr>
              <a:t>: K-means clustering</a:t>
            </a:r>
          </a:p>
          <a:p>
            <a:pPr marL="0" indent="0">
              <a:buNone/>
            </a:pPr>
            <a:r>
              <a:rPr lang="en-US" b="1" dirty="0">
                <a:latin typeface="Roboto Slab" pitchFamily="2" charset="0"/>
                <a:ea typeface="Roboto Slab" pitchFamily="2" charset="0"/>
                <a:cs typeface="Roboto Slab" pitchFamily="2" charset="0"/>
              </a:rPr>
              <a:t>Objective</a:t>
            </a:r>
            <a:r>
              <a:rPr lang="en-US" dirty="0">
                <a:latin typeface="Roboto Slab" pitchFamily="2" charset="0"/>
                <a:ea typeface="Roboto Slab" pitchFamily="2" charset="0"/>
                <a:cs typeface="Roboto Slab" pitchFamily="2" charset="0"/>
              </a:rPr>
              <a:t>: Group individuals with similar health profiles and evaluate heart disease risk within each cluster.</a:t>
            </a:r>
          </a:p>
          <a:p>
            <a:pPr marL="0" indent="0">
              <a:buNone/>
            </a:pPr>
            <a:r>
              <a:rPr lang="en-US" b="1" dirty="0">
                <a:latin typeface="Roboto Slab" pitchFamily="2" charset="0"/>
                <a:ea typeface="Roboto Slab" pitchFamily="2" charset="0"/>
                <a:cs typeface="Roboto Slab" pitchFamily="2" charset="0"/>
              </a:rPr>
              <a:t>Process</a:t>
            </a:r>
            <a:r>
              <a:rPr lang="en-US" dirty="0">
                <a:latin typeface="Roboto Slab" pitchFamily="2" charset="0"/>
                <a:ea typeface="Roboto Slab" pitchFamily="2" charset="0"/>
                <a:cs typeface="Roboto Slab" pitchFamily="2" charset="0"/>
              </a:rPr>
              <a:t>:</a:t>
            </a:r>
          </a:p>
          <a:p>
            <a:pPr marL="557213" lvl="1" indent="-214313">
              <a:buFont typeface="Arial" panose="020B0604020202020204" pitchFamily="34" charset="0"/>
              <a:buChar char="•"/>
            </a:pPr>
            <a:r>
              <a:rPr lang="en-US" sz="2100" dirty="0">
                <a:latin typeface="Roboto Slab" pitchFamily="2" charset="0"/>
                <a:ea typeface="Roboto Slab" pitchFamily="2" charset="0"/>
                <a:cs typeface="Roboto Slab" pitchFamily="2" charset="0"/>
              </a:rPr>
              <a:t>Used Principal Component Analysis (PCA) to reduce dimensions for better visualization.</a:t>
            </a:r>
          </a:p>
          <a:p>
            <a:pPr marL="557213" lvl="1" indent="-214313">
              <a:buFont typeface="Arial" panose="020B0604020202020204" pitchFamily="34" charset="0"/>
              <a:buChar char="•"/>
            </a:pPr>
            <a:r>
              <a:rPr lang="en-US" sz="2100" dirty="0">
                <a:latin typeface="Roboto Slab" pitchFamily="2" charset="0"/>
                <a:ea typeface="Roboto Slab" pitchFamily="2" charset="0"/>
                <a:cs typeface="Roboto Slab" pitchFamily="2" charset="0"/>
              </a:rPr>
              <a:t>Created clusters that revealed distinct risk groups based on health indicators.</a:t>
            </a:r>
          </a:p>
          <a:p>
            <a:pPr marL="0" indent="0">
              <a:buNone/>
            </a:pPr>
            <a:r>
              <a:rPr lang="en-US" b="1" dirty="0">
                <a:latin typeface="Roboto Slab" pitchFamily="2" charset="0"/>
                <a:ea typeface="Roboto Slab" pitchFamily="2" charset="0"/>
                <a:cs typeface="Roboto Slab" pitchFamily="2" charset="0"/>
              </a:rPr>
              <a:t>Findings</a:t>
            </a:r>
            <a:r>
              <a:rPr lang="en-US" dirty="0">
                <a:latin typeface="Roboto Slab" pitchFamily="2" charset="0"/>
                <a:ea typeface="Roboto Slab" pitchFamily="2" charset="0"/>
                <a:cs typeface="Roboto Slab" pitchFamily="2" charset="0"/>
              </a:rPr>
              <a:t>:</a:t>
            </a:r>
          </a:p>
          <a:p>
            <a:pPr marL="557213" lvl="1" indent="-214313">
              <a:buFont typeface="Arial" panose="020B0604020202020204" pitchFamily="34" charset="0"/>
              <a:buChar char="•"/>
            </a:pPr>
            <a:r>
              <a:rPr lang="en-US" sz="2100" dirty="0">
                <a:latin typeface="Roboto Slab" pitchFamily="2" charset="0"/>
                <a:ea typeface="Roboto Slab" pitchFamily="2" charset="0"/>
                <a:cs typeface="Roboto Slab" pitchFamily="2" charset="0"/>
              </a:rPr>
              <a:t>Certain clusters showed a higher prevalence of heart disease, highlighting high-risk groups.</a:t>
            </a:r>
          </a:p>
          <a:p>
            <a:endParaRPr lang="en-US" dirty="0"/>
          </a:p>
        </p:txBody>
      </p:sp>
    </p:spTree>
    <p:extLst>
      <p:ext uri="{BB962C8B-B14F-4D97-AF65-F5344CB8AC3E}">
        <p14:creationId xmlns:p14="http://schemas.microsoft.com/office/powerpoint/2010/main" val="3387793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93B547-C742-2DA4-46CE-71D044D01ED2}"/>
              </a:ext>
            </a:extLst>
          </p:cNvPr>
          <p:cNvPicPr>
            <a:picLocks noChangeAspect="1"/>
          </p:cNvPicPr>
          <p:nvPr/>
        </p:nvPicPr>
        <p:blipFill>
          <a:blip r:embed="rId2"/>
          <a:stretch>
            <a:fillRect/>
          </a:stretch>
        </p:blipFill>
        <p:spPr>
          <a:xfrm>
            <a:off x="0" y="1278180"/>
            <a:ext cx="9144000" cy="2587141"/>
          </a:xfrm>
          <a:prstGeom prst="rect">
            <a:avLst/>
          </a:prstGeom>
        </p:spPr>
      </p:pic>
    </p:spTree>
    <p:extLst>
      <p:ext uri="{BB962C8B-B14F-4D97-AF65-F5344CB8AC3E}">
        <p14:creationId xmlns:p14="http://schemas.microsoft.com/office/powerpoint/2010/main" val="4084881125"/>
      </p:ext>
    </p:extLst>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1367</Words>
  <Application>Microsoft Macintosh PowerPoint</Application>
  <PresentationFormat>On-screen Show (16:9)</PresentationFormat>
  <Paragraphs>125</Paragraphs>
  <Slides>21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Menlo</vt:lpstr>
      <vt:lpstr>Arial</vt:lpstr>
      <vt:lpstr>Times New Roman</vt:lpstr>
      <vt:lpstr>Roboto Slab</vt:lpstr>
      <vt:lpstr>Roboto</vt:lpstr>
      <vt:lpstr>Marina</vt:lpstr>
      <vt:lpstr>Can a machine learning model accurately predict the likelihood of heart disease based on the chosen dataset?</vt:lpstr>
      <vt:lpstr>Overview :</vt:lpstr>
      <vt:lpstr>Questions to consider…</vt:lpstr>
      <vt:lpstr>Data Preparation</vt:lpstr>
      <vt:lpstr>Feature Engineering</vt:lpstr>
      <vt:lpstr>Identifying the most important health indicators for predicting heart disease</vt:lpstr>
      <vt:lpstr>PowerPoint Presentation</vt:lpstr>
      <vt:lpstr>Clustering for High-Risk Groups</vt:lpstr>
      <vt:lpstr>PowerPoint Presentation</vt:lpstr>
      <vt:lpstr>Key Insights and Next Steps</vt:lpstr>
      <vt:lpstr>Model Selection</vt:lpstr>
      <vt:lpstr>Training and Evaluation</vt:lpstr>
      <vt:lpstr>Logistical Regression Model</vt:lpstr>
      <vt:lpstr>Evaluation Metrics and Heat Maps</vt:lpstr>
      <vt:lpstr>Random Forest Classifier</vt:lpstr>
      <vt:lpstr>Evaluation Metrics </vt:lpstr>
      <vt:lpstr>PowerPoint Presentation</vt:lpstr>
      <vt:lpstr>Is high BMI and heartattack correlated </vt:lpstr>
      <vt:lpstr>Logistic Regression</vt:lpstr>
      <vt:lpstr>Testing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Richard Willet</cp:lastModifiedBy>
  <cp:revision>9</cp:revision>
  <dcterms:modified xsi:type="dcterms:W3CDTF">2024-11-13T01:55:25Z</dcterms:modified>
</cp:coreProperties>
</file>