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92">
          <p15:clr>
            <a:srgbClr val="A4A3A4"/>
          </p15:clr>
        </p15:guide>
        <p15:guide id="2" pos="192">
          <p15:clr>
            <a:srgbClr val="A4A3A4"/>
          </p15:clr>
        </p15:guide>
        <p15:guide id="3" orient="horz" pos="10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92" orient="horz"/>
        <p:guide pos="192"/>
        <p:guide pos="108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13"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4" name="Shape 1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descr="A close up of a sign&#10;&#10;Description automatically generated" id="6" name="Google Shape;6;p1"/>
          <p:cNvPicPr preferRelativeResize="0"/>
          <p:nvPr/>
        </p:nvPicPr>
        <p:blipFill rotWithShape="1">
          <a:blip r:embed="rId1">
            <a:alphaModFix/>
          </a:blip>
          <a:srcRect b="0" l="0" r="0" t="0"/>
          <a:stretch/>
        </p:blipFill>
        <p:spPr>
          <a:xfrm>
            <a:off x="10072688" y="78002"/>
            <a:ext cx="1800225" cy="575514"/>
          </a:xfrm>
          <a:prstGeom prst="rect">
            <a:avLst/>
          </a:prstGeom>
          <a:noFill/>
          <a:ln>
            <a:noFill/>
          </a:ln>
        </p:spPr>
      </p:pic>
      <p:sp>
        <p:nvSpPr>
          <p:cNvPr id="7" name="Google Shape;7;p1"/>
          <p:cNvSpPr/>
          <p:nvPr/>
        </p:nvSpPr>
        <p:spPr>
          <a:xfrm>
            <a:off x="1" y="0"/>
            <a:ext cx="9829800" cy="717630"/>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67" u="none" cap="none" strike="noStrike">
              <a:solidFill>
                <a:schemeClr val="lt1"/>
              </a:solidFill>
              <a:latin typeface="Arial"/>
              <a:ea typeface="Arial"/>
              <a:cs typeface="Arial"/>
              <a:sym typeface="Arial"/>
            </a:endParaRPr>
          </a:p>
        </p:txBody>
      </p:sp>
      <p:sp>
        <p:nvSpPr>
          <p:cNvPr id="8" name="Google Shape;8;p1"/>
          <p:cNvSpPr/>
          <p:nvPr/>
        </p:nvSpPr>
        <p:spPr>
          <a:xfrm>
            <a:off x="9888967" y="-419"/>
            <a:ext cx="112283" cy="732357"/>
          </a:xfrm>
          <a:prstGeom prst="rect">
            <a:avLst/>
          </a:prstGeom>
          <a:solidFill>
            <a:srgbClr val="7FBA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67" u="none" cap="none" strike="noStrike">
              <a:solidFill>
                <a:schemeClr val="lt1"/>
              </a:solidFill>
              <a:latin typeface="Arial"/>
              <a:ea typeface="Arial"/>
              <a:cs typeface="Arial"/>
              <a:sym typeface="Arial"/>
            </a:endParaRPr>
          </a:p>
        </p:txBody>
      </p:sp>
      <p:pic>
        <p:nvPicPr>
          <p:cNvPr descr="A blue and white background&#10;&#10;Description automatically generated with medium confidence" id="9" name="Google Shape;9;p1"/>
          <p:cNvPicPr preferRelativeResize="0"/>
          <p:nvPr/>
        </p:nvPicPr>
        <p:blipFill rotWithShape="1">
          <a:blip r:embed="rId2">
            <a:alphaModFix amt="16000"/>
          </a:blip>
          <a:srcRect b="63695" l="0" r="1618" t="24724"/>
          <a:stretch/>
        </p:blipFill>
        <p:spPr>
          <a:xfrm>
            <a:off x="0" y="-1"/>
            <a:ext cx="9839325" cy="723901"/>
          </a:xfrm>
          <a:prstGeom prst="rect">
            <a:avLst/>
          </a:prstGeom>
          <a:noFill/>
          <a:ln>
            <a:noFill/>
          </a:ln>
        </p:spPr>
      </p:pic>
      <p:sp>
        <p:nvSpPr>
          <p:cNvPr id="10" name="Google Shape;10;p1"/>
          <p:cNvSpPr/>
          <p:nvPr/>
        </p:nvSpPr>
        <p:spPr>
          <a:xfrm>
            <a:off x="11925300" y="-419"/>
            <a:ext cx="266700" cy="732357"/>
          </a:xfrm>
          <a:prstGeom prst="rect">
            <a:avLst/>
          </a:prstGeom>
          <a:solidFill>
            <a:srgbClr val="FED5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67"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freepik.com/"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kaggle.com/datasets/iamsouravbanerjee/animal-image-dataset-90-different-animals/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github.com/rich1ebytes/MultiClassAnimalClassification.g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 name="Shape 18"/>
        <p:cNvGrpSpPr/>
        <p:nvPr/>
      </p:nvGrpSpPr>
      <p:grpSpPr>
        <a:xfrm>
          <a:off x="0" y="0"/>
          <a:ext cx="0" cy="0"/>
          <a:chOff x="0" y="0"/>
          <a:chExt cx="0" cy="0"/>
        </a:xfrm>
      </p:grpSpPr>
      <p:pic>
        <p:nvPicPr>
          <p:cNvPr descr="A person sitting at a desk with a computer&#10;&#10;Description automatically generated" id="19" name="Google Shape;19;p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0" name="Google Shape;20;p6"/>
          <p:cNvSpPr/>
          <p:nvPr/>
        </p:nvSpPr>
        <p:spPr>
          <a:xfrm>
            <a:off x="5873750" y="584200"/>
            <a:ext cx="4673600" cy="977900"/>
          </a:xfrm>
          <a:prstGeom prst="roundRect">
            <a:avLst>
              <a:gd fmla="val 16667" name="adj"/>
            </a:avLst>
          </a:prstGeom>
          <a:solidFill>
            <a:srgbClr val="EBEEF9"/>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67" u="none" cap="none" strike="noStrike">
              <a:solidFill>
                <a:schemeClr val="lt1"/>
              </a:solidFill>
              <a:latin typeface="Arial"/>
              <a:ea typeface="Arial"/>
              <a:cs typeface="Arial"/>
              <a:sym typeface="Arial"/>
            </a:endParaRPr>
          </a:p>
        </p:txBody>
      </p:sp>
      <p:sp>
        <p:nvSpPr>
          <p:cNvPr id="21" name="Google Shape;21;p6"/>
          <p:cNvSpPr txBox="1"/>
          <p:nvPr/>
        </p:nvSpPr>
        <p:spPr>
          <a:xfrm>
            <a:off x="4458300" y="2464400"/>
            <a:ext cx="7164000" cy="24780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lang="en-US" sz="3100">
                <a:solidFill>
                  <a:schemeClr val="lt1"/>
                </a:solidFill>
                <a:latin typeface="Calibri"/>
                <a:ea typeface="Calibri"/>
                <a:cs typeface="Calibri"/>
                <a:sym typeface="Calibri"/>
              </a:rPr>
              <a:t>Multi Class Animal Recognition For Wildlife Conservation</a:t>
            </a:r>
            <a:br>
              <a:rPr b="1" lang="en-US" sz="3100">
                <a:solidFill>
                  <a:schemeClr val="lt1"/>
                </a:solidFill>
                <a:latin typeface="Calibri"/>
                <a:ea typeface="Calibri"/>
                <a:cs typeface="Calibri"/>
                <a:sym typeface="Calibri"/>
              </a:rPr>
            </a:br>
            <a:r>
              <a:rPr b="1" lang="en-US" sz="3100">
                <a:solidFill>
                  <a:schemeClr val="lt1"/>
                </a:solidFill>
                <a:latin typeface="Calibri"/>
                <a:ea typeface="Calibri"/>
                <a:cs typeface="Calibri"/>
                <a:sym typeface="Calibri"/>
              </a:rPr>
              <a:t>Richard Gomes</a:t>
            </a:r>
            <a:br>
              <a:rPr b="1" lang="en-US" sz="3100">
                <a:solidFill>
                  <a:schemeClr val="lt1"/>
                </a:solidFill>
                <a:latin typeface="Calibri"/>
                <a:ea typeface="Calibri"/>
                <a:cs typeface="Calibri"/>
                <a:sym typeface="Calibri"/>
              </a:rPr>
            </a:br>
            <a:r>
              <a:rPr b="1" lang="en-US" sz="3100">
                <a:solidFill>
                  <a:schemeClr val="lt1"/>
                </a:solidFill>
                <a:latin typeface="Calibri"/>
                <a:ea typeface="Calibri"/>
                <a:cs typeface="Calibri"/>
                <a:sym typeface="Calibri"/>
              </a:rPr>
              <a:t>AICTE ID : STU66dcb2f1666421725739761</a:t>
            </a:r>
            <a:br>
              <a:rPr b="1" lang="en-US" sz="3100">
                <a:solidFill>
                  <a:schemeClr val="lt1"/>
                </a:solidFill>
                <a:latin typeface="Calibri"/>
                <a:ea typeface="Calibri"/>
                <a:cs typeface="Calibri"/>
                <a:sym typeface="Calibri"/>
              </a:rPr>
            </a:br>
            <a:endParaRPr b="1" i="0" sz="3100" u="none" cap="none" strike="noStrike">
              <a:solidFill>
                <a:schemeClr val="lt1"/>
              </a:solidFill>
              <a:latin typeface="Arial"/>
              <a:ea typeface="Arial"/>
              <a:cs typeface="Arial"/>
              <a:sym typeface="Arial"/>
            </a:endParaRPr>
          </a:p>
        </p:txBody>
      </p:sp>
      <p:pic>
        <p:nvPicPr>
          <p:cNvPr descr="A close up of a logo&#10;&#10;Description automatically generated" id="22" name="Google Shape;22;p6"/>
          <p:cNvPicPr preferRelativeResize="0"/>
          <p:nvPr/>
        </p:nvPicPr>
        <p:blipFill rotWithShape="1">
          <a:blip r:embed="rId4">
            <a:alphaModFix/>
          </a:blip>
          <a:srcRect b="0" l="0" r="0" t="0"/>
          <a:stretch/>
        </p:blipFill>
        <p:spPr>
          <a:xfrm>
            <a:off x="8267419" y="868863"/>
            <a:ext cx="1263157" cy="4108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7"/>
          <p:cNvSpPr txBox="1"/>
          <p:nvPr/>
        </p:nvSpPr>
        <p:spPr>
          <a:xfrm>
            <a:off x="191911" y="972537"/>
            <a:ext cx="265288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213163"/>
                </a:solidFill>
                <a:latin typeface="Arial"/>
                <a:ea typeface="Arial"/>
                <a:cs typeface="Arial"/>
                <a:sym typeface="Arial"/>
              </a:rPr>
              <a:t>Learning Objectives</a:t>
            </a:r>
            <a:endParaRPr b="0" i="0" sz="2000" u="none" cap="none" strike="noStrike">
              <a:solidFill>
                <a:srgbClr val="213163"/>
              </a:solidFill>
              <a:latin typeface="Arial"/>
              <a:ea typeface="Arial"/>
              <a:cs typeface="Arial"/>
              <a:sym typeface="Arial"/>
            </a:endParaRPr>
          </a:p>
        </p:txBody>
      </p:sp>
      <p:sp>
        <p:nvSpPr>
          <p:cNvPr id="28" name="Google Shape;28;p7"/>
          <p:cNvSpPr txBox="1"/>
          <p:nvPr/>
        </p:nvSpPr>
        <p:spPr>
          <a:xfrm>
            <a:off x="199809" y="6135329"/>
            <a:ext cx="79587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Source : </a:t>
            </a:r>
            <a:endParaRPr/>
          </a:p>
        </p:txBody>
      </p:sp>
      <p:sp>
        <p:nvSpPr>
          <p:cNvPr id="29" name="Google Shape;29;p7"/>
          <p:cNvSpPr txBox="1"/>
          <p:nvPr/>
        </p:nvSpPr>
        <p:spPr>
          <a:xfrm>
            <a:off x="880529" y="6135329"/>
            <a:ext cx="184235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sng" cap="none" strike="noStrike">
                <a:solidFill>
                  <a:schemeClr val="hlink"/>
                </a:solidFill>
                <a:latin typeface="Arial"/>
                <a:ea typeface="Arial"/>
                <a:cs typeface="Arial"/>
                <a:sym typeface="Arial"/>
                <a:hlinkClick r:id="rId3"/>
              </a:rPr>
              <a:t>www.freepik.com/</a:t>
            </a:r>
            <a:endParaRPr b="0" i="0" sz="1200" u="none" cap="none" strike="noStrike">
              <a:solidFill>
                <a:srgbClr val="0000FF"/>
              </a:solidFill>
              <a:latin typeface="Arial"/>
              <a:ea typeface="Arial"/>
              <a:cs typeface="Arial"/>
              <a:sym typeface="Arial"/>
            </a:endParaRPr>
          </a:p>
        </p:txBody>
      </p:sp>
      <p:cxnSp>
        <p:nvCxnSpPr>
          <p:cNvPr id="30" name="Google Shape;30;p7"/>
          <p:cNvCxnSpPr/>
          <p:nvPr/>
        </p:nvCxnSpPr>
        <p:spPr>
          <a:xfrm>
            <a:off x="0" y="6055360"/>
            <a:ext cx="12192000" cy="0"/>
          </a:xfrm>
          <a:prstGeom prst="straightConnector1">
            <a:avLst/>
          </a:prstGeom>
          <a:noFill/>
          <a:ln cap="flat" cmpd="sng" w="12700">
            <a:solidFill>
              <a:srgbClr val="D8D8D8"/>
            </a:solidFill>
            <a:prstDash val="solid"/>
            <a:round/>
            <a:headEnd len="sm" w="sm" type="none"/>
            <a:tailEnd len="sm" w="sm" type="none"/>
          </a:ln>
        </p:spPr>
      </p:cxnSp>
      <p:pic>
        <p:nvPicPr>
          <p:cNvPr descr="A ladder leading to a large yellow circle&#10;&#10;Description automatically generated" id="31" name="Google Shape;31;p7"/>
          <p:cNvPicPr preferRelativeResize="0"/>
          <p:nvPr/>
        </p:nvPicPr>
        <p:blipFill rotWithShape="1">
          <a:blip r:embed="rId4">
            <a:alphaModFix amt="85000"/>
          </a:blip>
          <a:srcRect b="0" l="13763" r="13650" t="6135"/>
          <a:stretch/>
        </p:blipFill>
        <p:spPr>
          <a:xfrm>
            <a:off x="7345680" y="1442720"/>
            <a:ext cx="4500880" cy="4632960"/>
          </a:xfrm>
          <a:prstGeom prst="rect">
            <a:avLst/>
          </a:prstGeom>
          <a:noFill/>
          <a:ln>
            <a:noFill/>
          </a:ln>
        </p:spPr>
      </p:pic>
      <p:sp>
        <p:nvSpPr>
          <p:cNvPr id="32" name="Google Shape;32;p7"/>
          <p:cNvSpPr txBox="1"/>
          <p:nvPr/>
        </p:nvSpPr>
        <p:spPr>
          <a:xfrm>
            <a:off x="8839200" y="3168609"/>
            <a:ext cx="1503681" cy="6309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500" u="none" cap="none" strike="noStrike">
                <a:solidFill>
                  <a:schemeClr val="dk1"/>
                </a:solidFill>
                <a:latin typeface="Arial"/>
                <a:ea typeface="Arial"/>
                <a:cs typeface="Arial"/>
                <a:sym typeface="Arial"/>
              </a:rPr>
              <a:t>GOAL</a:t>
            </a:r>
            <a:endParaRPr/>
          </a:p>
        </p:txBody>
      </p:sp>
      <p:sp>
        <p:nvSpPr>
          <p:cNvPr id="33" name="Google Shape;33;p7"/>
          <p:cNvSpPr txBox="1"/>
          <p:nvPr/>
        </p:nvSpPr>
        <p:spPr>
          <a:xfrm>
            <a:off x="846950" y="2140925"/>
            <a:ext cx="5199300" cy="3154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US" sz="1700"/>
              <a:t>Use of CNN Model </a:t>
            </a:r>
            <a:r>
              <a:rPr lang="en-US" sz="1700"/>
              <a:t>with</a:t>
            </a:r>
            <a:r>
              <a:rPr lang="en-US" sz="1700"/>
              <a:t> respect to Animal Recognition.</a:t>
            </a:r>
            <a:endParaRPr sz="1700"/>
          </a:p>
          <a:p>
            <a:pPr indent="-336550" lvl="0" marL="457200" rtl="0" algn="l">
              <a:lnSpc>
                <a:spcPct val="115000"/>
              </a:lnSpc>
              <a:spcBef>
                <a:spcPts val="0"/>
              </a:spcBef>
              <a:spcAft>
                <a:spcPts val="0"/>
              </a:spcAft>
              <a:buSzPts val="1700"/>
              <a:buChar char="●"/>
            </a:pPr>
            <a:r>
              <a:rPr lang="en-US" sz="1700"/>
              <a:t>Learn to use MobileNETV2.</a:t>
            </a:r>
            <a:endParaRPr sz="1700"/>
          </a:p>
          <a:p>
            <a:pPr indent="-336550" lvl="0" marL="457200" rtl="0" algn="l">
              <a:lnSpc>
                <a:spcPct val="115000"/>
              </a:lnSpc>
              <a:spcBef>
                <a:spcPts val="0"/>
              </a:spcBef>
              <a:spcAft>
                <a:spcPts val="0"/>
              </a:spcAft>
              <a:buSzPts val="1700"/>
              <a:buChar char="●"/>
            </a:pPr>
            <a:r>
              <a:rPr lang="en-US" sz="1700"/>
              <a:t>Explore and build the model for 90 Animal classes.</a:t>
            </a:r>
            <a:endParaRPr sz="1700"/>
          </a:p>
          <a:p>
            <a:pPr indent="-336550" lvl="0" marL="457200" rtl="0" algn="l">
              <a:lnSpc>
                <a:spcPct val="115000"/>
              </a:lnSpc>
              <a:spcBef>
                <a:spcPts val="0"/>
              </a:spcBef>
              <a:spcAft>
                <a:spcPts val="0"/>
              </a:spcAft>
              <a:buSzPts val="1700"/>
              <a:buChar char="●"/>
            </a:pPr>
            <a:r>
              <a:rPr lang="en-US" sz="1700"/>
              <a:t>Learn how to preprocess image data and build a visual pipeline using Python.</a:t>
            </a:r>
            <a:endParaRPr sz="1700"/>
          </a:p>
          <a:p>
            <a:pPr indent="-336550" lvl="0" marL="457200" rtl="0" algn="l">
              <a:lnSpc>
                <a:spcPct val="115000"/>
              </a:lnSpc>
              <a:spcBef>
                <a:spcPts val="0"/>
              </a:spcBef>
              <a:spcAft>
                <a:spcPts val="0"/>
              </a:spcAft>
              <a:buSzPts val="1700"/>
              <a:buChar char="●"/>
            </a:pPr>
            <a:r>
              <a:rPr lang="en-US" sz="1700"/>
              <a:t>Accuracy was analyzed.</a:t>
            </a:r>
            <a:endParaRPr sz="1700"/>
          </a:p>
          <a:p>
            <a:pPr indent="-336550" lvl="0" marL="457200" rtl="0" algn="l">
              <a:lnSpc>
                <a:spcPct val="115000"/>
              </a:lnSpc>
              <a:spcBef>
                <a:spcPts val="0"/>
              </a:spcBef>
              <a:spcAft>
                <a:spcPts val="0"/>
              </a:spcAft>
              <a:buSzPts val="1700"/>
              <a:buChar char="●"/>
            </a:pPr>
            <a:r>
              <a:rPr lang="en-US" sz="1700"/>
              <a:t>Understand</a:t>
            </a:r>
            <a:r>
              <a:rPr lang="en-US" sz="1700"/>
              <a:t> real world application by concerning and monitoring the wildlife.</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8"/>
          <p:cNvSpPr txBox="1"/>
          <p:nvPr/>
        </p:nvSpPr>
        <p:spPr>
          <a:xfrm>
            <a:off x="135834" y="1067664"/>
            <a:ext cx="610262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213163"/>
                </a:solidFill>
                <a:latin typeface="Arial"/>
                <a:ea typeface="Arial"/>
                <a:cs typeface="Arial"/>
                <a:sym typeface="Arial"/>
              </a:rPr>
              <a:t>T</a:t>
            </a:r>
            <a:r>
              <a:rPr b="1" i="0" lang="en-US" sz="2000" u="none" cap="none" strike="noStrike">
                <a:solidFill>
                  <a:srgbClr val="213163"/>
                </a:solidFill>
                <a:latin typeface="Arial"/>
                <a:ea typeface="Arial"/>
                <a:cs typeface="Arial"/>
                <a:sym typeface="Arial"/>
              </a:rPr>
              <a:t>ools and Technology used </a:t>
            </a:r>
            <a:endParaRPr/>
          </a:p>
        </p:txBody>
      </p:sp>
      <p:sp>
        <p:nvSpPr>
          <p:cNvPr id="39" name="Google Shape;39;p8"/>
          <p:cNvSpPr txBox="1"/>
          <p:nvPr/>
        </p:nvSpPr>
        <p:spPr>
          <a:xfrm>
            <a:off x="729350" y="1835075"/>
            <a:ext cx="10104600" cy="3423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200"/>
              </a:spcBef>
              <a:spcAft>
                <a:spcPts val="0"/>
              </a:spcAft>
              <a:buClr>
                <a:schemeClr val="dk1"/>
              </a:buClr>
              <a:buSzPts val="1700"/>
              <a:buChar char="●"/>
            </a:pPr>
            <a:r>
              <a:rPr b="1" lang="en-US" sz="1700">
                <a:solidFill>
                  <a:schemeClr val="dk1"/>
                </a:solidFill>
              </a:rPr>
              <a:t>Programming Language: </a:t>
            </a:r>
            <a:r>
              <a:rPr lang="en-US" sz="1700">
                <a:solidFill>
                  <a:schemeClr val="dk1"/>
                </a:solidFill>
              </a:rPr>
              <a:t>Python</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rPr>
              <a:t>Libraries: </a:t>
            </a:r>
            <a:br>
              <a:rPr lang="en-US" sz="1700">
                <a:solidFill>
                  <a:schemeClr val="dk1"/>
                </a:solidFill>
              </a:rPr>
            </a:br>
            <a:r>
              <a:rPr b="1" lang="en-US" sz="1700">
                <a:solidFill>
                  <a:schemeClr val="dk1"/>
                </a:solidFill>
              </a:rPr>
              <a:t>TensorFlow / Keras</a:t>
            </a:r>
            <a:r>
              <a:rPr lang="en-US" sz="1700">
                <a:solidFill>
                  <a:schemeClr val="dk1"/>
                </a:solidFill>
              </a:rPr>
              <a:t> – for building and training models</a:t>
            </a:r>
            <a:br>
              <a:rPr lang="en-US" sz="1700">
                <a:solidFill>
                  <a:schemeClr val="dk1"/>
                </a:solidFill>
              </a:rPr>
            </a:br>
            <a:r>
              <a:rPr b="1" lang="en-US" sz="1700">
                <a:solidFill>
                  <a:schemeClr val="dk1"/>
                </a:solidFill>
              </a:rPr>
              <a:t>Matplotlib </a:t>
            </a:r>
            <a:r>
              <a:rPr lang="en-US" sz="1700">
                <a:solidFill>
                  <a:schemeClr val="dk1"/>
                </a:solidFill>
              </a:rPr>
              <a:t>– for visualization</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rPr>
              <a:t>Development Environment:</a:t>
            </a:r>
            <a:r>
              <a:rPr lang="en-US" sz="1700">
                <a:solidFill>
                  <a:schemeClr val="dk1"/>
                </a:solidFill>
              </a:rPr>
              <a:t> Google Colab </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rPr>
              <a:t>Pre-Trained Model: </a:t>
            </a:r>
            <a:r>
              <a:rPr lang="en-US" sz="1700">
                <a:solidFill>
                  <a:schemeClr val="dk1"/>
                </a:solidFill>
              </a:rPr>
              <a:t>MobileNETV2</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rPr>
              <a:t>Dataset: </a:t>
            </a:r>
            <a:r>
              <a:rPr lang="en-US" sz="1100" u="sng">
                <a:solidFill>
                  <a:schemeClr val="hlink"/>
                </a:solidFill>
                <a:hlinkClick r:id="rId3"/>
              </a:rPr>
              <a:t>https://www.kaggle.com/datasets/iamsouravbanerjee/animal-image-dataset-90-different-animals/data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9"/>
          <p:cNvSpPr txBox="1"/>
          <p:nvPr/>
        </p:nvSpPr>
        <p:spPr>
          <a:xfrm>
            <a:off x="268356" y="1014656"/>
            <a:ext cx="610262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213163"/>
                </a:solidFill>
                <a:latin typeface="Arial"/>
                <a:ea typeface="Arial"/>
                <a:cs typeface="Arial"/>
                <a:sym typeface="Arial"/>
              </a:rPr>
              <a:t>Methodology</a:t>
            </a:r>
            <a:r>
              <a:rPr b="1" i="0" lang="en-US" sz="1800" u="none" cap="none" strike="noStrike">
                <a:solidFill>
                  <a:srgbClr val="213163"/>
                </a:solidFill>
                <a:latin typeface="Arial"/>
                <a:ea typeface="Arial"/>
                <a:cs typeface="Arial"/>
                <a:sym typeface="Arial"/>
              </a:rPr>
              <a:t> </a:t>
            </a:r>
            <a:endParaRPr b="0" i="0" sz="1800" u="none" cap="none" strike="noStrike">
              <a:solidFill>
                <a:srgbClr val="213163"/>
              </a:solidFill>
              <a:latin typeface="Arial"/>
              <a:ea typeface="Arial"/>
              <a:cs typeface="Arial"/>
              <a:sym typeface="Arial"/>
            </a:endParaRPr>
          </a:p>
        </p:txBody>
      </p:sp>
      <p:sp>
        <p:nvSpPr>
          <p:cNvPr id="45" name="Google Shape;45;p9"/>
          <p:cNvSpPr txBox="1"/>
          <p:nvPr/>
        </p:nvSpPr>
        <p:spPr>
          <a:xfrm>
            <a:off x="399975" y="1764500"/>
            <a:ext cx="6363900" cy="361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3300"/>
              <a:t>1. Data Collection  </a:t>
            </a:r>
            <a:endParaRPr b="1" sz="3300"/>
          </a:p>
          <a:p>
            <a:pPr indent="0" lvl="0" marL="0" rtl="0" algn="l">
              <a:lnSpc>
                <a:spcPct val="115000"/>
              </a:lnSpc>
              <a:spcBef>
                <a:spcPts val="0"/>
              </a:spcBef>
              <a:spcAft>
                <a:spcPts val="0"/>
              </a:spcAft>
              <a:buClr>
                <a:schemeClr val="dk1"/>
              </a:buClr>
              <a:buSzPts val="1100"/>
              <a:buFont typeface="Arial"/>
              <a:buNone/>
            </a:pPr>
            <a:r>
              <a:rPr b="1" lang="en-US" sz="3300"/>
              <a:t>2. Processed the Data  </a:t>
            </a:r>
            <a:endParaRPr b="1" sz="3300"/>
          </a:p>
          <a:p>
            <a:pPr indent="0" lvl="0" marL="0" rtl="0" algn="l">
              <a:lnSpc>
                <a:spcPct val="115000"/>
              </a:lnSpc>
              <a:spcBef>
                <a:spcPts val="0"/>
              </a:spcBef>
              <a:spcAft>
                <a:spcPts val="0"/>
              </a:spcAft>
              <a:buClr>
                <a:schemeClr val="dk1"/>
              </a:buClr>
              <a:buSzPts val="1100"/>
              <a:buFont typeface="Arial"/>
              <a:buNone/>
            </a:pPr>
            <a:r>
              <a:rPr b="1" lang="en-US" sz="3300"/>
              <a:t>3. Model Selection  </a:t>
            </a:r>
            <a:endParaRPr b="1" sz="3300"/>
          </a:p>
          <a:p>
            <a:pPr indent="0" lvl="0" marL="0" rtl="0" algn="l">
              <a:lnSpc>
                <a:spcPct val="115000"/>
              </a:lnSpc>
              <a:spcBef>
                <a:spcPts val="0"/>
              </a:spcBef>
              <a:spcAft>
                <a:spcPts val="0"/>
              </a:spcAft>
              <a:buClr>
                <a:schemeClr val="dk1"/>
              </a:buClr>
              <a:buSzPts val="1100"/>
              <a:buFont typeface="Arial"/>
              <a:buNone/>
            </a:pPr>
            <a:r>
              <a:rPr b="1" lang="en-US" sz="3300"/>
              <a:t>4. Trained the Model  </a:t>
            </a:r>
            <a:endParaRPr b="1" sz="3300"/>
          </a:p>
          <a:p>
            <a:pPr indent="0" lvl="0" marL="0" rtl="0" algn="l">
              <a:lnSpc>
                <a:spcPct val="115000"/>
              </a:lnSpc>
              <a:spcBef>
                <a:spcPts val="0"/>
              </a:spcBef>
              <a:spcAft>
                <a:spcPts val="0"/>
              </a:spcAft>
              <a:buClr>
                <a:schemeClr val="dk1"/>
              </a:buClr>
              <a:buSzPts val="1100"/>
              <a:buFont typeface="Arial"/>
              <a:buNone/>
            </a:pPr>
            <a:r>
              <a:rPr b="1" lang="en-US" sz="3300"/>
              <a:t>5. Evaluation of the Model  </a:t>
            </a:r>
            <a:endParaRPr b="1" sz="3300"/>
          </a:p>
          <a:p>
            <a:pPr indent="0" lvl="0" marL="0" rtl="0" algn="l">
              <a:lnSpc>
                <a:spcPct val="115000"/>
              </a:lnSpc>
              <a:spcBef>
                <a:spcPts val="0"/>
              </a:spcBef>
              <a:spcAft>
                <a:spcPts val="0"/>
              </a:spcAft>
              <a:buNone/>
            </a:pPr>
            <a:r>
              <a:rPr b="1" lang="en-US" sz="3300"/>
              <a:t>6. Testing</a:t>
            </a:r>
            <a:endParaRPr b="1" sz="3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0"/>
          <p:cNvSpPr txBox="1"/>
          <p:nvPr/>
        </p:nvSpPr>
        <p:spPr>
          <a:xfrm>
            <a:off x="255104" y="1054412"/>
            <a:ext cx="610262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213163"/>
                </a:solidFill>
                <a:latin typeface="Arial"/>
                <a:ea typeface="Arial"/>
                <a:cs typeface="Arial"/>
                <a:sym typeface="Arial"/>
              </a:rPr>
              <a:t>Problem Statement:  </a:t>
            </a:r>
            <a:endParaRPr b="1" i="0" sz="2000" u="none" cap="none" strike="noStrike">
              <a:solidFill>
                <a:srgbClr val="213163"/>
              </a:solidFill>
              <a:latin typeface="Arial"/>
              <a:ea typeface="Arial"/>
              <a:cs typeface="Arial"/>
              <a:sym typeface="Arial"/>
            </a:endParaRPr>
          </a:p>
        </p:txBody>
      </p:sp>
      <p:sp>
        <p:nvSpPr>
          <p:cNvPr id="51" name="Google Shape;51;p10"/>
          <p:cNvSpPr txBox="1"/>
          <p:nvPr/>
        </p:nvSpPr>
        <p:spPr>
          <a:xfrm>
            <a:off x="599925" y="2717325"/>
            <a:ext cx="10704600" cy="210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US" sz="2800"/>
              <a:t>Identifying and classifying animal images for wildlife monitoring and surveillance, especially useful in cases related to animal extinction. The dataset is categorized into 90 distinct animal classes.</a:t>
            </a:r>
            <a:endParaRPr b="1"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1"/>
          <p:cNvSpPr txBox="1"/>
          <p:nvPr/>
        </p:nvSpPr>
        <p:spPr>
          <a:xfrm>
            <a:off x="255104" y="1054412"/>
            <a:ext cx="610262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213163"/>
                </a:solidFill>
                <a:latin typeface="Arial"/>
                <a:ea typeface="Arial"/>
                <a:cs typeface="Arial"/>
                <a:sym typeface="Arial"/>
              </a:rPr>
              <a:t>Solution:  </a:t>
            </a:r>
            <a:endParaRPr b="1" i="0" sz="2000" u="none" cap="none" strike="noStrike">
              <a:solidFill>
                <a:srgbClr val="213163"/>
              </a:solidFill>
              <a:latin typeface="Arial"/>
              <a:ea typeface="Arial"/>
              <a:cs typeface="Arial"/>
              <a:sym typeface="Arial"/>
            </a:endParaRPr>
          </a:p>
        </p:txBody>
      </p:sp>
      <p:sp>
        <p:nvSpPr>
          <p:cNvPr id="57" name="Google Shape;57;p11"/>
          <p:cNvSpPr txBox="1"/>
          <p:nvPr/>
        </p:nvSpPr>
        <p:spPr>
          <a:xfrm>
            <a:off x="541100" y="2193700"/>
            <a:ext cx="10728000" cy="257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100"/>
              <a:t>We utilized the pre-trained MobileNetV2 model to classify images into 90 animal classes using the Softmax activation function. The model performed well even without regularization and is optimized for use on mobile and resource-constrained devices.</a:t>
            </a:r>
            <a:endParaRPr b="1" sz="3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2"/>
          <p:cNvSpPr txBox="1"/>
          <p:nvPr/>
        </p:nvSpPr>
        <p:spPr>
          <a:xfrm>
            <a:off x="255104" y="1054412"/>
            <a:ext cx="610262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213163"/>
                </a:solidFill>
                <a:latin typeface="Arial"/>
                <a:ea typeface="Arial"/>
                <a:cs typeface="Arial"/>
                <a:sym typeface="Arial"/>
              </a:rPr>
              <a:t>Screenshot of Output:  </a:t>
            </a:r>
            <a:endParaRPr b="1" i="0" sz="2000" u="none" cap="none" strike="noStrike">
              <a:solidFill>
                <a:srgbClr val="213163"/>
              </a:solidFill>
              <a:latin typeface="Arial"/>
              <a:ea typeface="Arial"/>
              <a:cs typeface="Arial"/>
              <a:sym typeface="Arial"/>
            </a:endParaRPr>
          </a:p>
        </p:txBody>
      </p:sp>
      <p:pic>
        <p:nvPicPr>
          <p:cNvPr id="63" name="Google Shape;63;p12" title="Screenshot 2025-04-19 at 23.21.52.png"/>
          <p:cNvPicPr preferRelativeResize="0"/>
          <p:nvPr/>
        </p:nvPicPr>
        <p:blipFill>
          <a:blip r:embed="rId3">
            <a:alphaModFix/>
          </a:blip>
          <a:stretch>
            <a:fillRect/>
          </a:stretch>
        </p:blipFill>
        <p:spPr>
          <a:xfrm>
            <a:off x="1105225" y="1524597"/>
            <a:ext cx="7839406" cy="5098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nvSpPr>
        <p:spPr>
          <a:xfrm>
            <a:off x="149087" y="988151"/>
            <a:ext cx="610262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213163"/>
                </a:solidFill>
                <a:latin typeface="Arial"/>
                <a:ea typeface="Arial"/>
                <a:cs typeface="Arial"/>
                <a:sym typeface="Arial"/>
              </a:rPr>
              <a:t>Conclusion:</a:t>
            </a:r>
            <a:r>
              <a:rPr b="1" i="0" lang="en-US" sz="1800" u="none" cap="none" strike="noStrike">
                <a:solidFill>
                  <a:srgbClr val="213163"/>
                </a:solidFill>
                <a:latin typeface="Arial"/>
                <a:ea typeface="Arial"/>
                <a:cs typeface="Arial"/>
                <a:sym typeface="Arial"/>
              </a:rPr>
              <a:t>  </a:t>
            </a:r>
            <a:endParaRPr b="0" i="0" sz="1800" u="none" cap="none" strike="noStrike">
              <a:solidFill>
                <a:srgbClr val="213163"/>
              </a:solidFill>
              <a:latin typeface="Arial"/>
              <a:ea typeface="Arial"/>
              <a:cs typeface="Arial"/>
              <a:sym typeface="Arial"/>
            </a:endParaRPr>
          </a:p>
        </p:txBody>
      </p:sp>
      <p:sp>
        <p:nvSpPr>
          <p:cNvPr id="69" name="Google Shape;69;p13"/>
          <p:cNvSpPr txBox="1"/>
          <p:nvPr/>
        </p:nvSpPr>
        <p:spPr>
          <a:xfrm>
            <a:off x="304800" y="2258550"/>
            <a:ext cx="10599900" cy="215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1900"/>
              <a:t>- Achieved an accuracy of 84.63% on the validation set.  </a:t>
            </a:r>
            <a:endParaRPr b="1" sz="1900"/>
          </a:p>
          <a:p>
            <a:pPr indent="0" lvl="0" marL="0" rtl="0" algn="l">
              <a:lnSpc>
                <a:spcPct val="115000"/>
              </a:lnSpc>
              <a:spcBef>
                <a:spcPts val="0"/>
              </a:spcBef>
              <a:spcAft>
                <a:spcPts val="0"/>
              </a:spcAft>
              <a:buClr>
                <a:schemeClr val="dk1"/>
              </a:buClr>
              <a:buSzPts val="1100"/>
              <a:buFont typeface="Arial"/>
              <a:buNone/>
            </a:pPr>
            <a:r>
              <a:rPr b="1" lang="en-US" sz="1900"/>
              <a:t>- Effectively handles a large number of classes (90).  </a:t>
            </a:r>
            <a:endParaRPr b="1" sz="1900"/>
          </a:p>
          <a:p>
            <a:pPr indent="0" lvl="0" marL="0" rtl="0" algn="l">
              <a:lnSpc>
                <a:spcPct val="115000"/>
              </a:lnSpc>
              <a:spcBef>
                <a:spcPts val="0"/>
              </a:spcBef>
              <a:spcAft>
                <a:spcPts val="0"/>
              </a:spcAft>
              <a:buClr>
                <a:schemeClr val="dk1"/>
              </a:buClr>
              <a:buSzPts val="1100"/>
              <a:buFont typeface="Arial"/>
              <a:buNone/>
            </a:pPr>
            <a:r>
              <a:rPr b="1" lang="en-US" sz="1900"/>
              <a:t>- Scalable for real-world deployment in wildlife monitoring and surveillance.  </a:t>
            </a:r>
            <a:endParaRPr b="1" sz="1900"/>
          </a:p>
          <a:p>
            <a:pPr indent="0" lvl="0" marL="0" rtl="0" algn="l">
              <a:lnSpc>
                <a:spcPct val="115000"/>
              </a:lnSpc>
              <a:spcBef>
                <a:spcPts val="0"/>
              </a:spcBef>
              <a:spcAft>
                <a:spcPts val="0"/>
              </a:spcAft>
              <a:buClr>
                <a:schemeClr val="dk1"/>
              </a:buClr>
              <a:buSzPts val="1100"/>
              <a:buFont typeface="Arial"/>
              <a:buNone/>
            </a:pPr>
            <a:r>
              <a:rPr b="1" lang="en-US" sz="1900"/>
              <a:t>- The model is suitable for object recognition tasks beyond animal classification.  </a:t>
            </a:r>
            <a:endParaRPr b="1" sz="1900"/>
          </a:p>
          <a:p>
            <a:pPr indent="0" lvl="0" marL="0" rtl="0" algn="l">
              <a:lnSpc>
                <a:spcPct val="115000"/>
              </a:lnSpc>
              <a:spcBef>
                <a:spcPts val="0"/>
              </a:spcBef>
              <a:spcAft>
                <a:spcPts val="0"/>
              </a:spcAft>
              <a:buClr>
                <a:schemeClr val="dk1"/>
              </a:buClr>
              <a:buSzPts val="1100"/>
              <a:buFont typeface="Arial"/>
              <a:buNone/>
            </a:pPr>
            <a:r>
              <a:rPr b="1" lang="en-US" sz="1900"/>
              <a:t>- GitHub Repository: </a:t>
            </a:r>
            <a:r>
              <a:rPr b="1" lang="en-US" sz="1900" u="sng">
                <a:solidFill>
                  <a:schemeClr val="hlink"/>
                </a:solidFill>
                <a:hlinkClick r:id="rId3"/>
              </a:rPr>
              <a:t>https://github.com/rich1ebytes/MultiClassAnimalClassification.git</a:t>
            </a:r>
            <a:endParaRPr b="1" sz="1900"/>
          </a:p>
          <a:p>
            <a:pPr indent="0" lvl="0" marL="0" rtl="0" algn="l">
              <a:spcBef>
                <a:spcPts val="0"/>
              </a:spcBef>
              <a:spcAft>
                <a:spcPts val="0"/>
              </a:spcAft>
              <a:buNone/>
            </a:pPr>
            <a:r>
              <a:t/>
            </a:r>
            <a:endParaRPr b="1" sz="1900"/>
          </a:p>
        </p:txBody>
      </p:sp>
    </p:spTree>
  </p:cSld>
  <p:clrMapOvr>
    <a:masterClrMapping/>
  </p:clrMapOvr>
</p:sld>
</file>

<file path=ppt/theme/theme1.xml><?xml version="1.0" encoding="utf-8"?>
<a:theme xmlns:a="http://schemas.openxmlformats.org/drawingml/2006/main" xmlns:r="http://schemas.openxmlformats.org/officeDocument/2006/relationships"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