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35" r:id="rId1"/>
  </p:sldMasterIdLst>
  <p:notesMasterIdLst>
    <p:notesMasterId r:id="rId12"/>
  </p:notesMasterIdLst>
  <p:sldIdLst>
    <p:sldId id="257" r:id="rId2"/>
    <p:sldId id="258" r:id="rId3"/>
    <p:sldId id="267" r:id="rId4"/>
    <p:sldId id="260" r:id="rId5"/>
    <p:sldId id="261" r:id="rId6"/>
    <p:sldId id="262" r:id="rId7"/>
    <p:sldId id="263" r:id="rId8"/>
    <p:sldId id="264" r:id="rId9"/>
    <p:sldId id="265" r:id="rId10"/>
    <p:sldId id="266" r:id="rId11"/>
  </p:sldIdLst>
  <p:sldSz cx="9144000" cy="5143500" type="screen16x9"/>
  <p:notesSz cx="6858000" cy="9144000"/>
  <p:embeddedFontLst>
    <p:embeddedFont>
      <p:font typeface="Proxima Nova" panose="020B0604020202020204" charset="0"/>
      <p:regular r:id="rId13"/>
      <p:bold r:id="rId14"/>
      <p:italic r:id="rId15"/>
      <p:boldItalic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ECD862-1148-4D03-AB7F-8ED041C47ABE}" v="4" dt="2025-05-23T17:11:20.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99" d="100"/>
          <a:sy n="199" d="100"/>
        </p:scale>
        <p:origin x="3222"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Emerging technologies are reshaping the marketing landscape, providing innovative opportunities to engage consumers. Artificial intelligence and machine learning enhance data-driven decision-making, while augmented and virtual reality create timeless experiences. Blockchain further enriches the marketing ecosystem by improving transparency and data security, paving the way for more trustworthy interactions between brands and their audiences.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In the realm of data-driven marketing strategies, implementing analytics plays a vital role in understanding consumer behaviors and preferences. By segmenting the market effectively, we can reach specific audiences with tailored content, enhancing their experience. Personalization takes this a step further, ensuring that our messages resonate on an individual level, which is crucial to building strong customer relationships.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Social media marketing is in a constant state of evolution, demanding that marketers stay attuned to the latest platforms and their unique audiences. Diving into demographic-specific strategies allows us to engage effectively with diverse groups while examining successful campaigns provides valuable takeaways for improving engagement and driving results in future initiatives.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In today's fast-paced digital environment, email marketing continues to be a powerful tool for outreach. The ability to automate campaigns while personalizing content ensures both efficiency and relevance. Applying effective segmentation strategies not only enhances the customer experience but also enables marketers to accurately measure success and return on investment.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Content marketing in the digital age is thriving on innovation and engagement. By harnessing the power of interactive content and compelling storytelling, brands can create memorable experiences that resonate with consumers. Embracing user-generated content enhances authenticity, while evolving influencer marketing taps into real stories and relatable voices, enriching the consumer-brand relationship.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As we embrace innovative marketing techniques, we must navigate numerous challenges and ethical considerations. Data privacy has become paramount, reinforcing the need for transparency in our practices. Additionally, confronting misinformation while promoting sustainability can significantly enhance brand reputation and consumer trust, creating a responsible marketing landscape.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In conclusion, we've explored numerous innovative marketing techniques that can equip brands for success in today's digital age. As we look to the future, the role of emerging technologies will only expand, necessitating that marketers remain adaptable and ethical in their practices. The call to action is clear: marketers must embrace these changes and commit to innovative strategies that resonate with today's conscious consumers.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6600" spc="-9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2400">
                <a:solidFill>
                  <a:schemeClr val="bg1"/>
                </a:solidFill>
                <a:latin typeface="+mj-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8A87A34-81AB-432B-8DAE-1953F412C126}" type="datetimeFigureOut">
              <a:rPr lang="en-US" smtClean="0"/>
              <a:t>5/23/2025</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892803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140592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7507600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 userDrawn="1">
  <p:cSld name="Agenda">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extLst>
      <p:ext uri="{BB962C8B-B14F-4D97-AF65-F5344CB8AC3E}">
        <p14:creationId xmlns:p14="http://schemas.microsoft.com/office/powerpoint/2010/main" val="1189813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userDrawn="1">
  <p:cSld name="1_Section 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872141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66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2400">
                <a:solidFill>
                  <a:schemeClr val="tx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0539763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72101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7492" y="206481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05706" y="206324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248281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783099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5620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3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571500"/>
            <a:ext cx="4572000" cy="34290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685800" rtl="0" eaLnBrk="1" fontAlgn="auto" latinLnBrk="0" hangingPunct="1">
              <a:lnSpc>
                <a:spcPct val="100000"/>
              </a:lnSpc>
              <a:spcBef>
                <a:spcPts val="900"/>
              </a:spcBef>
              <a:spcAft>
                <a:spcPts val="0"/>
              </a:spcAft>
              <a:buClrTx/>
              <a:buSzTx/>
              <a:buFontTx/>
              <a:buNone/>
              <a:tabLst/>
              <a:defRPr sz="13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105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880433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2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3998214"/>
          </a:xfrm>
          <a:solidFill>
            <a:schemeClr val="accent1">
              <a:lumMod val="20000"/>
              <a:lumOff val="80000"/>
            </a:schemeClr>
          </a:solidFill>
        </p:spPr>
        <p:txBody>
          <a:bodyPr anchor="t"/>
          <a:lstStyle>
            <a:lvl1pPr marL="0" indent="0" algn="ctr">
              <a:spcBef>
                <a:spcPts val="600"/>
              </a:spcBef>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10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8A87A34-81AB-432B-8DAE-1953F412C126}" type="datetimeFigureOut">
              <a:rPr lang="en-US" smtClean="0"/>
              <a:t>5/23/2025</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82475501"/>
      </p:ext>
    </p:extLst>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713">
                <a:solidFill>
                  <a:schemeClr val="tx1">
                    <a:alpha val="80000"/>
                  </a:schemeClr>
                </a:solidFill>
              </a:defRPr>
            </a:lvl1pPr>
          </a:lstStyle>
          <a:p>
            <a:fld id="{48A87A34-81AB-432B-8DAE-1953F412C126}" type="datetimeFigureOut">
              <a:rPr lang="en-US" smtClean="0"/>
              <a:pPr/>
              <a:t>5/23/2025</a:t>
            </a:fld>
            <a:endParaRPr lang="en-US" dirty="0"/>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713"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8070513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649" r:id="rId13"/>
  </p:sldLayoutIdLst>
  <p:hf hdr="0" ftr="0" dt="0"/>
  <p:txStyles>
    <p:title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8" name="Rectangle 7"/>
          <p:cNvSpPr/>
          <p:nvPr/>
        </p:nvSpPr>
        <p:spPr>
          <a:xfrm>
            <a:off x="347364" y="2165895"/>
            <a:ext cx="8449121" cy="4572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3" name="Picture 2" descr="A person and person using a computer&#10;&#10;AI-generated content may be incorrect.">
            <a:extLst>
              <a:ext uri="{FF2B5EF4-FFF2-40B4-BE49-F238E27FC236}">
                <a16:creationId xmlns:a16="http://schemas.microsoft.com/office/drawing/2014/main" id="{5B68D2EA-1407-666C-BC6A-80DCD695424A}"/>
              </a:ext>
            </a:extLst>
          </p:cNvPr>
          <p:cNvPicPr>
            <a:picLocks noChangeAspect="1"/>
          </p:cNvPicPr>
          <p:nvPr/>
        </p:nvPicPr>
        <p:blipFill>
          <a:blip r:embed="rId2"/>
          <a:stretch>
            <a:fillRect/>
          </a:stretch>
        </p:blipFill>
        <p:spPr>
          <a:xfrm>
            <a:off x="2166602" y="161588"/>
            <a:ext cx="4810796" cy="48203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ad&#10;&#10;AI-generated content may be incorrect.">
            <a:extLst>
              <a:ext uri="{FF2B5EF4-FFF2-40B4-BE49-F238E27FC236}">
                <a16:creationId xmlns:a16="http://schemas.microsoft.com/office/drawing/2014/main" id="{965C6CAA-37A9-5492-E8F4-6524CBFE9B5D}"/>
              </a:ext>
            </a:extLst>
          </p:cNvPr>
          <p:cNvPicPr>
            <a:picLocks noChangeAspect="1"/>
          </p:cNvPicPr>
          <p:nvPr/>
        </p:nvPicPr>
        <p:blipFill>
          <a:blip r:embed="rId3"/>
          <a:stretch>
            <a:fillRect/>
          </a:stretch>
        </p:blipFill>
        <p:spPr>
          <a:xfrm>
            <a:off x="804337" y="47273"/>
            <a:ext cx="7391752" cy="4952754"/>
          </a:xfrm>
          <a:prstGeom prst="rect">
            <a:avLst/>
          </a:prstGeom>
        </p:spPr>
      </p:pic>
      <p:sp>
        <p:nvSpPr>
          <p:cNvPr id="2" name="Title 1"/>
          <p:cNvSpPr>
            <a:spLocks noGrp="1"/>
          </p:cNvSpPr>
          <p:nvPr>
            <p:ph type="title"/>
          </p:nvPr>
        </p:nvSpPr>
        <p:spPr/>
        <p:txBody>
          <a:bodyPr>
            <a:normAutofit/>
          </a:bodyPr>
          <a:lstStyle/>
          <a:p>
            <a:r>
              <a:rPr lang="en-GB" dirty="0"/>
              <a:t>Charting the Path Ahead in Marketing</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656509"/>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656509"/>
            <a:ext cx="304800" cy="304800"/>
          </a:xfrm>
          <a:prstGeom prst="rect">
            <a:avLst/>
          </a:prstGeom>
          <a:noFill/>
          <a:ln>
            <a:noFill/>
          </a:ln>
        </p:spPr>
        <p:txBody>
          <a:bodyPr wrap="square" lIns="0" tIns="0" rIns="0" bIns="0" anchor="t">
            <a:spAutoFit/>
          </a:bodyPr>
          <a:lstStyle/>
          <a:p>
            <a:pPr algn="ctr"/>
            <a:endParaRPr/>
          </a:p>
        </p:txBody>
      </p:sp>
      <p:sp>
        <p:nvSpPr>
          <p:cNvPr id="14" name="Rectangle 13"/>
          <p:cNvSpPr/>
          <p:nvPr/>
        </p:nvSpPr>
        <p:spPr>
          <a:xfrm>
            <a:off x="2659092" y="3251616"/>
            <a:ext cx="539692" cy="13448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101739"/>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101739"/>
            <a:ext cx="304800" cy="304800"/>
          </a:xfrm>
          <a:prstGeom prst="rect">
            <a:avLst/>
          </a:prstGeom>
          <a:noFill/>
          <a:ln>
            <a:noFill/>
          </a:ln>
        </p:spPr>
        <p:txBody>
          <a:bodyPr wrap="square" lIns="0" tIns="0" rIns="0" bIns="0" anchor="t">
            <a:spAutoFit/>
          </a:bodyPr>
          <a:lstStyle/>
          <a:p>
            <a:pPr algn="ctr"/>
            <a:endParaRPr/>
          </a:p>
        </p:txBody>
      </p:sp>
      <p:pic>
        <p:nvPicPr>
          <p:cNvPr id="17" name="Picture 16" descr="tmp357yj5ao.png"/>
          <p:cNvPicPr>
            <a:picLocks noChangeAspect="1"/>
          </p:cNvPicPr>
          <p:nvPr/>
        </p:nvPicPr>
        <p:blipFill>
          <a:blip r:embed="rId4"/>
          <a:stretch>
            <a:fillRect/>
          </a:stretch>
        </p:blipFill>
        <p:spPr>
          <a:xfrm>
            <a:off x="3050599" y="1254172"/>
            <a:ext cx="304800" cy="304800"/>
          </a:xfrm>
          <a:prstGeom prst="rect">
            <a:avLst/>
          </a:prstGeom>
        </p:spPr>
      </p:pic>
      <p:sp>
        <p:nvSpPr>
          <p:cNvPr id="18" name="TextBox 17"/>
          <p:cNvSpPr txBox="1"/>
          <p:nvPr/>
        </p:nvSpPr>
        <p:spPr>
          <a:xfrm>
            <a:off x="190552" y="737490"/>
            <a:ext cx="2692449" cy="1600438"/>
          </a:xfrm>
          <a:prstGeom prst="rect">
            <a:avLst/>
          </a:prstGeom>
          <a:noFill/>
          <a:ln>
            <a:noFill/>
          </a:ln>
        </p:spPr>
        <p:txBody>
          <a:bodyPr wrap="square" lIns="0" tIns="0" rIns="0" bIns="0" anchor="t">
            <a:spAutoFit/>
          </a:bodyPr>
          <a:lstStyle/>
          <a:p>
            <a:pPr algn="ctr"/>
            <a:r>
              <a:rPr sz="1300" b="1" i="0" dirty="0">
                <a:latin typeface="Proxima Nova"/>
              </a:rPr>
              <a:t>Predictions for the Future of Marketing</a:t>
            </a:r>
          </a:p>
          <a:p>
            <a:pPr algn="ctr">
              <a:spcAft>
                <a:spcPts val="1200"/>
              </a:spcAft>
            </a:pPr>
            <a:r>
              <a:rPr sz="1300" b="1" i="0" dirty="0">
                <a:latin typeface="Proxima Nova"/>
              </a:rPr>
              <a:t>Emerging trends indicate an increasing reliance on AI, immersive technology, and ethical considerations, shaping how brands engage consumers moving forward</a:t>
            </a:r>
            <a:r>
              <a:rPr sz="1300" b="0" i="0" dirty="0">
                <a:solidFill>
                  <a:srgbClr val="616161"/>
                </a:solidFill>
                <a:latin typeface="Proxima Nova"/>
              </a:rPr>
              <a:t>.</a:t>
            </a:r>
          </a:p>
        </p:txBody>
      </p:sp>
      <p:sp>
        <p:nvSpPr>
          <p:cNvPr id="19" name="Rectangle 18"/>
          <p:cNvSpPr/>
          <p:nvPr/>
        </p:nvSpPr>
        <p:spPr>
          <a:xfrm>
            <a:off x="6222950" y="1508670"/>
            <a:ext cx="2692300"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101739"/>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101739"/>
            <a:ext cx="304800" cy="304800"/>
          </a:xfrm>
          <a:prstGeom prst="rect">
            <a:avLst/>
          </a:prstGeom>
          <a:noFill/>
          <a:ln>
            <a:noFill/>
          </a:ln>
        </p:spPr>
        <p:txBody>
          <a:bodyPr wrap="square" lIns="0" tIns="0" rIns="0" bIns="0" anchor="t">
            <a:spAutoFit/>
          </a:bodyPr>
          <a:lstStyle/>
          <a:p>
            <a:pPr algn="ctr"/>
            <a:endParaRPr/>
          </a:p>
        </p:txBody>
      </p:sp>
      <p:pic>
        <p:nvPicPr>
          <p:cNvPr id="22" name="Picture 21" descr="tmpis9o4d18.png"/>
          <p:cNvPicPr>
            <a:picLocks noChangeAspect="1"/>
          </p:cNvPicPr>
          <p:nvPr/>
        </p:nvPicPr>
        <p:blipFill>
          <a:blip r:embed="rId5"/>
          <a:stretch>
            <a:fillRect/>
          </a:stretch>
        </p:blipFill>
        <p:spPr>
          <a:xfrm>
            <a:off x="7522024" y="2344813"/>
            <a:ext cx="304800" cy="304800"/>
          </a:xfrm>
          <a:prstGeom prst="rect">
            <a:avLst/>
          </a:prstGeom>
        </p:spPr>
      </p:pic>
      <p:sp>
        <p:nvSpPr>
          <p:cNvPr id="23" name="TextBox 22"/>
          <p:cNvSpPr txBox="1"/>
          <p:nvPr/>
        </p:nvSpPr>
        <p:spPr>
          <a:xfrm>
            <a:off x="6328274" y="2770353"/>
            <a:ext cx="2692300" cy="1400383"/>
          </a:xfrm>
          <a:prstGeom prst="rect">
            <a:avLst/>
          </a:prstGeom>
          <a:noFill/>
          <a:ln>
            <a:noFill/>
          </a:ln>
        </p:spPr>
        <p:txBody>
          <a:bodyPr wrap="square" lIns="0" tIns="0" rIns="0" bIns="0" anchor="t">
            <a:spAutoFit/>
          </a:bodyPr>
          <a:lstStyle/>
          <a:p>
            <a:pPr algn="ctr"/>
            <a:r>
              <a:rPr sz="1300" b="1" i="0" dirty="0">
                <a:latin typeface="Proxima Nova"/>
              </a:rPr>
              <a:t>Call to Action for Marketers</a:t>
            </a:r>
          </a:p>
          <a:p>
            <a:pPr algn="ctr">
              <a:spcAft>
                <a:spcPts val="1200"/>
              </a:spcAft>
            </a:pPr>
            <a:r>
              <a:rPr sz="1300" b="1" i="0" dirty="0">
                <a:latin typeface="Proxima Nova"/>
              </a:rPr>
              <a:t>Marketers are encouraged to adopt innovative approaches, embrace new technologies, and remain ethically vigilant, ensuring their strategies align with evolving consumer values.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14850" y="3177464"/>
            <a:ext cx="7315200" cy="2133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1066800" y="1432637"/>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a:xfrm>
            <a:off x="1295400" y="1432637"/>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a:xfrm>
            <a:off x="1447800" y="1432637"/>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TextBox 14"/>
          <p:cNvSpPr txBox="1"/>
          <p:nvPr/>
        </p:nvSpPr>
        <p:spPr>
          <a:xfrm>
            <a:off x="1447800" y="1432637"/>
            <a:ext cx="6629400" cy="228600"/>
          </a:xfrm>
          <a:prstGeom prst="rect">
            <a:avLst/>
          </a:prstGeom>
          <a:noFill/>
          <a:ln>
            <a:noFill/>
          </a:ln>
        </p:spPr>
        <p:txBody>
          <a:bodyPr wrap="square" lIns="0" tIns="0" rIns="0" bIns="0" anchor="t">
            <a:spAutoFit/>
          </a:bodyPr>
          <a:lstStyle/>
          <a:p>
            <a:pPr algn="l"/>
            <a:r>
              <a:rPr sz="1500" b="1" i="0" dirty="0">
                <a:latin typeface="Proxima Nova"/>
              </a:rPr>
              <a:t>Introduction to Innovative Marketing Techniques</a:t>
            </a:r>
          </a:p>
        </p:txBody>
      </p:sp>
      <p:sp>
        <p:nvSpPr>
          <p:cNvPr id="16" name="Rectangle 15"/>
          <p:cNvSpPr/>
          <p:nvPr/>
        </p:nvSpPr>
        <p:spPr>
          <a:xfrm>
            <a:off x="1066800" y="1699337"/>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Rectangle 20"/>
          <p:cNvSpPr/>
          <p:nvPr/>
        </p:nvSpPr>
        <p:spPr>
          <a:xfrm>
            <a:off x="1295400" y="1699337"/>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2" name="Rectangle 21"/>
          <p:cNvSpPr/>
          <p:nvPr/>
        </p:nvSpPr>
        <p:spPr>
          <a:xfrm>
            <a:off x="1447800" y="1699337"/>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3" name="TextBox 22"/>
          <p:cNvSpPr txBox="1"/>
          <p:nvPr/>
        </p:nvSpPr>
        <p:spPr>
          <a:xfrm>
            <a:off x="1447800" y="1699337"/>
            <a:ext cx="6629400" cy="228600"/>
          </a:xfrm>
          <a:prstGeom prst="rect">
            <a:avLst/>
          </a:prstGeom>
          <a:noFill/>
          <a:ln>
            <a:noFill/>
          </a:ln>
        </p:spPr>
        <p:txBody>
          <a:bodyPr wrap="square" lIns="0" tIns="0" rIns="0" bIns="0" anchor="t">
            <a:spAutoFit/>
          </a:bodyPr>
          <a:lstStyle/>
          <a:p>
            <a:pPr algn="l"/>
            <a:r>
              <a:rPr sz="1500" b="1" i="0" dirty="0">
                <a:latin typeface="Proxima Nova"/>
              </a:rPr>
              <a:t>Emerging Technologies in Marketing</a:t>
            </a:r>
          </a:p>
        </p:txBody>
      </p:sp>
      <p:sp>
        <p:nvSpPr>
          <p:cNvPr id="24" name="Rectangle 23"/>
          <p:cNvSpPr/>
          <p:nvPr/>
        </p:nvSpPr>
        <p:spPr>
          <a:xfrm>
            <a:off x="1066800" y="1966037"/>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9" name="Rectangle 28"/>
          <p:cNvSpPr/>
          <p:nvPr/>
        </p:nvSpPr>
        <p:spPr>
          <a:xfrm>
            <a:off x="1295400" y="1966037"/>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0" name="Rectangle 29"/>
          <p:cNvSpPr/>
          <p:nvPr/>
        </p:nvSpPr>
        <p:spPr>
          <a:xfrm>
            <a:off x="1447800" y="1966037"/>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1" name="TextBox 30"/>
          <p:cNvSpPr txBox="1"/>
          <p:nvPr/>
        </p:nvSpPr>
        <p:spPr>
          <a:xfrm>
            <a:off x="1447800" y="1985087"/>
            <a:ext cx="6629400" cy="228600"/>
          </a:xfrm>
          <a:prstGeom prst="rect">
            <a:avLst/>
          </a:prstGeom>
          <a:noFill/>
          <a:ln>
            <a:noFill/>
          </a:ln>
        </p:spPr>
        <p:txBody>
          <a:bodyPr wrap="square" lIns="0" tIns="0" rIns="0" bIns="0" anchor="t">
            <a:spAutoFit/>
          </a:bodyPr>
          <a:lstStyle/>
          <a:p>
            <a:pPr algn="l"/>
            <a:r>
              <a:rPr sz="1500" b="1" i="0" dirty="0">
                <a:latin typeface="Proxima Nova"/>
              </a:rPr>
              <a:t>Data-Driven Marketing Strategies</a:t>
            </a:r>
          </a:p>
        </p:txBody>
      </p:sp>
      <p:sp>
        <p:nvSpPr>
          <p:cNvPr id="32" name="Rectangle 31"/>
          <p:cNvSpPr/>
          <p:nvPr/>
        </p:nvSpPr>
        <p:spPr>
          <a:xfrm>
            <a:off x="1066800" y="2232737"/>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7" name="Rectangle 36"/>
          <p:cNvSpPr/>
          <p:nvPr/>
        </p:nvSpPr>
        <p:spPr>
          <a:xfrm>
            <a:off x="1295400" y="2232737"/>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8" name="Rectangle 37"/>
          <p:cNvSpPr/>
          <p:nvPr/>
        </p:nvSpPr>
        <p:spPr>
          <a:xfrm>
            <a:off x="1447800" y="2232737"/>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9" name="TextBox 38"/>
          <p:cNvSpPr txBox="1"/>
          <p:nvPr/>
        </p:nvSpPr>
        <p:spPr>
          <a:xfrm>
            <a:off x="1447800" y="2232737"/>
            <a:ext cx="6629400" cy="228600"/>
          </a:xfrm>
          <a:prstGeom prst="rect">
            <a:avLst/>
          </a:prstGeom>
          <a:noFill/>
          <a:ln>
            <a:noFill/>
          </a:ln>
        </p:spPr>
        <p:txBody>
          <a:bodyPr wrap="square" lIns="0" tIns="0" rIns="0" bIns="0" anchor="t">
            <a:spAutoFit/>
          </a:bodyPr>
          <a:lstStyle/>
          <a:p>
            <a:pPr algn="l"/>
            <a:r>
              <a:rPr sz="1500" b="1" i="0" dirty="0">
                <a:latin typeface="Proxima Nova"/>
              </a:rPr>
              <a:t>Content Marketing Innovations</a:t>
            </a:r>
          </a:p>
        </p:txBody>
      </p:sp>
      <p:sp>
        <p:nvSpPr>
          <p:cNvPr id="40" name="Rectangle 39"/>
          <p:cNvSpPr/>
          <p:nvPr/>
        </p:nvSpPr>
        <p:spPr>
          <a:xfrm>
            <a:off x="1066800" y="2499437"/>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5" name="Rectangle 44"/>
          <p:cNvSpPr/>
          <p:nvPr/>
        </p:nvSpPr>
        <p:spPr>
          <a:xfrm>
            <a:off x="1295400" y="2499437"/>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6" name="Rectangle 45"/>
          <p:cNvSpPr/>
          <p:nvPr/>
        </p:nvSpPr>
        <p:spPr>
          <a:xfrm>
            <a:off x="1447800" y="2499437"/>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7" name="TextBox 46"/>
          <p:cNvSpPr txBox="1"/>
          <p:nvPr/>
        </p:nvSpPr>
        <p:spPr>
          <a:xfrm>
            <a:off x="1447800" y="2499437"/>
            <a:ext cx="6629400" cy="228600"/>
          </a:xfrm>
          <a:prstGeom prst="rect">
            <a:avLst/>
          </a:prstGeom>
          <a:noFill/>
          <a:ln>
            <a:noFill/>
          </a:ln>
        </p:spPr>
        <p:txBody>
          <a:bodyPr wrap="square" lIns="0" tIns="0" rIns="0" bIns="0" anchor="t">
            <a:spAutoFit/>
          </a:bodyPr>
          <a:lstStyle/>
          <a:p>
            <a:pPr algn="l"/>
            <a:r>
              <a:rPr sz="1500" b="1" i="0" dirty="0">
                <a:latin typeface="Proxima Nova"/>
              </a:rPr>
              <a:t>Social Media Marketing Evolution</a:t>
            </a:r>
          </a:p>
        </p:txBody>
      </p:sp>
      <p:sp>
        <p:nvSpPr>
          <p:cNvPr id="48" name="Rectangle 47"/>
          <p:cNvSpPr/>
          <p:nvPr/>
        </p:nvSpPr>
        <p:spPr>
          <a:xfrm>
            <a:off x="1066800" y="2766137"/>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3" name="Rectangle 52"/>
          <p:cNvSpPr/>
          <p:nvPr/>
        </p:nvSpPr>
        <p:spPr>
          <a:xfrm>
            <a:off x="1295400" y="2766137"/>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4" name="Rectangle 53"/>
          <p:cNvSpPr/>
          <p:nvPr/>
        </p:nvSpPr>
        <p:spPr>
          <a:xfrm>
            <a:off x="1447800" y="2766137"/>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5" name="TextBox 54"/>
          <p:cNvSpPr txBox="1"/>
          <p:nvPr/>
        </p:nvSpPr>
        <p:spPr>
          <a:xfrm>
            <a:off x="1447800" y="2766137"/>
            <a:ext cx="6629400" cy="228600"/>
          </a:xfrm>
          <a:prstGeom prst="rect">
            <a:avLst/>
          </a:prstGeom>
          <a:noFill/>
          <a:ln>
            <a:noFill/>
          </a:ln>
        </p:spPr>
        <p:txBody>
          <a:bodyPr wrap="square" lIns="0" tIns="0" rIns="0" bIns="0" anchor="t">
            <a:spAutoFit/>
          </a:bodyPr>
          <a:lstStyle/>
          <a:p>
            <a:pPr algn="l"/>
            <a:r>
              <a:rPr sz="1500" b="1" i="0" dirty="0">
                <a:latin typeface="Proxima Nova"/>
              </a:rPr>
              <a:t>Email Marketing in the Digital Age</a:t>
            </a:r>
          </a:p>
        </p:txBody>
      </p:sp>
      <p:sp>
        <p:nvSpPr>
          <p:cNvPr id="56" name="Rectangle 55"/>
          <p:cNvSpPr/>
          <p:nvPr/>
        </p:nvSpPr>
        <p:spPr>
          <a:xfrm>
            <a:off x="1066800" y="3032837"/>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1" name="Rectangle 60"/>
          <p:cNvSpPr/>
          <p:nvPr/>
        </p:nvSpPr>
        <p:spPr>
          <a:xfrm>
            <a:off x="1295400" y="3032837"/>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2" name="Rectangle 61"/>
          <p:cNvSpPr/>
          <p:nvPr/>
        </p:nvSpPr>
        <p:spPr>
          <a:xfrm>
            <a:off x="1447800" y="3032837"/>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3" name="TextBox 62"/>
          <p:cNvSpPr txBox="1"/>
          <p:nvPr/>
        </p:nvSpPr>
        <p:spPr>
          <a:xfrm>
            <a:off x="1447800" y="3032837"/>
            <a:ext cx="6629400" cy="228600"/>
          </a:xfrm>
          <a:prstGeom prst="rect">
            <a:avLst/>
          </a:prstGeom>
          <a:noFill/>
          <a:ln>
            <a:noFill/>
          </a:ln>
        </p:spPr>
        <p:txBody>
          <a:bodyPr wrap="square" lIns="0" tIns="0" rIns="0" bIns="0" anchor="t">
            <a:spAutoFit/>
          </a:bodyPr>
          <a:lstStyle/>
          <a:p>
            <a:pPr algn="l"/>
            <a:r>
              <a:rPr sz="1500" b="1" i="0" dirty="0">
                <a:latin typeface="Proxima Nova"/>
              </a:rPr>
              <a:t>Challenges and Ethical Considerations</a:t>
            </a:r>
          </a:p>
        </p:txBody>
      </p:sp>
      <p:sp>
        <p:nvSpPr>
          <p:cNvPr id="64" name="Rectangle 63"/>
          <p:cNvSpPr/>
          <p:nvPr/>
        </p:nvSpPr>
        <p:spPr>
          <a:xfrm>
            <a:off x="1066800" y="3299537"/>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9" name="Rectangle 68"/>
          <p:cNvSpPr/>
          <p:nvPr/>
        </p:nvSpPr>
        <p:spPr>
          <a:xfrm>
            <a:off x="1295400" y="3299537"/>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0" name="Rectangle 69"/>
          <p:cNvSpPr/>
          <p:nvPr/>
        </p:nvSpPr>
        <p:spPr>
          <a:xfrm>
            <a:off x="1447800" y="3299537"/>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1" name="TextBox 70"/>
          <p:cNvSpPr txBox="1"/>
          <p:nvPr/>
        </p:nvSpPr>
        <p:spPr>
          <a:xfrm>
            <a:off x="1390650" y="3285264"/>
            <a:ext cx="6629400" cy="228600"/>
          </a:xfrm>
          <a:prstGeom prst="rect">
            <a:avLst/>
          </a:prstGeom>
          <a:noFill/>
          <a:ln>
            <a:noFill/>
          </a:ln>
        </p:spPr>
        <p:txBody>
          <a:bodyPr wrap="square" lIns="0" tIns="0" rIns="0" bIns="0" anchor="t">
            <a:spAutoFit/>
          </a:bodyPr>
          <a:lstStyle/>
          <a:p>
            <a:pPr algn="l"/>
            <a:r>
              <a:rPr sz="1500" b="1" i="0" dirty="0">
                <a:latin typeface="Proxima Nova"/>
              </a:rPr>
              <a:t>Conclusion and Future Trends</a:t>
            </a:r>
          </a:p>
        </p:txBody>
      </p:sp>
      <p:pic>
        <p:nvPicPr>
          <p:cNvPr id="11266" name="Picture 2" descr="Generated image">
            <a:extLst>
              <a:ext uri="{FF2B5EF4-FFF2-40B4-BE49-F238E27FC236}">
                <a16:creationId xmlns:a16="http://schemas.microsoft.com/office/drawing/2014/main" id="{FA44160E-0F96-FB2A-A389-061890CBD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163652"/>
            <a:ext cx="7134225" cy="4756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6914-F6EC-487F-A7CB-BF2F0FE2A7B8}"/>
              </a:ext>
            </a:extLst>
          </p:cNvPr>
          <p:cNvSpPr>
            <a:spLocks noGrp="1"/>
          </p:cNvSpPr>
          <p:nvPr>
            <p:ph type="title"/>
          </p:nvPr>
        </p:nvSpPr>
        <p:spPr/>
        <p:txBody>
          <a:bodyPr/>
          <a:lstStyle/>
          <a:p>
            <a:pPr algn="ctr"/>
            <a:r>
              <a:rPr lang="en-US" b="1" dirty="0"/>
              <a:t>Introduction to Innovative Marketing Techniques</a:t>
            </a:r>
            <a:endParaRPr lang="en-US" dirty="0"/>
          </a:p>
        </p:txBody>
      </p:sp>
      <p:sp>
        <p:nvSpPr>
          <p:cNvPr id="4" name="Slide Number Placeholder 3">
            <a:extLst>
              <a:ext uri="{FF2B5EF4-FFF2-40B4-BE49-F238E27FC236}">
                <a16:creationId xmlns:a16="http://schemas.microsoft.com/office/drawing/2014/main" id="{E378BE7F-0A7D-E996-454C-19B67B53C3DB}"/>
              </a:ext>
            </a:extLst>
          </p:cNvPr>
          <p:cNvSpPr>
            <a:spLocks noGrp="1"/>
          </p:cNvSpPr>
          <p:nvPr>
            <p:ph type="sldNum" idx="12"/>
          </p:nvPr>
        </p:nvSpPr>
        <p:spPr/>
        <p:txBody>
          <a:bodyPr>
            <a:normAutofit fontScale="25000" lnSpcReduction="20000"/>
          </a:bodyPr>
          <a:lstStyle/>
          <a:p>
            <a:pPr marL="0" lvl="0" indent="0" algn="r" rtl="0">
              <a:spcBef>
                <a:spcPts val="0"/>
              </a:spcBef>
              <a:spcAft>
                <a:spcPts val="0"/>
              </a:spcAft>
              <a:buNone/>
            </a:pPr>
            <a:fld id="{00000000-1234-1234-1234-123412341234}" type="slidenum">
              <a:rPr lang="en" smtClean="0"/>
              <a:t>3</a:t>
            </a:fld>
            <a:endParaRPr lang="en"/>
          </a:p>
        </p:txBody>
      </p:sp>
      <p:sp>
        <p:nvSpPr>
          <p:cNvPr id="5" name="Subtitle 4">
            <a:extLst>
              <a:ext uri="{FF2B5EF4-FFF2-40B4-BE49-F238E27FC236}">
                <a16:creationId xmlns:a16="http://schemas.microsoft.com/office/drawing/2014/main" id="{EBA81309-EF8A-6E40-E3F8-BE51CE203A5E}"/>
              </a:ext>
            </a:extLst>
          </p:cNvPr>
          <p:cNvSpPr>
            <a:spLocks noGrp="1"/>
          </p:cNvSpPr>
          <p:nvPr>
            <p:ph type="subTitle" idx="13"/>
          </p:nvPr>
        </p:nvSpPr>
        <p:spPr/>
        <p:txBody>
          <a:bodyPr>
            <a:normAutofit fontScale="77500" lnSpcReduction="20000"/>
          </a:bodyPr>
          <a:lstStyle/>
          <a:p>
            <a:endParaRPr lang="en-GB" dirty="0"/>
          </a:p>
          <a:p>
            <a:pPr algn="ctr"/>
            <a:r>
              <a:rPr lang="en-GB" b="1" dirty="0"/>
              <a:t>Understanding the Landscape of Modern Marketing</a:t>
            </a:r>
          </a:p>
        </p:txBody>
      </p:sp>
      <p:pic>
        <p:nvPicPr>
          <p:cNvPr id="3074" name="Picture 2">
            <a:extLst>
              <a:ext uri="{FF2B5EF4-FFF2-40B4-BE49-F238E27FC236}">
                <a16:creationId xmlns:a16="http://schemas.microsoft.com/office/drawing/2014/main" id="{9E7D427D-09DA-215B-FFA4-27C111AA6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5295" y="1465355"/>
            <a:ext cx="1976811" cy="29652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enerated image">
            <a:extLst>
              <a:ext uri="{FF2B5EF4-FFF2-40B4-BE49-F238E27FC236}">
                <a16:creationId xmlns:a16="http://schemas.microsoft.com/office/drawing/2014/main" id="{658EA07A-E0C7-9D3A-8252-57CEE91202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622" y="1465356"/>
            <a:ext cx="1976811" cy="296521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08CEEED-AEBA-3F8F-44F6-2356B0928E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9968" y="1465355"/>
            <a:ext cx="1976812" cy="2965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028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b="1" dirty="0"/>
              <a:t>Emerging Technologies in Marketing</a:t>
            </a:r>
          </a:p>
        </p:txBody>
      </p:sp>
      <p:sp>
        <p:nvSpPr>
          <p:cNvPr id="4" name="Subtitle 3"/>
          <p:cNvSpPr>
            <a:spLocks noGrp="1"/>
          </p:cNvSpPr>
          <p:nvPr>
            <p:ph type="subTitle" idx="13"/>
          </p:nvPr>
        </p:nvSpPr>
        <p:spPr/>
        <p:txBody>
          <a:bodyPr>
            <a:normAutofit/>
          </a:bodyPr>
          <a:lstStyle/>
          <a:p>
            <a:r>
              <a:rPr b="1" dirty="0"/>
              <a:t>Harnessing Innovation for Competitive Advantage</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i="0">
                <a:solidFill>
                  <a:srgbClr val="616161"/>
                </a:solidFill>
                <a:latin typeface="Proxima Nova"/>
              </a:defRPr>
            </a:pPr>
            <a:endParaRPr/>
          </a:p>
        </p:txBody>
      </p:sp>
      <p:sp>
        <p:nvSpPr>
          <p:cNvPr id="7" name="Rectangle 6"/>
          <p:cNvSpPr/>
          <p:nvPr/>
        </p:nvSpPr>
        <p:spPr>
          <a:xfrm>
            <a:off x="228600" y="1508670"/>
            <a:ext cx="8686800" cy="287119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4190999" cy="287119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28600" y="1508670"/>
            <a:ext cx="4190999" cy="3003386"/>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200" b="1" i="0" dirty="0">
                <a:latin typeface="Proxima Nova"/>
              </a:rPr>
              <a:t>Artificial Intelligence and Machine Learning:</a:t>
            </a:r>
            <a:r>
              <a:rPr sz="1200" b="0" i="0" dirty="0">
                <a:latin typeface="Proxima Nova"/>
              </a:rPr>
              <a:t> AI and machine learning facilitate data analysis and automate processes, enabling marketers to create predictive models and enhance customer experiences through tailored content.</a:t>
            </a:r>
          </a:p>
          <a:p>
            <a:pPr marL="228600" lvl="1" indent="-91440" algn="l">
              <a:spcBef>
                <a:spcPts val="1200"/>
              </a:spcBef>
              <a:spcAft>
                <a:spcPts val="0"/>
              </a:spcAft>
              <a:buSzPct val="100000"/>
              <a:buFont typeface="Arial"/>
              <a:buChar char="•"/>
            </a:pPr>
            <a:r>
              <a:rPr sz="1200" b="1" i="0" dirty="0">
                <a:latin typeface="Proxima Nova"/>
              </a:rPr>
              <a:t>Augmented Reality and Virtual Reality:</a:t>
            </a:r>
            <a:r>
              <a:rPr sz="1200" b="0" i="0" dirty="0">
                <a:latin typeface="Proxima Nova"/>
              </a:rPr>
              <a:t> These immersive technologies allow brands to offer unique, engaging experiences that influence consumer behavior and enhance product visualization prior to purchase.</a:t>
            </a:r>
          </a:p>
          <a:p>
            <a:pPr marL="228600" lvl="1" indent="-91440" algn="l">
              <a:spcBef>
                <a:spcPts val="1200"/>
              </a:spcBef>
              <a:spcAft>
                <a:spcPts val="0"/>
              </a:spcAft>
              <a:buSzPct val="100000"/>
              <a:buFont typeface="Arial"/>
              <a:buChar char="•"/>
            </a:pPr>
            <a:r>
              <a:rPr sz="1200" b="1" i="0" dirty="0">
                <a:latin typeface="Proxima Nova"/>
              </a:rPr>
              <a:t>Blockchain in Marketing:</a:t>
            </a:r>
            <a:r>
              <a:rPr sz="1200" b="0" i="0" dirty="0">
                <a:latin typeface="Proxima Nova"/>
              </a:rPr>
              <a:t> Blockchain technology enhances transparency and security within marketing operations, enabling trust in data integrity and smoother transactions between brands and consumers.</a:t>
            </a:r>
          </a:p>
        </p:txBody>
      </p:sp>
      <p:sp>
        <p:nvSpPr>
          <p:cNvPr id="10" name="Rectangle 9"/>
          <p:cNvSpPr/>
          <p:nvPr/>
        </p:nvSpPr>
        <p:spPr>
          <a:xfrm>
            <a:off x="4724400" y="1508670"/>
            <a:ext cx="4190999" cy="287119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5" name="Picture 14">
            <a:extLst>
              <a:ext uri="{FF2B5EF4-FFF2-40B4-BE49-F238E27FC236}">
                <a16:creationId xmlns:a16="http://schemas.microsoft.com/office/drawing/2014/main" id="{47FEC013-B4EA-DFB9-F813-42D0E3F6EDC9}"/>
              </a:ext>
            </a:extLst>
          </p:cNvPr>
          <p:cNvPicPr>
            <a:picLocks noChangeAspect="1"/>
          </p:cNvPicPr>
          <p:nvPr/>
        </p:nvPicPr>
        <p:blipFill>
          <a:blip r:embed="rId3"/>
          <a:stretch>
            <a:fillRect/>
          </a:stretch>
        </p:blipFill>
        <p:spPr>
          <a:xfrm>
            <a:off x="5129909" y="1784017"/>
            <a:ext cx="2886478" cy="21529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b="1" dirty="0"/>
              <a:t>Data-Driven Marketing Strategies</a:t>
            </a:r>
          </a:p>
        </p:txBody>
      </p:sp>
      <p:sp>
        <p:nvSpPr>
          <p:cNvPr id="4" name="Subtitle 3"/>
          <p:cNvSpPr>
            <a:spLocks noGrp="1"/>
          </p:cNvSpPr>
          <p:nvPr>
            <p:ph type="subTitle" idx="13"/>
          </p:nvPr>
        </p:nvSpPr>
        <p:spPr/>
        <p:txBody>
          <a:bodyPr>
            <a:normAutofit/>
          </a:bodyPr>
          <a:lstStyle/>
          <a:p>
            <a:r>
              <a:rPr b="1" dirty="0"/>
              <a:t>Leveraging Analytics for Enhanced Insights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7295079" y="3163702"/>
            <a:ext cx="3198128" cy="139522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840029" y="4051281"/>
            <a:ext cx="2123944" cy="211312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16454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16454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a:xfrm>
            <a:off x="3225700" y="1365052"/>
            <a:ext cx="2692449" cy="16454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a:xfrm>
            <a:off x="6222950" y="1365052"/>
            <a:ext cx="2692300" cy="16454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5122" name="Picture 2" descr="Generated image">
            <a:extLst>
              <a:ext uri="{FF2B5EF4-FFF2-40B4-BE49-F238E27FC236}">
                <a16:creationId xmlns:a16="http://schemas.microsoft.com/office/drawing/2014/main" id="{E98FA922-BBFA-0F5A-4647-A9D90D87B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842" y="1267209"/>
            <a:ext cx="2264057" cy="339608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enerated image">
            <a:extLst>
              <a:ext uri="{FF2B5EF4-FFF2-40B4-BE49-F238E27FC236}">
                <a16:creationId xmlns:a16="http://schemas.microsoft.com/office/drawing/2014/main" id="{7A8200DF-960B-8E0B-E2C5-247CB73276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578" y="1267209"/>
            <a:ext cx="2264058" cy="339608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Generated image">
            <a:extLst>
              <a:ext uri="{FF2B5EF4-FFF2-40B4-BE49-F238E27FC236}">
                <a16:creationId xmlns:a16="http://schemas.microsoft.com/office/drawing/2014/main" id="{44E30226-4B6C-0F33-174B-DDABFE27D6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2314" y="1267209"/>
            <a:ext cx="2264058" cy="33960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b="1" dirty="0"/>
              <a:t>Social Media Marketing Evolution</a:t>
            </a:r>
          </a:p>
        </p:txBody>
      </p:sp>
      <p:sp>
        <p:nvSpPr>
          <p:cNvPr id="4" name="Subtitle 3"/>
          <p:cNvSpPr>
            <a:spLocks noGrp="1"/>
          </p:cNvSpPr>
          <p:nvPr>
            <p:ph type="subTitle" idx="13"/>
          </p:nvPr>
        </p:nvSpPr>
        <p:spPr/>
        <p:txBody>
          <a:bodyPr>
            <a:normAutofit/>
          </a:bodyPr>
          <a:lstStyle/>
          <a:p>
            <a:r>
              <a:rPr b="1" dirty="0"/>
              <a:t>Navigating New Platforms and Strategies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230832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1829997" y="2065701"/>
            <a:ext cx="624445" cy="120183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a:xfrm>
            <a:off x="1944178" y="1168763"/>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944178" y="1168763"/>
            <a:ext cx="304800" cy="304800"/>
          </a:xfrm>
          <a:prstGeom prst="rect">
            <a:avLst/>
          </a:prstGeom>
          <a:noFill/>
          <a:ln>
            <a:noFill/>
          </a:ln>
        </p:spPr>
        <p:txBody>
          <a:bodyPr wrap="square" lIns="0" tIns="0" rIns="0" bIns="0" anchor="t">
            <a:spAutoFit/>
          </a:bodyPr>
          <a:lstStyle/>
          <a:p>
            <a:pPr algn="ctr"/>
            <a:endParaRPr/>
          </a:p>
        </p:txBody>
      </p:sp>
      <p:pic>
        <p:nvPicPr>
          <p:cNvPr id="12" name="Picture 11" descr="tmp7ngqt86u.png"/>
          <p:cNvPicPr>
            <a:picLocks noChangeAspect="1"/>
          </p:cNvPicPr>
          <p:nvPr/>
        </p:nvPicPr>
        <p:blipFill>
          <a:blip r:embed="rId3"/>
          <a:stretch>
            <a:fillRect/>
          </a:stretch>
        </p:blipFill>
        <p:spPr>
          <a:xfrm>
            <a:off x="1944178" y="1168763"/>
            <a:ext cx="304800" cy="304800"/>
          </a:xfrm>
          <a:prstGeom prst="rect">
            <a:avLst/>
          </a:prstGeom>
        </p:spPr>
      </p:pic>
      <p:sp>
        <p:nvSpPr>
          <p:cNvPr id="14" name="Rectangle 13"/>
          <p:cNvSpPr/>
          <p:nvPr/>
        </p:nvSpPr>
        <p:spPr>
          <a:xfrm>
            <a:off x="3579580" y="3214728"/>
            <a:ext cx="1439185" cy="27548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168763"/>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168763"/>
            <a:ext cx="304800" cy="304800"/>
          </a:xfrm>
          <a:prstGeom prst="rect">
            <a:avLst/>
          </a:prstGeom>
          <a:noFill/>
          <a:ln>
            <a:noFill/>
          </a:ln>
        </p:spPr>
        <p:txBody>
          <a:bodyPr wrap="square" lIns="0" tIns="0" rIns="0" bIns="0" anchor="t">
            <a:spAutoFit/>
          </a:bodyPr>
          <a:lstStyle/>
          <a:p>
            <a:pPr algn="ctr"/>
            <a:endParaRPr/>
          </a:p>
        </p:txBody>
      </p:sp>
      <p:pic>
        <p:nvPicPr>
          <p:cNvPr id="17" name="Picture 16" descr="tmp7z782svv.png"/>
          <p:cNvPicPr>
            <a:picLocks noChangeAspect="1"/>
          </p:cNvPicPr>
          <p:nvPr/>
        </p:nvPicPr>
        <p:blipFill>
          <a:blip r:embed="rId4"/>
          <a:stretch>
            <a:fillRect/>
          </a:stretch>
        </p:blipFill>
        <p:spPr>
          <a:xfrm>
            <a:off x="4419451" y="1168763"/>
            <a:ext cx="304800" cy="304800"/>
          </a:xfrm>
          <a:prstGeom prst="rect">
            <a:avLst/>
          </a:prstGeom>
        </p:spPr>
      </p:pic>
      <p:sp>
        <p:nvSpPr>
          <p:cNvPr id="19" name="Rectangle 18"/>
          <p:cNvSpPr/>
          <p:nvPr/>
        </p:nvSpPr>
        <p:spPr>
          <a:xfrm>
            <a:off x="9899700" y="2431440"/>
            <a:ext cx="1465691" cy="128893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6765611" y="1168763"/>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6765611" y="1168763"/>
            <a:ext cx="304800" cy="304800"/>
          </a:xfrm>
          <a:prstGeom prst="rect">
            <a:avLst/>
          </a:prstGeom>
          <a:noFill/>
          <a:ln>
            <a:noFill/>
          </a:ln>
        </p:spPr>
        <p:txBody>
          <a:bodyPr wrap="square" lIns="0" tIns="0" rIns="0" bIns="0" anchor="t">
            <a:spAutoFit/>
          </a:bodyPr>
          <a:lstStyle/>
          <a:p>
            <a:pPr algn="ctr"/>
            <a:endParaRPr/>
          </a:p>
        </p:txBody>
      </p:sp>
      <p:pic>
        <p:nvPicPr>
          <p:cNvPr id="22" name="Picture 21" descr="tmpj05ebc8d.png"/>
          <p:cNvPicPr>
            <a:picLocks noChangeAspect="1"/>
          </p:cNvPicPr>
          <p:nvPr/>
        </p:nvPicPr>
        <p:blipFill>
          <a:blip r:embed="rId5"/>
          <a:stretch>
            <a:fillRect/>
          </a:stretch>
        </p:blipFill>
        <p:spPr>
          <a:xfrm>
            <a:off x="6765611" y="1168763"/>
            <a:ext cx="304800" cy="304800"/>
          </a:xfrm>
          <a:prstGeom prst="rect">
            <a:avLst/>
          </a:prstGeom>
        </p:spPr>
      </p:pic>
      <p:pic>
        <p:nvPicPr>
          <p:cNvPr id="7170" name="Picture 2" descr="Generated image">
            <a:extLst>
              <a:ext uri="{FF2B5EF4-FFF2-40B4-BE49-F238E27FC236}">
                <a16:creationId xmlns:a16="http://schemas.microsoft.com/office/drawing/2014/main" id="{C1D32EAC-3BC9-78F6-7302-D7D60C40D6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4602" y="1545553"/>
            <a:ext cx="2034252" cy="30513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Generated image">
            <a:extLst>
              <a:ext uri="{FF2B5EF4-FFF2-40B4-BE49-F238E27FC236}">
                <a16:creationId xmlns:a16="http://schemas.microsoft.com/office/drawing/2014/main" id="{91E825A1-D444-9A63-7E8D-5902F151F4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3393" y="1545553"/>
            <a:ext cx="2034252" cy="305137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Generated image">
            <a:extLst>
              <a:ext uri="{FF2B5EF4-FFF2-40B4-BE49-F238E27FC236}">
                <a16:creationId xmlns:a16="http://schemas.microsoft.com/office/drawing/2014/main" id="{F9A24543-8A8B-8239-8945-C1FEFA9A3E0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0885" y="1545553"/>
            <a:ext cx="2034252" cy="30513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Email Marketing in the Digital Age</a:t>
            </a:r>
          </a:p>
        </p:txBody>
      </p:sp>
      <p:sp>
        <p:nvSpPr>
          <p:cNvPr id="4" name="Subtitle 3"/>
          <p:cNvSpPr>
            <a:spLocks noGrp="1"/>
          </p:cNvSpPr>
          <p:nvPr>
            <p:ph type="subTitle" idx="13"/>
          </p:nvPr>
        </p:nvSpPr>
        <p:spPr/>
        <p:txBody>
          <a:bodyPr>
            <a:normAutofit/>
          </a:bodyPr>
          <a:lstStyle/>
          <a:p>
            <a:r>
              <a:t>Revolutionizing Outreach Through Innovation</a:t>
            </a:r>
          </a:p>
        </p:txBody>
      </p:sp>
      <p:sp>
        <p:nvSpPr>
          <p:cNvPr id="5" name="Rectangle 4"/>
          <p:cNvSpPr/>
          <p:nvPr/>
        </p:nvSpPr>
        <p:spPr>
          <a:xfrm>
            <a:off x="228600" y="1135251"/>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135251"/>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135251"/>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135251"/>
            <a:ext cx="86868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135251"/>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135251"/>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135251"/>
            <a:ext cx="304800" cy="304800"/>
          </a:xfrm>
          <a:prstGeom prst="rect">
            <a:avLst/>
          </a:prstGeom>
          <a:noFill/>
          <a:ln>
            <a:noFill/>
          </a:ln>
        </p:spPr>
        <p:txBody>
          <a:bodyPr wrap="square" lIns="0" tIns="0" rIns="0" bIns="0" anchor="t">
            <a:spAutoFit/>
          </a:bodyPr>
          <a:lstStyle/>
          <a:p>
            <a:pPr algn="ctr"/>
            <a:endParaRPr/>
          </a:p>
        </p:txBody>
      </p:sp>
      <p:pic>
        <p:nvPicPr>
          <p:cNvPr id="12" name="Picture 11" descr="tmp6_eqh0hc.png"/>
          <p:cNvPicPr>
            <a:picLocks noChangeAspect="1"/>
          </p:cNvPicPr>
          <p:nvPr/>
        </p:nvPicPr>
        <p:blipFill>
          <a:blip r:embed="rId3"/>
          <a:stretch>
            <a:fillRect/>
          </a:stretch>
        </p:blipFill>
        <p:spPr>
          <a:xfrm>
            <a:off x="1422350" y="1135251"/>
            <a:ext cx="304800" cy="304800"/>
          </a:xfrm>
          <a:prstGeom prst="rect">
            <a:avLst/>
          </a:prstGeom>
        </p:spPr>
      </p:pic>
      <p:sp>
        <p:nvSpPr>
          <p:cNvPr id="13" name="TextBox 12"/>
          <p:cNvSpPr txBox="1"/>
          <p:nvPr/>
        </p:nvSpPr>
        <p:spPr>
          <a:xfrm>
            <a:off x="228600" y="1592451"/>
            <a:ext cx="2692300" cy="205680"/>
          </a:xfrm>
          <a:prstGeom prst="rect">
            <a:avLst/>
          </a:prstGeom>
          <a:noFill/>
          <a:ln>
            <a:noFill/>
          </a:ln>
        </p:spPr>
        <p:txBody>
          <a:bodyPr wrap="square" lIns="0" tIns="0" rIns="0" bIns="0" anchor="t">
            <a:spAutoFit/>
          </a:bodyPr>
          <a:lstStyle/>
          <a:p>
            <a:pPr algn="ctr"/>
            <a:r>
              <a:rPr sz="1300" b="1" i="0" dirty="0">
                <a:solidFill>
                  <a:srgbClr val="616161"/>
                </a:solidFill>
                <a:latin typeface="Proxima Nova"/>
              </a:rPr>
              <a:t>Automation and Personalization</a:t>
            </a:r>
          </a:p>
          <a:p>
            <a:pPr algn="ctr">
              <a:spcAft>
                <a:spcPts val="1200"/>
              </a:spcAft>
            </a:pPr>
            <a:r>
              <a:rPr sz="1300" b="0" i="0" dirty="0">
                <a:solidFill>
                  <a:srgbClr val="616161"/>
                </a:solidFill>
                <a:latin typeface="Proxima Nova"/>
              </a:rPr>
              <a:t>Automation streamlines email marketing processes, enhancing efficiency, while personalization tailors messages to recipient preferences, boosting engagement rates significantly.</a:t>
            </a:r>
          </a:p>
        </p:txBody>
      </p:sp>
      <p:sp>
        <p:nvSpPr>
          <p:cNvPr id="14" name="Rectangle 13"/>
          <p:cNvSpPr/>
          <p:nvPr/>
        </p:nvSpPr>
        <p:spPr>
          <a:xfrm>
            <a:off x="3225700" y="1135251"/>
            <a:ext cx="2692449"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135251"/>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135251"/>
            <a:ext cx="304800" cy="304800"/>
          </a:xfrm>
          <a:prstGeom prst="rect">
            <a:avLst/>
          </a:prstGeom>
          <a:noFill/>
          <a:ln>
            <a:noFill/>
          </a:ln>
        </p:spPr>
        <p:txBody>
          <a:bodyPr wrap="square" lIns="0" tIns="0" rIns="0" bIns="0" anchor="t">
            <a:spAutoFit/>
          </a:bodyPr>
          <a:lstStyle/>
          <a:p>
            <a:pPr algn="ctr"/>
            <a:endParaRPr/>
          </a:p>
        </p:txBody>
      </p:sp>
      <p:pic>
        <p:nvPicPr>
          <p:cNvPr id="17" name="Picture 16" descr="tmp0j6lc31z.png"/>
          <p:cNvPicPr>
            <a:picLocks noChangeAspect="1"/>
          </p:cNvPicPr>
          <p:nvPr/>
        </p:nvPicPr>
        <p:blipFill>
          <a:blip r:embed="rId4"/>
          <a:stretch>
            <a:fillRect/>
          </a:stretch>
        </p:blipFill>
        <p:spPr>
          <a:xfrm>
            <a:off x="4419451" y="1135251"/>
            <a:ext cx="304800" cy="304800"/>
          </a:xfrm>
          <a:prstGeom prst="rect">
            <a:avLst/>
          </a:prstGeom>
        </p:spPr>
      </p:pic>
      <p:sp>
        <p:nvSpPr>
          <p:cNvPr id="18" name="TextBox 17"/>
          <p:cNvSpPr txBox="1"/>
          <p:nvPr/>
        </p:nvSpPr>
        <p:spPr>
          <a:xfrm>
            <a:off x="3225700" y="1592451"/>
            <a:ext cx="2692449" cy="205680"/>
          </a:xfrm>
          <a:prstGeom prst="rect">
            <a:avLst/>
          </a:prstGeom>
          <a:noFill/>
          <a:ln>
            <a:noFill/>
          </a:ln>
        </p:spPr>
        <p:txBody>
          <a:bodyPr wrap="square" lIns="0" tIns="0" rIns="0" bIns="0" anchor="t">
            <a:spAutoFit/>
          </a:bodyPr>
          <a:lstStyle/>
          <a:p>
            <a:pPr algn="ctr"/>
            <a:r>
              <a:rPr sz="1300" b="1" i="0" dirty="0">
                <a:solidFill>
                  <a:srgbClr val="616161"/>
                </a:solidFill>
                <a:latin typeface="Proxima Nova"/>
              </a:rPr>
              <a:t>Segmentation Strategies</a:t>
            </a:r>
          </a:p>
          <a:p>
            <a:pPr algn="ctr">
              <a:spcAft>
                <a:spcPts val="1200"/>
              </a:spcAft>
            </a:pPr>
            <a:r>
              <a:rPr sz="1300" b="0" i="0" dirty="0">
                <a:solidFill>
                  <a:srgbClr val="616161"/>
                </a:solidFill>
                <a:latin typeface="Proxima Nova"/>
              </a:rPr>
              <a:t>Effective segmentation empowers marketers to deliver relevant content to distinct consumer subsets, improving open rates and overall campaign performance.</a:t>
            </a:r>
          </a:p>
        </p:txBody>
      </p:sp>
      <p:sp>
        <p:nvSpPr>
          <p:cNvPr id="19" name="Rectangle 18"/>
          <p:cNvSpPr/>
          <p:nvPr/>
        </p:nvSpPr>
        <p:spPr>
          <a:xfrm>
            <a:off x="6222950" y="1135251"/>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135251"/>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135251"/>
            <a:ext cx="304800" cy="304800"/>
          </a:xfrm>
          <a:prstGeom prst="rect">
            <a:avLst/>
          </a:prstGeom>
          <a:noFill/>
          <a:ln>
            <a:noFill/>
          </a:ln>
        </p:spPr>
        <p:txBody>
          <a:bodyPr wrap="square" lIns="0" tIns="0" rIns="0" bIns="0" anchor="t">
            <a:spAutoFit/>
          </a:bodyPr>
          <a:lstStyle/>
          <a:p>
            <a:pPr algn="ctr"/>
            <a:endParaRPr/>
          </a:p>
        </p:txBody>
      </p:sp>
      <p:pic>
        <p:nvPicPr>
          <p:cNvPr id="22" name="Picture 21" descr="tmpk8fxcs1t.png"/>
          <p:cNvPicPr>
            <a:picLocks noChangeAspect="1"/>
          </p:cNvPicPr>
          <p:nvPr/>
        </p:nvPicPr>
        <p:blipFill>
          <a:blip r:embed="rId5"/>
          <a:stretch>
            <a:fillRect/>
          </a:stretch>
        </p:blipFill>
        <p:spPr>
          <a:xfrm>
            <a:off x="7416700" y="1132931"/>
            <a:ext cx="304800" cy="304800"/>
          </a:xfrm>
          <a:prstGeom prst="rect">
            <a:avLst/>
          </a:prstGeom>
        </p:spPr>
      </p:pic>
      <p:sp>
        <p:nvSpPr>
          <p:cNvPr id="23" name="TextBox 22"/>
          <p:cNvSpPr txBox="1"/>
          <p:nvPr/>
        </p:nvSpPr>
        <p:spPr>
          <a:xfrm>
            <a:off x="6222950" y="1592451"/>
            <a:ext cx="2692300" cy="205680"/>
          </a:xfrm>
          <a:prstGeom prst="rect">
            <a:avLst/>
          </a:prstGeom>
          <a:noFill/>
          <a:ln>
            <a:noFill/>
          </a:ln>
        </p:spPr>
        <p:txBody>
          <a:bodyPr wrap="square" lIns="0" tIns="0" rIns="0" bIns="0" anchor="t">
            <a:spAutoFit/>
          </a:bodyPr>
          <a:lstStyle/>
          <a:p>
            <a:pPr algn="ctr"/>
            <a:r>
              <a:rPr sz="1300" b="1" i="0" dirty="0">
                <a:solidFill>
                  <a:srgbClr val="616161"/>
                </a:solidFill>
                <a:latin typeface="Proxima Nova"/>
              </a:rPr>
              <a:t>Measuring Success and ROI</a:t>
            </a:r>
          </a:p>
          <a:p>
            <a:pPr algn="ctr">
              <a:spcAft>
                <a:spcPts val="1200"/>
              </a:spcAft>
            </a:pPr>
            <a:r>
              <a:rPr sz="1300" b="0" i="0" dirty="0">
                <a:solidFill>
                  <a:srgbClr val="616161"/>
                </a:solidFill>
                <a:latin typeface="Proxima Nova"/>
              </a:rPr>
              <a:t>Evaluating the success of email marketing through precise metrics allows marketers to refine their strategies and demonstrate the impact of campaigns to stakeholders.</a:t>
            </a:r>
          </a:p>
        </p:txBody>
      </p:sp>
      <p:pic>
        <p:nvPicPr>
          <p:cNvPr id="24" name="Picture 23">
            <a:extLst>
              <a:ext uri="{FF2B5EF4-FFF2-40B4-BE49-F238E27FC236}">
                <a16:creationId xmlns:a16="http://schemas.microsoft.com/office/drawing/2014/main" id="{5D76A407-6E8E-72D6-812C-1B0B5833909C}"/>
              </a:ext>
            </a:extLst>
          </p:cNvPr>
          <p:cNvPicPr>
            <a:picLocks noChangeAspect="1"/>
          </p:cNvPicPr>
          <p:nvPr/>
        </p:nvPicPr>
        <p:blipFill>
          <a:blip r:embed="rId6"/>
          <a:stretch>
            <a:fillRect/>
          </a:stretch>
        </p:blipFill>
        <p:spPr>
          <a:xfrm>
            <a:off x="651138" y="3141531"/>
            <a:ext cx="1847224" cy="1404931"/>
          </a:xfrm>
          <a:prstGeom prst="rect">
            <a:avLst/>
          </a:prstGeom>
        </p:spPr>
      </p:pic>
      <p:pic>
        <p:nvPicPr>
          <p:cNvPr id="26" name="Picture 25">
            <a:extLst>
              <a:ext uri="{FF2B5EF4-FFF2-40B4-BE49-F238E27FC236}">
                <a16:creationId xmlns:a16="http://schemas.microsoft.com/office/drawing/2014/main" id="{EA402C33-25EA-2CE4-8781-A5846593A482}"/>
              </a:ext>
            </a:extLst>
          </p:cNvPr>
          <p:cNvPicPr>
            <a:picLocks noChangeAspect="1"/>
          </p:cNvPicPr>
          <p:nvPr/>
        </p:nvPicPr>
        <p:blipFill>
          <a:blip r:embed="rId7"/>
          <a:stretch>
            <a:fillRect/>
          </a:stretch>
        </p:blipFill>
        <p:spPr>
          <a:xfrm>
            <a:off x="3611479" y="3128477"/>
            <a:ext cx="1920743" cy="1422772"/>
          </a:xfrm>
          <a:prstGeom prst="rect">
            <a:avLst/>
          </a:prstGeom>
        </p:spPr>
      </p:pic>
      <p:pic>
        <p:nvPicPr>
          <p:cNvPr id="28" name="Picture 27">
            <a:extLst>
              <a:ext uri="{FF2B5EF4-FFF2-40B4-BE49-F238E27FC236}">
                <a16:creationId xmlns:a16="http://schemas.microsoft.com/office/drawing/2014/main" id="{E1DBFA38-5232-3651-B90C-5BD06D0794A0}"/>
              </a:ext>
            </a:extLst>
          </p:cNvPr>
          <p:cNvPicPr>
            <a:picLocks noChangeAspect="1"/>
          </p:cNvPicPr>
          <p:nvPr/>
        </p:nvPicPr>
        <p:blipFill>
          <a:blip r:embed="rId8"/>
          <a:stretch>
            <a:fillRect/>
          </a:stretch>
        </p:blipFill>
        <p:spPr>
          <a:xfrm>
            <a:off x="6679280" y="3095592"/>
            <a:ext cx="1779639" cy="14508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Content Marketing Innovations</a:t>
            </a:r>
          </a:p>
        </p:txBody>
      </p:sp>
      <p:sp>
        <p:nvSpPr>
          <p:cNvPr id="4" name="Subtitle 3"/>
          <p:cNvSpPr>
            <a:spLocks noGrp="1"/>
          </p:cNvSpPr>
          <p:nvPr>
            <p:ph type="subTitle" idx="13"/>
          </p:nvPr>
        </p:nvSpPr>
        <p:spPr/>
        <p:txBody>
          <a:bodyPr>
            <a:normAutofit/>
          </a:bodyPr>
          <a:lstStyle/>
          <a:p>
            <a:r>
              <a:t>Creating Engaging &amp; Interactive Experiences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4627613" y="2723502"/>
            <a:ext cx="3246417" cy="1514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i="0">
                <a:solidFill>
                  <a:srgbClr val="616161"/>
                </a:solidFill>
                <a:latin typeface="Proxima Nova"/>
              </a:defRPr>
            </a:pPr>
            <a:endParaRPr/>
          </a:p>
        </p:txBody>
      </p:sp>
      <p:sp>
        <p:nvSpPr>
          <p:cNvPr id="8" name="Rectangle 7"/>
          <p:cNvSpPr/>
          <p:nvPr/>
        </p:nvSpPr>
        <p:spPr>
          <a:xfrm>
            <a:off x="228600" y="1508670"/>
            <a:ext cx="4190999" cy="313521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6912258" y="2714017"/>
            <a:ext cx="1523371" cy="805416"/>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7946544" y="1373876"/>
            <a:ext cx="2007729" cy="1544293"/>
          </a:xfrm>
          <a:prstGeom prst="rect">
            <a:avLst/>
          </a:prstGeom>
          <a:noFill/>
          <a:ln>
            <a:noFill/>
          </a:ln>
        </p:spPr>
        <p:txBody>
          <a:bodyPr wrap="square" lIns="0" tIns="0" rIns="0" bIns="0" anchor="t">
            <a:spAutoFit/>
          </a:bodyPr>
          <a:lstStyle/>
          <a:p>
            <a:pPr algn="l"/>
            <a:endParaRPr/>
          </a:p>
        </p:txBody>
      </p:sp>
      <p:pic>
        <p:nvPicPr>
          <p:cNvPr id="1028" name="Picture 4">
            <a:extLst>
              <a:ext uri="{FF2B5EF4-FFF2-40B4-BE49-F238E27FC236}">
                <a16:creationId xmlns:a16="http://schemas.microsoft.com/office/drawing/2014/main" id="{52A1DE06-6885-3A27-91E0-AE6F19AE4D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418" y="1149550"/>
            <a:ext cx="2883332" cy="14938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32E15A1-F324-C226-8301-9BD115D48A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1981" y="2223194"/>
            <a:ext cx="2883332" cy="14938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enerated image">
            <a:extLst>
              <a:ext uri="{FF2B5EF4-FFF2-40B4-BE49-F238E27FC236}">
                <a16:creationId xmlns:a16="http://schemas.microsoft.com/office/drawing/2014/main" id="{E78A9057-C897-63EF-CECD-A77329947B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419" y="3247048"/>
            <a:ext cx="2883331" cy="15047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Challenges and Ethical Considerations</a:t>
            </a:r>
          </a:p>
        </p:txBody>
      </p:sp>
      <p:sp>
        <p:nvSpPr>
          <p:cNvPr id="4" name="Subtitle 3"/>
          <p:cNvSpPr>
            <a:spLocks noGrp="1"/>
          </p:cNvSpPr>
          <p:nvPr>
            <p:ph type="subTitle" idx="13"/>
          </p:nvPr>
        </p:nvSpPr>
        <p:spPr>
          <a:xfrm>
            <a:off x="311699" y="583669"/>
            <a:ext cx="8520599" cy="481810"/>
          </a:xfrm>
        </p:spPr>
        <p:txBody>
          <a:bodyPr>
            <a:normAutofit/>
          </a:bodyPr>
          <a:lstStyle/>
          <a:p>
            <a:r>
              <a:t>Navigating Complex Issues in Modern Marketing</a:t>
            </a:r>
          </a:p>
        </p:txBody>
      </p:sp>
      <p:sp>
        <p:nvSpPr>
          <p:cNvPr id="5" name="Rectangle 4"/>
          <p:cNvSpPr/>
          <p:nvPr/>
        </p:nvSpPr>
        <p:spPr>
          <a:xfrm>
            <a:off x="228600" y="1379413"/>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651042" y="1915535"/>
            <a:ext cx="2990435" cy="59379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dirty="0"/>
          </a:p>
        </p:txBody>
      </p:sp>
      <p:sp>
        <p:nvSpPr>
          <p:cNvPr id="7" name="Rectangle 6"/>
          <p:cNvSpPr/>
          <p:nvPr/>
        </p:nvSpPr>
        <p:spPr>
          <a:xfrm>
            <a:off x="3835842" y="4099431"/>
            <a:ext cx="2216402" cy="220876"/>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379413"/>
            <a:ext cx="86868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379413"/>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379413"/>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3762251" y="-5925"/>
            <a:ext cx="113112" cy="81528"/>
          </a:xfrm>
          <a:prstGeom prst="rect">
            <a:avLst/>
          </a:prstGeom>
          <a:noFill/>
          <a:ln>
            <a:noFill/>
          </a:ln>
        </p:spPr>
        <p:txBody>
          <a:bodyPr wrap="square" lIns="0" tIns="0" rIns="0" bIns="0" anchor="t">
            <a:spAutoFit/>
          </a:bodyPr>
          <a:lstStyle/>
          <a:p>
            <a:pPr algn="ctr"/>
            <a:endParaRPr/>
          </a:p>
        </p:txBody>
      </p:sp>
      <p:sp>
        <p:nvSpPr>
          <p:cNvPr id="14" name="Rectangle 13"/>
          <p:cNvSpPr/>
          <p:nvPr/>
        </p:nvSpPr>
        <p:spPr>
          <a:xfrm>
            <a:off x="3225700" y="1379413"/>
            <a:ext cx="2692449"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379413"/>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379413"/>
            <a:ext cx="304800" cy="304800"/>
          </a:xfrm>
          <a:prstGeom prst="rect">
            <a:avLst/>
          </a:prstGeom>
          <a:noFill/>
          <a:ln>
            <a:noFill/>
          </a:ln>
        </p:spPr>
        <p:txBody>
          <a:bodyPr wrap="square" lIns="0" tIns="0" rIns="0" bIns="0" anchor="t">
            <a:spAutoFit/>
          </a:bodyPr>
          <a:lstStyle/>
          <a:p>
            <a:pPr algn="ctr"/>
            <a:endParaRPr/>
          </a:p>
        </p:txBody>
      </p:sp>
      <p:pic>
        <p:nvPicPr>
          <p:cNvPr id="17" name="Picture 16" descr="tmpx5ak375o.png"/>
          <p:cNvPicPr>
            <a:picLocks noChangeAspect="1"/>
          </p:cNvPicPr>
          <p:nvPr/>
        </p:nvPicPr>
        <p:blipFill>
          <a:blip r:embed="rId3"/>
          <a:stretch>
            <a:fillRect/>
          </a:stretch>
        </p:blipFill>
        <p:spPr>
          <a:xfrm>
            <a:off x="4419451" y="1379413"/>
            <a:ext cx="304800" cy="304800"/>
          </a:xfrm>
          <a:prstGeom prst="rect">
            <a:avLst/>
          </a:prstGeom>
        </p:spPr>
      </p:pic>
      <p:sp>
        <p:nvSpPr>
          <p:cNvPr id="19" name="Rectangle 18"/>
          <p:cNvSpPr/>
          <p:nvPr/>
        </p:nvSpPr>
        <p:spPr>
          <a:xfrm>
            <a:off x="6195669" y="1379413"/>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379413"/>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8322763" y="481202"/>
            <a:ext cx="113112" cy="101674"/>
          </a:xfrm>
          <a:prstGeom prst="rect">
            <a:avLst/>
          </a:prstGeom>
          <a:noFill/>
          <a:ln>
            <a:noFill/>
          </a:ln>
        </p:spPr>
        <p:txBody>
          <a:bodyPr wrap="square" lIns="0" tIns="0" rIns="0" bIns="0" anchor="t">
            <a:spAutoFit/>
          </a:bodyPr>
          <a:lstStyle/>
          <a:p>
            <a:pPr algn="ctr"/>
            <a:endParaRPr/>
          </a:p>
        </p:txBody>
      </p:sp>
      <p:pic>
        <p:nvPicPr>
          <p:cNvPr id="9218" name="Picture 2" descr="Generated image">
            <a:extLst>
              <a:ext uri="{FF2B5EF4-FFF2-40B4-BE49-F238E27FC236}">
                <a16:creationId xmlns:a16="http://schemas.microsoft.com/office/drawing/2014/main" id="{9AC23572-B1ED-0724-CA61-C162BCC5DE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135" y="2902365"/>
            <a:ext cx="2863155" cy="190877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Generated image">
            <a:extLst>
              <a:ext uri="{FF2B5EF4-FFF2-40B4-BE49-F238E27FC236}">
                <a16:creationId xmlns:a16="http://schemas.microsoft.com/office/drawing/2014/main" id="{4A80877A-21AA-262B-B0B0-3BD19107F9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220" y="1713648"/>
            <a:ext cx="2863155" cy="190877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Generated image">
            <a:extLst>
              <a:ext uri="{FF2B5EF4-FFF2-40B4-BE49-F238E27FC236}">
                <a16:creationId xmlns:a16="http://schemas.microsoft.com/office/drawing/2014/main" id="{BD4F2F4E-EAA6-F48D-E75E-5D46B5F77B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5606" y="934149"/>
            <a:ext cx="2863156" cy="190877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E24C892D-0649-AFB9-D6E9-F40563BBD523}"/>
              </a:ext>
            </a:extLst>
          </p:cNvPr>
          <p:cNvPicPr>
            <a:picLocks noChangeAspect="1"/>
          </p:cNvPicPr>
          <p:nvPr/>
        </p:nvPicPr>
        <p:blipFill>
          <a:blip r:embed="rId7"/>
          <a:stretch>
            <a:fillRect/>
          </a:stretch>
        </p:blipFill>
        <p:spPr>
          <a:xfrm>
            <a:off x="6130474" y="1674246"/>
            <a:ext cx="2848373" cy="1908770"/>
          </a:xfrm>
          <a:prstGeom prst="rect">
            <a:avLst/>
          </a:prstGeom>
        </p:spPr>
      </p:pic>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743</Words>
  <Application>Microsoft Office PowerPoint</Application>
  <PresentationFormat>On-screen Show (16:9)</PresentationFormat>
  <Paragraphs>45</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Proxima Nova</vt:lpstr>
      <vt:lpstr>Calibri Light</vt:lpstr>
      <vt:lpstr>Arial</vt:lpstr>
      <vt:lpstr>Metropolitan</vt:lpstr>
      <vt:lpstr>PowerPoint Presentation</vt:lpstr>
      <vt:lpstr>PowerPoint Presentation</vt:lpstr>
      <vt:lpstr>Introduction to Innovative Marketing Techniques</vt:lpstr>
      <vt:lpstr>Emerging Technologies in Marketing</vt:lpstr>
      <vt:lpstr>Data-Driven Marketing Strategies</vt:lpstr>
      <vt:lpstr>Social Media Marketing Evolution</vt:lpstr>
      <vt:lpstr>Email Marketing in the Digital Age</vt:lpstr>
      <vt:lpstr>Content Marketing Innovations</vt:lpstr>
      <vt:lpstr>Challenges and Ethical Considerations</vt:lpstr>
      <vt:lpstr>Charting the Path Ahead in Marketing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Richard Wadsworth</dc:creator>
  <cp:lastModifiedBy>Richard Wadsworth</cp:lastModifiedBy>
  <cp:revision>7</cp:revision>
  <dcterms:modified xsi:type="dcterms:W3CDTF">2025-05-23T17:16:00Z</dcterms:modified>
</cp:coreProperties>
</file>