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72" r:id="rId3"/>
    <p:sldId id="275" r:id="rId4"/>
    <p:sldId id="259" r:id="rId5"/>
    <p:sldId id="276" r:id="rId6"/>
    <p:sldId id="277" r:id="rId7"/>
    <p:sldId id="282" r:id="rId8"/>
    <p:sldId id="278" r:id="rId9"/>
    <p:sldId id="283" r:id="rId10"/>
    <p:sldId id="280" r:id="rId11"/>
    <p:sldId id="281" r:id="rId12"/>
    <p:sldId id="279" r:id="rId13"/>
    <p:sldId id="284" r:id="rId14"/>
    <p:sldId id="285" r:id="rId15"/>
    <p:sldId id="267"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B391AA-8526-1E46-A80A-DDEF11239941}" v="25" dt="2024-11-11T17:28:21.747"/>
  </p1510:revLst>
</p1510:revInfo>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67"/>
    <p:restoredTop sz="85782"/>
  </p:normalViewPr>
  <p:slideViewPr>
    <p:cSldViewPr snapToGrid="0">
      <p:cViewPr varScale="1">
        <p:scale>
          <a:sx n="109" d="100"/>
          <a:sy n="109" d="100"/>
        </p:scale>
        <p:origin x="111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DF0D3-055D-2A4F-A51C-4AD03AA11D8C}" type="datetimeFigureOut">
              <a:rPr lang="en-US" smtClean="0"/>
              <a:t>11/29/24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762D82-814E-4143-BC98-1200A50446D8}" type="slidenum">
              <a:rPr lang="en-US" smtClean="0"/>
              <a:t>‹#›</a:t>
            </a:fld>
            <a:endParaRPr lang="en-US"/>
          </a:p>
        </p:txBody>
      </p:sp>
    </p:spTree>
    <p:extLst>
      <p:ext uri="{BB962C8B-B14F-4D97-AF65-F5344CB8AC3E}">
        <p14:creationId xmlns:p14="http://schemas.microsoft.com/office/powerpoint/2010/main" val="3459873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Suggested changes to these</a:t>
            </a:r>
          </a:p>
          <a:p>
            <a:r>
              <a:rPr lang="en-US" dirty="0"/>
              <a:t>- Combine spontaneous loss and stillbirth to ‘spontaneous pregnancy loss’</a:t>
            </a:r>
          </a:p>
        </p:txBody>
      </p:sp>
      <p:sp>
        <p:nvSpPr>
          <p:cNvPr id="4" name="Slide Number Placeholder 3"/>
          <p:cNvSpPr>
            <a:spLocks noGrp="1"/>
          </p:cNvSpPr>
          <p:nvPr>
            <p:ph type="sldNum" sz="quarter" idx="5"/>
          </p:nvPr>
        </p:nvSpPr>
        <p:spPr/>
        <p:txBody>
          <a:bodyPr/>
          <a:lstStyle/>
          <a:p>
            <a:fld id="{43762D82-814E-4143-BC98-1200A50446D8}" type="slidenum">
              <a:rPr lang="en-US" smtClean="0"/>
              <a:t>3</a:t>
            </a:fld>
            <a:endParaRPr lang="en-US"/>
          </a:p>
        </p:txBody>
      </p:sp>
    </p:spTree>
    <p:extLst>
      <p:ext uri="{BB962C8B-B14F-4D97-AF65-F5344CB8AC3E}">
        <p14:creationId xmlns:p14="http://schemas.microsoft.com/office/powerpoint/2010/main" val="1320735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Septic at the time of PPROM: </a:t>
            </a:r>
            <a:r>
              <a:rPr lang="en-GB" sz="1800" b="0" i="0" u="none" strike="noStrike" dirty="0">
                <a:effectLst/>
                <a:latin typeface="Calibri" panose="020F0502020204030204" pitchFamily="34" charset="0"/>
              </a:rPr>
              <a:t>EPR_358</a:t>
            </a:r>
            <a:r>
              <a:rPr lang="en-GB" dirty="0"/>
              <a:t> </a:t>
            </a:r>
            <a:r>
              <a:rPr lang="en-GB" sz="1800" b="0" i="0" u="none" strike="noStrike" dirty="0">
                <a:effectLst/>
                <a:latin typeface="Calibri" panose="020F0502020204030204" pitchFamily="34" charset="0"/>
              </a:rPr>
              <a:t>EPR_356</a:t>
            </a:r>
            <a:r>
              <a:rPr lang="en-GB" dirty="0"/>
              <a:t> </a:t>
            </a:r>
            <a:r>
              <a:rPr lang="en-GB" sz="1800" b="0" i="0" u="none" strike="noStrike" dirty="0">
                <a:effectLst/>
                <a:latin typeface="Calibri" panose="020F0502020204030204" pitchFamily="34" charset="0"/>
              </a:rPr>
              <a:t>EPR_043</a:t>
            </a:r>
            <a:r>
              <a:rPr lang="en-GB" dirty="0"/>
              <a:t> </a:t>
            </a:r>
            <a:r>
              <a:rPr lang="en-GB" sz="1800" b="0" i="0" u="none" strike="noStrike" dirty="0">
                <a:effectLst/>
                <a:latin typeface="Calibri" panose="020F0502020204030204" pitchFamily="34" charset="0"/>
              </a:rPr>
              <a:t>EPR_065</a:t>
            </a:r>
            <a:r>
              <a:rPr lang="en-GB" dirty="0"/>
              <a:t> </a:t>
            </a:r>
            <a:r>
              <a:rPr lang="en-GB" sz="1800" b="0" i="0" u="none" strike="noStrike" dirty="0">
                <a:effectLst/>
                <a:latin typeface="Calibri" panose="020F0502020204030204" pitchFamily="34" charset="0"/>
              </a:rPr>
              <a:t>EPR_329</a:t>
            </a:r>
            <a:r>
              <a:rPr lang="en-GB" dirty="0"/>
              <a:t> </a:t>
            </a:r>
            <a:r>
              <a:rPr lang="en-GB" sz="1800" b="0" i="0" u="none" strike="noStrike" dirty="0">
                <a:effectLst/>
                <a:latin typeface="Calibri" panose="020F0502020204030204" pitchFamily="34" charset="0"/>
              </a:rPr>
              <a:t>EPR_148</a:t>
            </a:r>
            <a:r>
              <a:rPr lang="en-GB" dirty="0"/>
              <a:t> </a:t>
            </a:r>
            <a:r>
              <a:rPr lang="en-GB" sz="1800" b="0" i="0" u="none" strike="noStrike" dirty="0">
                <a:effectLst/>
                <a:latin typeface="Calibri" panose="020F0502020204030204" pitchFamily="34" charset="0"/>
              </a:rPr>
              <a:t>EPR_415</a:t>
            </a:r>
            <a:r>
              <a:rPr lang="en-GB" dirty="0"/>
              <a:t> </a:t>
            </a:r>
            <a:r>
              <a:rPr lang="en-GB" sz="1800" b="0" i="0" u="none" strike="noStrike" dirty="0">
                <a:effectLst/>
                <a:latin typeface="Calibri" panose="020F0502020204030204" pitchFamily="34" charset="0"/>
              </a:rPr>
              <a:t>EPR_416</a:t>
            </a:r>
            <a:r>
              <a:rPr lang="en-GB" dirty="0"/>
              <a:t> </a:t>
            </a:r>
            <a:r>
              <a:rPr lang="en-GB" sz="1800" b="0" i="0" u="none" strike="noStrike" dirty="0">
                <a:effectLst/>
                <a:latin typeface="Calibri" panose="020F0502020204030204" pitchFamily="34" charset="0"/>
              </a:rPr>
              <a:t>EPR_274</a:t>
            </a:r>
            <a:r>
              <a:rPr lang="en-GB" dirty="0"/>
              <a:t> </a:t>
            </a:r>
            <a:r>
              <a:rPr lang="en-GB" sz="1800" b="0" i="0" u="none" strike="noStrike" dirty="0">
                <a:effectLst/>
                <a:latin typeface="Calibri" panose="020F0502020204030204" pitchFamily="34" charset="0"/>
              </a:rPr>
              <a:t>EPR_476</a:t>
            </a:r>
            <a:r>
              <a:rPr lang="en-GB" dirty="0"/>
              <a:t> </a:t>
            </a:r>
            <a:r>
              <a:rPr lang="en-GB" sz="1800" b="0" i="0" u="none" strike="noStrike" dirty="0">
                <a:effectLst/>
                <a:latin typeface="Calibri" panose="020F0502020204030204" pitchFamily="34" charset="0"/>
              </a:rPr>
              <a:t>EPR_414</a:t>
            </a:r>
            <a:r>
              <a:rPr lang="en-GB" dirty="0"/>
              <a:t> </a:t>
            </a:r>
            <a:r>
              <a:rPr lang="en-GB" sz="1800" b="0" i="0" u="none" strike="noStrike" dirty="0">
                <a:effectLst/>
                <a:latin typeface="Calibri" panose="020F0502020204030204" pitchFamily="34" charset="0"/>
              </a:rPr>
              <a:t>EPR_149</a:t>
            </a:r>
            <a:r>
              <a:rPr lang="en-GB" dirty="0"/>
              <a:t> </a:t>
            </a:r>
            <a:r>
              <a:rPr lang="en-GB" sz="1800" b="0" i="0" u="none" strike="noStrike" dirty="0">
                <a:effectLst/>
                <a:latin typeface="Calibri" panose="020F0502020204030204" pitchFamily="34" charset="0"/>
              </a:rPr>
              <a:t>EPR_519</a:t>
            </a:r>
            <a:r>
              <a:rPr lang="en-GB" dirty="0"/>
              <a:t> </a:t>
            </a:r>
          </a:p>
          <a:p>
            <a:endParaRPr lang="en-GB" dirty="0"/>
          </a:p>
          <a:p>
            <a:r>
              <a:rPr lang="en-GB" dirty="0"/>
              <a:t>Question for Richard- is there any utility in using other orals and other IV, or are they so small they cant work as individual inputs? Could they be </a:t>
            </a:r>
            <a:endParaRPr lang="en-US" dirty="0"/>
          </a:p>
        </p:txBody>
      </p:sp>
      <p:sp>
        <p:nvSpPr>
          <p:cNvPr id="4" name="Slide Number Placeholder 3"/>
          <p:cNvSpPr>
            <a:spLocks noGrp="1"/>
          </p:cNvSpPr>
          <p:nvPr>
            <p:ph type="sldNum" sz="quarter" idx="5"/>
          </p:nvPr>
        </p:nvSpPr>
        <p:spPr/>
        <p:txBody>
          <a:bodyPr/>
          <a:lstStyle/>
          <a:p>
            <a:fld id="{43762D82-814E-4143-BC98-1200A50446D8}" type="slidenum">
              <a:rPr lang="en-US" smtClean="0"/>
              <a:t>5</a:t>
            </a:fld>
            <a:endParaRPr lang="en-US"/>
          </a:p>
        </p:txBody>
      </p:sp>
    </p:spTree>
    <p:extLst>
      <p:ext uri="{BB962C8B-B14F-4D97-AF65-F5344CB8AC3E}">
        <p14:creationId xmlns:p14="http://schemas.microsoft.com/office/powerpoint/2010/main" val="2273618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Removed </a:t>
            </a:r>
            <a:r>
              <a:rPr lang="en-GB" sz="1800" b="0" i="0" u="none" strike="noStrike" dirty="0">
                <a:effectLst/>
                <a:latin typeface="Calibri" panose="020F0502020204030204" pitchFamily="34" charset="0"/>
              </a:rPr>
              <a:t>EPR_115</a:t>
            </a:r>
            <a:r>
              <a:rPr lang="en-GB" dirty="0"/>
              <a:t> </a:t>
            </a:r>
            <a:r>
              <a:rPr lang="en-GB" sz="1800" b="0" i="0" u="none" strike="noStrike" dirty="0">
                <a:effectLst/>
                <a:latin typeface="Calibri" panose="020F0502020204030204" pitchFamily="34" charset="0"/>
              </a:rPr>
              <a:t>EPR_048</a:t>
            </a:r>
            <a:r>
              <a:rPr lang="en-GB" dirty="0"/>
              <a:t> </a:t>
            </a:r>
            <a:r>
              <a:rPr lang="en-GB" sz="1800" b="0" i="0" u="none" strike="noStrike" dirty="0">
                <a:effectLst/>
                <a:latin typeface="Calibri" panose="020F0502020204030204" pitchFamily="34" charset="0"/>
              </a:rPr>
              <a:t>EPR_038</a:t>
            </a:r>
            <a:r>
              <a:rPr lang="en-GB" dirty="0"/>
              <a:t> </a:t>
            </a:r>
            <a:r>
              <a:rPr lang="en-GB" sz="1800" b="0" i="0" u="none" strike="noStrike" dirty="0">
                <a:effectLst/>
                <a:latin typeface="Calibri" panose="020F0502020204030204" pitchFamily="34" charset="0"/>
              </a:rPr>
              <a:t>EPR_293</a:t>
            </a:r>
            <a:r>
              <a:rPr lang="en-GB" dirty="0"/>
              <a:t> </a:t>
            </a:r>
            <a:r>
              <a:rPr lang="en-GB" sz="1800" b="0" i="0" u="none" strike="noStrike" dirty="0">
                <a:effectLst/>
                <a:latin typeface="Calibri" panose="020F0502020204030204" pitchFamily="34" charset="0"/>
              </a:rPr>
              <a:t>EPR_214</a:t>
            </a:r>
            <a:r>
              <a:rPr lang="en-GB" dirty="0"/>
              <a:t> </a:t>
            </a:r>
            <a:r>
              <a:rPr lang="en-GB" sz="1800" b="0" i="0" u="none" strike="noStrike" dirty="0">
                <a:effectLst/>
                <a:latin typeface="Calibri" panose="020F0502020204030204" pitchFamily="34" charset="0"/>
              </a:rPr>
              <a:t>EPR_044</a:t>
            </a:r>
            <a:r>
              <a:rPr lang="en-GB" dirty="0"/>
              <a:t> </a:t>
            </a:r>
            <a:r>
              <a:rPr lang="en-GB" sz="1800" b="0" i="0" u="none" strike="noStrike" dirty="0">
                <a:effectLst/>
                <a:latin typeface="Calibri" panose="020F0502020204030204" pitchFamily="34" charset="0"/>
              </a:rPr>
              <a:t>EPR_147</a:t>
            </a:r>
            <a:r>
              <a:rPr lang="en-GB" dirty="0"/>
              <a:t> </a:t>
            </a:r>
            <a:r>
              <a:rPr lang="en-GB" sz="1800" b="0" i="0" u="none" strike="noStrike" dirty="0">
                <a:effectLst/>
                <a:latin typeface="Calibri" panose="020F0502020204030204" pitchFamily="34" charset="0"/>
              </a:rPr>
              <a:t>EPR_454</a:t>
            </a:r>
            <a:r>
              <a:rPr lang="en-GB" dirty="0"/>
              <a:t> </a:t>
            </a:r>
            <a:r>
              <a:rPr lang="en-GB" sz="1800" b="0" i="0" u="none" strike="noStrike" dirty="0">
                <a:effectLst/>
                <a:latin typeface="Calibri" panose="020F0502020204030204" pitchFamily="34" charset="0"/>
              </a:rPr>
              <a:t>EPR_466</a:t>
            </a:r>
            <a:r>
              <a:rPr lang="en-GB" dirty="0"/>
              <a:t> </a:t>
            </a:r>
            <a:r>
              <a:rPr lang="en-GB" sz="1800" b="0" i="0" u="none" strike="noStrike" dirty="0">
                <a:effectLst/>
                <a:latin typeface="Calibri" panose="020F0502020204030204" pitchFamily="34" charset="0"/>
              </a:rPr>
              <a:t>EPR_086</a:t>
            </a:r>
            <a:r>
              <a:rPr lang="en-GB" dirty="0"/>
              <a:t> </a:t>
            </a:r>
            <a:r>
              <a:rPr lang="en-GB" sz="1800" b="0" i="0" u="none" strike="noStrike" dirty="0">
                <a:effectLst/>
                <a:latin typeface="Calibri" panose="020F0502020204030204" pitchFamily="34" charset="0"/>
              </a:rPr>
              <a:t>EPR_084</a:t>
            </a:r>
            <a:r>
              <a:rPr lang="en-GB" dirty="0"/>
              <a:t> </a:t>
            </a:r>
            <a:r>
              <a:rPr lang="en-GB" sz="1800" b="0" i="0" u="none" strike="noStrike" dirty="0">
                <a:effectLst/>
                <a:latin typeface="Calibri" panose="020F0502020204030204" pitchFamily="34" charset="0"/>
              </a:rPr>
              <a:t>EPR_087</a:t>
            </a:r>
            <a:r>
              <a:rPr lang="en-GB" dirty="0"/>
              <a:t> </a:t>
            </a:r>
            <a:r>
              <a:rPr lang="en-GB" sz="1800" b="0" i="0" u="none" strike="noStrike" dirty="0">
                <a:effectLst/>
                <a:latin typeface="Calibri" panose="020F0502020204030204" pitchFamily="34" charset="0"/>
              </a:rPr>
              <a:t>EPR_340</a:t>
            </a:r>
            <a:r>
              <a:rPr lang="en-GB" dirty="0"/>
              <a:t> </a:t>
            </a:r>
            <a:r>
              <a:rPr lang="en-GB" sz="1800" b="0" i="0" u="none" strike="noStrike" dirty="0">
                <a:effectLst/>
                <a:latin typeface="Calibri" panose="020F0502020204030204" pitchFamily="34" charset="0"/>
              </a:rPr>
              <a:t>EPR_198</a:t>
            </a:r>
            <a:r>
              <a:rPr lang="en-GB" dirty="0"/>
              <a:t> </a:t>
            </a:r>
            <a:r>
              <a:rPr lang="en-GB" sz="1800" b="0" i="0" u="none" strike="noStrike" dirty="0">
                <a:effectLst/>
                <a:latin typeface="Calibri" panose="020F0502020204030204" pitchFamily="34" charset="0"/>
              </a:rPr>
              <a:t>EPR_551</a:t>
            </a:r>
            <a:r>
              <a:rPr lang="en-GB" dirty="0"/>
              <a:t> </a:t>
            </a:r>
            <a:r>
              <a:rPr lang="en-GB" sz="1800" b="0" i="0" u="none" strike="noStrike" dirty="0">
                <a:effectLst/>
                <a:latin typeface="Calibri" panose="020F0502020204030204" pitchFamily="34" charset="0"/>
              </a:rPr>
              <a:t>EPR_391</a:t>
            </a:r>
            <a:r>
              <a:rPr lang="en-GB" dirty="0"/>
              <a:t> </a:t>
            </a:r>
            <a:r>
              <a:rPr lang="en-GB" sz="1800" b="0" i="0" u="none" strike="noStrike" dirty="0">
                <a:effectLst/>
                <a:latin typeface="Calibri" panose="020F0502020204030204" pitchFamily="34" charset="0"/>
              </a:rPr>
              <a:t>EPR_380</a:t>
            </a:r>
            <a:r>
              <a:rPr lang="en-GB" dirty="0"/>
              <a:t> </a:t>
            </a:r>
            <a:r>
              <a:rPr lang="en-GB" sz="1800" b="0" i="0" u="none" strike="noStrike" dirty="0">
                <a:effectLst/>
                <a:latin typeface="Calibri" panose="020F0502020204030204" pitchFamily="34" charset="0"/>
              </a:rPr>
              <a:t>EPR_231</a:t>
            </a:r>
            <a:r>
              <a:rPr lang="en-GB" dirty="0"/>
              <a:t> </a:t>
            </a:r>
            <a:r>
              <a:rPr lang="en-GB" sz="1800" b="0" i="0" u="none" strike="noStrike" dirty="0">
                <a:effectLst/>
                <a:latin typeface="Calibri" panose="020F0502020204030204" pitchFamily="34" charset="0"/>
              </a:rPr>
              <a:t>EPR_378</a:t>
            </a:r>
            <a:r>
              <a:rPr lang="en-GB" dirty="0"/>
              <a:t> </a:t>
            </a:r>
            <a:r>
              <a:rPr lang="en-GB" sz="1800" b="0" i="0" u="none" strike="noStrike" dirty="0">
                <a:effectLst/>
                <a:latin typeface="Calibri" panose="020F0502020204030204" pitchFamily="34" charset="0"/>
              </a:rPr>
              <a:t>EPR_393</a:t>
            </a:r>
            <a:r>
              <a:rPr lang="en-GB" dirty="0"/>
              <a:t> </a:t>
            </a:r>
            <a:endParaRPr lang="en-US" dirty="0"/>
          </a:p>
        </p:txBody>
      </p:sp>
      <p:sp>
        <p:nvSpPr>
          <p:cNvPr id="4" name="Slide Number Placeholder 3"/>
          <p:cNvSpPr>
            <a:spLocks noGrp="1"/>
          </p:cNvSpPr>
          <p:nvPr>
            <p:ph type="sldNum" sz="quarter" idx="5"/>
          </p:nvPr>
        </p:nvSpPr>
        <p:spPr/>
        <p:txBody>
          <a:bodyPr/>
          <a:lstStyle/>
          <a:p>
            <a:fld id="{43762D82-814E-4143-BC98-1200A50446D8}" type="slidenum">
              <a:rPr lang="en-US" smtClean="0"/>
              <a:t>10</a:t>
            </a:fld>
            <a:endParaRPr lang="en-US"/>
          </a:p>
        </p:txBody>
      </p:sp>
    </p:spTree>
    <p:extLst>
      <p:ext uri="{BB962C8B-B14F-4D97-AF65-F5344CB8AC3E}">
        <p14:creationId xmlns:p14="http://schemas.microsoft.com/office/powerpoint/2010/main" val="2092117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BBB12-3430-18F0-5C06-34B9E5BCF0C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E06D4FC-2D5F-2167-FB90-4643B3F98D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D75E1A2-0E43-2894-C0DE-CE06C8AF9EBC}"/>
              </a:ext>
            </a:extLst>
          </p:cNvPr>
          <p:cNvSpPr>
            <a:spLocks noGrp="1"/>
          </p:cNvSpPr>
          <p:nvPr>
            <p:ph type="dt" sz="half" idx="10"/>
          </p:nvPr>
        </p:nvSpPr>
        <p:spPr/>
        <p:txBody>
          <a:bodyPr/>
          <a:lstStyle/>
          <a:p>
            <a:fld id="{40BDD06A-7DF3-0A47-A5B4-FFAD3F55A063}" type="datetimeFigureOut">
              <a:rPr lang="en-US" smtClean="0"/>
              <a:t>11/29/24</a:t>
            </a:fld>
            <a:endParaRPr lang="en-US"/>
          </a:p>
        </p:txBody>
      </p:sp>
      <p:sp>
        <p:nvSpPr>
          <p:cNvPr id="5" name="Footer Placeholder 4">
            <a:extLst>
              <a:ext uri="{FF2B5EF4-FFF2-40B4-BE49-F238E27FC236}">
                <a16:creationId xmlns:a16="http://schemas.microsoft.com/office/drawing/2014/main" id="{4EC31357-ABEC-300F-C944-2BF88BC74B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FC436-A4DB-CC26-91E5-2A1E826D28AA}"/>
              </a:ext>
            </a:extLst>
          </p:cNvPr>
          <p:cNvSpPr>
            <a:spLocks noGrp="1"/>
          </p:cNvSpPr>
          <p:nvPr>
            <p:ph type="sldNum" sz="quarter" idx="12"/>
          </p:nvPr>
        </p:nvSpPr>
        <p:spPr/>
        <p:txBody>
          <a:bodyPr/>
          <a:lstStyle/>
          <a:p>
            <a:fld id="{578047E4-CE98-F64A-B99C-D0C4C7B18224}" type="slidenum">
              <a:rPr lang="en-US" smtClean="0"/>
              <a:t>‹#›</a:t>
            </a:fld>
            <a:endParaRPr lang="en-US"/>
          </a:p>
        </p:txBody>
      </p:sp>
    </p:spTree>
    <p:extLst>
      <p:ext uri="{BB962C8B-B14F-4D97-AF65-F5344CB8AC3E}">
        <p14:creationId xmlns:p14="http://schemas.microsoft.com/office/powerpoint/2010/main" val="1065808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EF9E5-89DA-3569-0BDA-43C001D9CBE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113F360-A59E-0C13-2224-03278E0D4E5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9A0E003-D52A-87EE-DC5D-6BA2C8F316C2}"/>
              </a:ext>
            </a:extLst>
          </p:cNvPr>
          <p:cNvSpPr>
            <a:spLocks noGrp="1"/>
          </p:cNvSpPr>
          <p:nvPr>
            <p:ph type="dt" sz="half" idx="10"/>
          </p:nvPr>
        </p:nvSpPr>
        <p:spPr/>
        <p:txBody>
          <a:bodyPr/>
          <a:lstStyle/>
          <a:p>
            <a:fld id="{40BDD06A-7DF3-0A47-A5B4-FFAD3F55A063}" type="datetimeFigureOut">
              <a:rPr lang="en-US" smtClean="0"/>
              <a:t>11/29/24</a:t>
            </a:fld>
            <a:endParaRPr lang="en-US"/>
          </a:p>
        </p:txBody>
      </p:sp>
      <p:sp>
        <p:nvSpPr>
          <p:cNvPr id="5" name="Footer Placeholder 4">
            <a:extLst>
              <a:ext uri="{FF2B5EF4-FFF2-40B4-BE49-F238E27FC236}">
                <a16:creationId xmlns:a16="http://schemas.microsoft.com/office/drawing/2014/main" id="{C1646798-CBFF-7EDB-95B8-B718E8E1CA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52924D-A80F-ED59-8161-D5800F305D52}"/>
              </a:ext>
            </a:extLst>
          </p:cNvPr>
          <p:cNvSpPr>
            <a:spLocks noGrp="1"/>
          </p:cNvSpPr>
          <p:nvPr>
            <p:ph type="sldNum" sz="quarter" idx="12"/>
          </p:nvPr>
        </p:nvSpPr>
        <p:spPr/>
        <p:txBody>
          <a:bodyPr/>
          <a:lstStyle/>
          <a:p>
            <a:fld id="{578047E4-CE98-F64A-B99C-D0C4C7B18224}" type="slidenum">
              <a:rPr lang="en-US" smtClean="0"/>
              <a:t>‹#›</a:t>
            </a:fld>
            <a:endParaRPr lang="en-US"/>
          </a:p>
        </p:txBody>
      </p:sp>
    </p:spTree>
    <p:extLst>
      <p:ext uri="{BB962C8B-B14F-4D97-AF65-F5344CB8AC3E}">
        <p14:creationId xmlns:p14="http://schemas.microsoft.com/office/powerpoint/2010/main" val="3244493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B3F9B2-3D19-1540-C320-F053C3D77F1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AA87CA1-5E1F-9008-680C-01729A7E044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D7B9B6E-EBC6-7BFE-F975-3FB123C7A66D}"/>
              </a:ext>
            </a:extLst>
          </p:cNvPr>
          <p:cNvSpPr>
            <a:spLocks noGrp="1"/>
          </p:cNvSpPr>
          <p:nvPr>
            <p:ph type="dt" sz="half" idx="10"/>
          </p:nvPr>
        </p:nvSpPr>
        <p:spPr/>
        <p:txBody>
          <a:bodyPr/>
          <a:lstStyle/>
          <a:p>
            <a:fld id="{40BDD06A-7DF3-0A47-A5B4-FFAD3F55A063}" type="datetimeFigureOut">
              <a:rPr lang="en-US" smtClean="0"/>
              <a:t>11/29/24</a:t>
            </a:fld>
            <a:endParaRPr lang="en-US"/>
          </a:p>
        </p:txBody>
      </p:sp>
      <p:sp>
        <p:nvSpPr>
          <p:cNvPr id="5" name="Footer Placeholder 4">
            <a:extLst>
              <a:ext uri="{FF2B5EF4-FFF2-40B4-BE49-F238E27FC236}">
                <a16:creationId xmlns:a16="http://schemas.microsoft.com/office/drawing/2014/main" id="{CFC1EAE8-E988-290B-77C1-15996E99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D4EE98-61A2-3F3F-1B94-F355205B3557}"/>
              </a:ext>
            </a:extLst>
          </p:cNvPr>
          <p:cNvSpPr>
            <a:spLocks noGrp="1"/>
          </p:cNvSpPr>
          <p:nvPr>
            <p:ph type="sldNum" sz="quarter" idx="12"/>
          </p:nvPr>
        </p:nvSpPr>
        <p:spPr/>
        <p:txBody>
          <a:bodyPr/>
          <a:lstStyle/>
          <a:p>
            <a:fld id="{578047E4-CE98-F64A-B99C-D0C4C7B18224}" type="slidenum">
              <a:rPr lang="en-US" smtClean="0"/>
              <a:t>‹#›</a:t>
            </a:fld>
            <a:endParaRPr lang="en-US"/>
          </a:p>
        </p:txBody>
      </p:sp>
    </p:spTree>
    <p:extLst>
      <p:ext uri="{BB962C8B-B14F-4D97-AF65-F5344CB8AC3E}">
        <p14:creationId xmlns:p14="http://schemas.microsoft.com/office/powerpoint/2010/main" val="2940384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25219-543D-6E82-1BAE-41F50BC0C83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D26E47B-E980-CBA8-5A0C-F5A126018A3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166F162-26BB-6C97-177E-DE992E6B35EA}"/>
              </a:ext>
            </a:extLst>
          </p:cNvPr>
          <p:cNvSpPr>
            <a:spLocks noGrp="1"/>
          </p:cNvSpPr>
          <p:nvPr>
            <p:ph type="dt" sz="half" idx="10"/>
          </p:nvPr>
        </p:nvSpPr>
        <p:spPr/>
        <p:txBody>
          <a:bodyPr/>
          <a:lstStyle/>
          <a:p>
            <a:fld id="{40BDD06A-7DF3-0A47-A5B4-FFAD3F55A063}" type="datetimeFigureOut">
              <a:rPr lang="en-US" smtClean="0"/>
              <a:t>11/29/24</a:t>
            </a:fld>
            <a:endParaRPr lang="en-US"/>
          </a:p>
        </p:txBody>
      </p:sp>
      <p:sp>
        <p:nvSpPr>
          <p:cNvPr id="5" name="Footer Placeholder 4">
            <a:extLst>
              <a:ext uri="{FF2B5EF4-FFF2-40B4-BE49-F238E27FC236}">
                <a16:creationId xmlns:a16="http://schemas.microsoft.com/office/drawing/2014/main" id="{DC38E67D-AE0F-F367-0912-BDC3190259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08FD19-22C0-ADC2-01C6-1877CDBBBF35}"/>
              </a:ext>
            </a:extLst>
          </p:cNvPr>
          <p:cNvSpPr>
            <a:spLocks noGrp="1"/>
          </p:cNvSpPr>
          <p:nvPr>
            <p:ph type="sldNum" sz="quarter" idx="12"/>
          </p:nvPr>
        </p:nvSpPr>
        <p:spPr/>
        <p:txBody>
          <a:bodyPr/>
          <a:lstStyle/>
          <a:p>
            <a:fld id="{578047E4-CE98-F64A-B99C-D0C4C7B18224}" type="slidenum">
              <a:rPr lang="en-US" smtClean="0"/>
              <a:t>‹#›</a:t>
            </a:fld>
            <a:endParaRPr lang="en-US"/>
          </a:p>
        </p:txBody>
      </p:sp>
    </p:spTree>
    <p:extLst>
      <p:ext uri="{BB962C8B-B14F-4D97-AF65-F5344CB8AC3E}">
        <p14:creationId xmlns:p14="http://schemas.microsoft.com/office/powerpoint/2010/main" val="605473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33213-378B-87CD-56E9-FEA1591AF36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FB5E4AB-EA8D-EBC3-5BB2-724AAB6C116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E4F68F6-4ADA-087A-FCC4-F5741717B12E}"/>
              </a:ext>
            </a:extLst>
          </p:cNvPr>
          <p:cNvSpPr>
            <a:spLocks noGrp="1"/>
          </p:cNvSpPr>
          <p:nvPr>
            <p:ph type="dt" sz="half" idx="10"/>
          </p:nvPr>
        </p:nvSpPr>
        <p:spPr/>
        <p:txBody>
          <a:bodyPr/>
          <a:lstStyle/>
          <a:p>
            <a:fld id="{40BDD06A-7DF3-0A47-A5B4-FFAD3F55A063}" type="datetimeFigureOut">
              <a:rPr lang="en-US" smtClean="0"/>
              <a:t>11/29/24</a:t>
            </a:fld>
            <a:endParaRPr lang="en-US"/>
          </a:p>
        </p:txBody>
      </p:sp>
      <p:sp>
        <p:nvSpPr>
          <p:cNvPr id="5" name="Footer Placeholder 4">
            <a:extLst>
              <a:ext uri="{FF2B5EF4-FFF2-40B4-BE49-F238E27FC236}">
                <a16:creationId xmlns:a16="http://schemas.microsoft.com/office/drawing/2014/main" id="{62346EE7-4CF2-FA2C-CCD5-13C4B45316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FFA775-6D80-247C-F9F7-FD7C94179A01}"/>
              </a:ext>
            </a:extLst>
          </p:cNvPr>
          <p:cNvSpPr>
            <a:spLocks noGrp="1"/>
          </p:cNvSpPr>
          <p:nvPr>
            <p:ph type="sldNum" sz="quarter" idx="12"/>
          </p:nvPr>
        </p:nvSpPr>
        <p:spPr/>
        <p:txBody>
          <a:bodyPr/>
          <a:lstStyle/>
          <a:p>
            <a:fld id="{578047E4-CE98-F64A-B99C-D0C4C7B18224}" type="slidenum">
              <a:rPr lang="en-US" smtClean="0"/>
              <a:t>‹#›</a:t>
            </a:fld>
            <a:endParaRPr lang="en-US"/>
          </a:p>
        </p:txBody>
      </p:sp>
    </p:spTree>
    <p:extLst>
      <p:ext uri="{BB962C8B-B14F-4D97-AF65-F5344CB8AC3E}">
        <p14:creationId xmlns:p14="http://schemas.microsoft.com/office/powerpoint/2010/main" val="2782596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28D37-5416-C643-31F6-00670FB875C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AC443AF-E929-DC87-DCDA-2700D7ED468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7422612-A153-C3AB-20C7-7E9CA29299A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C773032-B58F-CCEA-42A2-AEC30C30F5E1}"/>
              </a:ext>
            </a:extLst>
          </p:cNvPr>
          <p:cNvSpPr>
            <a:spLocks noGrp="1"/>
          </p:cNvSpPr>
          <p:nvPr>
            <p:ph type="dt" sz="half" idx="10"/>
          </p:nvPr>
        </p:nvSpPr>
        <p:spPr/>
        <p:txBody>
          <a:bodyPr/>
          <a:lstStyle/>
          <a:p>
            <a:fld id="{40BDD06A-7DF3-0A47-A5B4-FFAD3F55A063}" type="datetimeFigureOut">
              <a:rPr lang="en-US" smtClean="0"/>
              <a:t>11/29/24</a:t>
            </a:fld>
            <a:endParaRPr lang="en-US"/>
          </a:p>
        </p:txBody>
      </p:sp>
      <p:sp>
        <p:nvSpPr>
          <p:cNvPr id="6" name="Footer Placeholder 5">
            <a:extLst>
              <a:ext uri="{FF2B5EF4-FFF2-40B4-BE49-F238E27FC236}">
                <a16:creationId xmlns:a16="http://schemas.microsoft.com/office/drawing/2014/main" id="{CC4B0DC4-2D2E-189D-9DEB-CD5FC71871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948BB7-120D-84F0-EF2D-EE5ADEA78E27}"/>
              </a:ext>
            </a:extLst>
          </p:cNvPr>
          <p:cNvSpPr>
            <a:spLocks noGrp="1"/>
          </p:cNvSpPr>
          <p:nvPr>
            <p:ph type="sldNum" sz="quarter" idx="12"/>
          </p:nvPr>
        </p:nvSpPr>
        <p:spPr/>
        <p:txBody>
          <a:bodyPr/>
          <a:lstStyle/>
          <a:p>
            <a:fld id="{578047E4-CE98-F64A-B99C-D0C4C7B18224}" type="slidenum">
              <a:rPr lang="en-US" smtClean="0"/>
              <a:t>‹#›</a:t>
            </a:fld>
            <a:endParaRPr lang="en-US"/>
          </a:p>
        </p:txBody>
      </p:sp>
    </p:spTree>
    <p:extLst>
      <p:ext uri="{BB962C8B-B14F-4D97-AF65-F5344CB8AC3E}">
        <p14:creationId xmlns:p14="http://schemas.microsoft.com/office/powerpoint/2010/main" val="2787802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BE75F-48BB-51B3-75A0-AC11940274C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89B34F9-0033-04F0-B687-8DEDB4F206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932C4F1-01C5-63D1-F9D7-C9A7DC98577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51AA5D6-673A-529A-D814-2087FE5B5E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1B821F4-AC28-A7C1-0CCA-6049DDEB495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9BE05E6-8AD6-CDFE-AC26-47813F483F48}"/>
              </a:ext>
            </a:extLst>
          </p:cNvPr>
          <p:cNvSpPr>
            <a:spLocks noGrp="1"/>
          </p:cNvSpPr>
          <p:nvPr>
            <p:ph type="dt" sz="half" idx="10"/>
          </p:nvPr>
        </p:nvSpPr>
        <p:spPr/>
        <p:txBody>
          <a:bodyPr/>
          <a:lstStyle/>
          <a:p>
            <a:fld id="{40BDD06A-7DF3-0A47-A5B4-FFAD3F55A063}" type="datetimeFigureOut">
              <a:rPr lang="en-US" smtClean="0"/>
              <a:t>11/29/24</a:t>
            </a:fld>
            <a:endParaRPr lang="en-US"/>
          </a:p>
        </p:txBody>
      </p:sp>
      <p:sp>
        <p:nvSpPr>
          <p:cNvPr id="8" name="Footer Placeholder 7">
            <a:extLst>
              <a:ext uri="{FF2B5EF4-FFF2-40B4-BE49-F238E27FC236}">
                <a16:creationId xmlns:a16="http://schemas.microsoft.com/office/drawing/2014/main" id="{3C7F48AE-47CD-FEB0-BB30-241BEC5B6C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46F78E-84BF-3048-DA0A-343FA8E7E427}"/>
              </a:ext>
            </a:extLst>
          </p:cNvPr>
          <p:cNvSpPr>
            <a:spLocks noGrp="1"/>
          </p:cNvSpPr>
          <p:nvPr>
            <p:ph type="sldNum" sz="quarter" idx="12"/>
          </p:nvPr>
        </p:nvSpPr>
        <p:spPr/>
        <p:txBody>
          <a:bodyPr/>
          <a:lstStyle/>
          <a:p>
            <a:fld id="{578047E4-CE98-F64A-B99C-D0C4C7B18224}" type="slidenum">
              <a:rPr lang="en-US" smtClean="0"/>
              <a:t>‹#›</a:t>
            </a:fld>
            <a:endParaRPr lang="en-US"/>
          </a:p>
        </p:txBody>
      </p:sp>
    </p:spTree>
    <p:extLst>
      <p:ext uri="{BB962C8B-B14F-4D97-AF65-F5344CB8AC3E}">
        <p14:creationId xmlns:p14="http://schemas.microsoft.com/office/powerpoint/2010/main" val="3322064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A5553-7A26-54F6-7404-59C78FBAAB7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6167A2A-765E-22E7-E1C1-B124C068DBAD}"/>
              </a:ext>
            </a:extLst>
          </p:cNvPr>
          <p:cNvSpPr>
            <a:spLocks noGrp="1"/>
          </p:cNvSpPr>
          <p:nvPr>
            <p:ph type="dt" sz="half" idx="10"/>
          </p:nvPr>
        </p:nvSpPr>
        <p:spPr/>
        <p:txBody>
          <a:bodyPr/>
          <a:lstStyle/>
          <a:p>
            <a:fld id="{40BDD06A-7DF3-0A47-A5B4-FFAD3F55A063}" type="datetimeFigureOut">
              <a:rPr lang="en-US" smtClean="0"/>
              <a:t>11/29/24</a:t>
            </a:fld>
            <a:endParaRPr lang="en-US"/>
          </a:p>
        </p:txBody>
      </p:sp>
      <p:sp>
        <p:nvSpPr>
          <p:cNvPr id="4" name="Footer Placeholder 3">
            <a:extLst>
              <a:ext uri="{FF2B5EF4-FFF2-40B4-BE49-F238E27FC236}">
                <a16:creationId xmlns:a16="http://schemas.microsoft.com/office/drawing/2014/main" id="{8FC3EAC8-70A0-F6D3-C92F-3B1AF4F6E6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A75BC8-D48A-CD9B-1B4A-EDE375CEAC9B}"/>
              </a:ext>
            </a:extLst>
          </p:cNvPr>
          <p:cNvSpPr>
            <a:spLocks noGrp="1"/>
          </p:cNvSpPr>
          <p:nvPr>
            <p:ph type="sldNum" sz="quarter" idx="12"/>
          </p:nvPr>
        </p:nvSpPr>
        <p:spPr/>
        <p:txBody>
          <a:bodyPr/>
          <a:lstStyle/>
          <a:p>
            <a:fld id="{578047E4-CE98-F64A-B99C-D0C4C7B18224}" type="slidenum">
              <a:rPr lang="en-US" smtClean="0"/>
              <a:t>‹#›</a:t>
            </a:fld>
            <a:endParaRPr lang="en-US"/>
          </a:p>
        </p:txBody>
      </p:sp>
    </p:spTree>
    <p:extLst>
      <p:ext uri="{BB962C8B-B14F-4D97-AF65-F5344CB8AC3E}">
        <p14:creationId xmlns:p14="http://schemas.microsoft.com/office/powerpoint/2010/main" val="1228712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57953B-0EC2-D300-3F10-2BE06547DB3C}"/>
              </a:ext>
            </a:extLst>
          </p:cNvPr>
          <p:cNvSpPr>
            <a:spLocks noGrp="1"/>
          </p:cNvSpPr>
          <p:nvPr>
            <p:ph type="dt" sz="half" idx="10"/>
          </p:nvPr>
        </p:nvSpPr>
        <p:spPr/>
        <p:txBody>
          <a:bodyPr/>
          <a:lstStyle/>
          <a:p>
            <a:fld id="{40BDD06A-7DF3-0A47-A5B4-FFAD3F55A063}" type="datetimeFigureOut">
              <a:rPr lang="en-US" smtClean="0"/>
              <a:t>11/29/24</a:t>
            </a:fld>
            <a:endParaRPr lang="en-US"/>
          </a:p>
        </p:txBody>
      </p:sp>
      <p:sp>
        <p:nvSpPr>
          <p:cNvPr id="3" name="Footer Placeholder 2">
            <a:extLst>
              <a:ext uri="{FF2B5EF4-FFF2-40B4-BE49-F238E27FC236}">
                <a16:creationId xmlns:a16="http://schemas.microsoft.com/office/drawing/2014/main" id="{F448F59F-930F-C1B3-F806-340EC9FC73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B8B9C7-A26B-0B6F-5C4F-A61DB1595343}"/>
              </a:ext>
            </a:extLst>
          </p:cNvPr>
          <p:cNvSpPr>
            <a:spLocks noGrp="1"/>
          </p:cNvSpPr>
          <p:nvPr>
            <p:ph type="sldNum" sz="quarter" idx="12"/>
          </p:nvPr>
        </p:nvSpPr>
        <p:spPr/>
        <p:txBody>
          <a:bodyPr/>
          <a:lstStyle/>
          <a:p>
            <a:fld id="{578047E4-CE98-F64A-B99C-D0C4C7B18224}" type="slidenum">
              <a:rPr lang="en-US" smtClean="0"/>
              <a:t>‹#›</a:t>
            </a:fld>
            <a:endParaRPr lang="en-US"/>
          </a:p>
        </p:txBody>
      </p:sp>
    </p:spTree>
    <p:extLst>
      <p:ext uri="{BB962C8B-B14F-4D97-AF65-F5344CB8AC3E}">
        <p14:creationId xmlns:p14="http://schemas.microsoft.com/office/powerpoint/2010/main" val="4268816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C868-79ED-1F59-5122-9D6CACB2754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D6C3E94-2E9E-1E0E-D1C3-809320C460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6EE81B2-6864-8BBB-7AE8-CDF0044626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6E7B1AB-C78D-62E9-6669-9265C4502A76}"/>
              </a:ext>
            </a:extLst>
          </p:cNvPr>
          <p:cNvSpPr>
            <a:spLocks noGrp="1"/>
          </p:cNvSpPr>
          <p:nvPr>
            <p:ph type="dt" sz="half" idx="10"/>
          </p:nvPr>
        </p:nvSpPr>
        <p:spPr/>
        <p:txBody>
          <a:bodyPr/>
          <a:lstStyle/>
          <a:p>
            <a:fld id="{40BDD06A-7DF3-0A47-A5B4-FFAD3F55A063}" type="datetimeFigureOut">
              <a:rPr lang="en-US" smtClean="0"/>
              <a:t>11/29/24</a:t>
            </a:fld>
            <a:endParaRPr lang="en-US"/>
          </a:p>
        </p:txBody>
      </p:sp>
      <p:sp>
        <p:nvSpPr>
          <p:cNvPr id="6" name="Footer Placeholder 5">
            <a:extLst>
              <a:ext uri="{FF2B5EF4-FFF2-40B4-BE49-F238E27FC236}">
                <a16:creationId xmlns:a16="http://schemas.microsoft.com/office/drawing/2014/main" id="{BB7266C1-068D-D94E-992E-6B23E3B77B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D0BC8E-0125-8027-B496-C724F3618446}"/>
              </a:ext>
            </a:extLst>
          </p:cNvPr>
          <p:cNvSpPr>
            <a:spLocks noGrp="1"/>
          </p:cNvSpPr>
          <p:nvPr>
            <p:ph type="sldNum" sz="quarter" idx="12"/>
          </p:nvPr>
        </p:nvSpPr>
        <p:spPr/>
        <p:txBody>
          <a:bodyPr/>
          <a:lstStyle/>
          <a:p>
            <a:fld id="{578047E4-CE98-F64A-B99C-D0C4C7B18224}" type="slidenum">
              <a:rPr lang="en-US" smtClean="0"/>
              <a:t>‹#›</a:t>
            </a:fld>
            <a:endParaRPr lang="en-US"/>
          </a:p>
        </p:txBody>
      </p:sp>
    </p:spTree>
    <p:extLst>
      <p:ext uri="{BB962C8B-B14F-4D97-AF65-F5344CB8AC3E}">
        <p14:creationId xmlns:p14="http://schemas.microsoft.com/office/powerpoint/2010/main" val="4155932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8CA9E-6E8C-0C5C-4F3C-06895A76270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A3932EE-5920-7745-4874-66A9C0C20F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B2B689-1E6F-95A1-CF61-85FF8F525D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3E01022-FCE5-C5C3-4EEE-7E04176E571B}"/>
              </a:ext>
            </a:extLst>
          </p:cNvPr>
          <p:cNvSpPr>
            <a:spLocks noGrp="1"/>
          </p:cNvSpPr>
          <p:nvPr>
            <p:ph type="dt" sz="half" idx="10"/>
          </p:nvPr>
        </p:nvSpPr>
        <p:spPr/>
        <p:txBody>
          <a:bodyPr/>
          <a:lstStyle/>
          <a:p>
            <a:fld id="{40BDD06A-7DF3-0A47-A5B4-FFAD3F55A063}" type="datetimeFigureOut">
              <a:rPr lang="en-US" smtClean="0"/>
              <a:t>11/29/24</a:t>
            </a:fld>
            <a:endParaRPr lang="en-US"/>
          </a:p>
        </p:txBody>
      </p:sp>
      <p:sp>
        <p:nvSpPr>
          <p:cNvPr id="6" name="Footer Placeholder 5">
            <a:extLst>
              <a:ext uri="{FF2B5EF4-FFF2-40B4-BE49-F238E27FC236}">
                <a16:creationId xmlns:a16="http://schemas.microsoft.com/office/drawing/2014/main" id="{E355FF95-8748-74D1-FE38-AC7E435C36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1033B8-A414-7199-6CC9-004893DFCC31}"/>
              </a:ext>
            </a:extLst>
          </p:cNvPr>
          <p:cNvSpPr>
            <a:spLocks noGrp="1"/>
          </p:cNvSpPr>
          <p:nvPr>
            <p:ph type="sldNum" sz="quarter" idx="12"/>
          </p:nvPr>
        </p:nvSpPr>
        <p:spPr/>
        <p:txBody>
          <a:bodyPr/>
          <a:lstStyle/>
          <a:p>
            <a:fld id="{578047E4-CE98-F64A-B99C-D0C4C7B18224}" type="slidenum">
              <a:rPr lang="en-US" smtClean="0"/>
              <a:t>‹#›</a:t>
            </a:fld>
            <a:endParaRPr lang="en-US"/>
          </a:p>
        </p:txBody>
      </p:sp>
    </p:spTree>
    <p:extLst>
      <p:ext uri="{BB962C8B-B14F-4D97-AF65-F5344CB8AC3E}">
        <p14:creationId xmlns:p14="http://schemas.microsoft.com/office/powerpoint/2010/main" val="1419935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5542DD-CC8E-2861-F643-C466B1346F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F3741B5-3790-E44B-0B80-3A3F4B13CE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ACF9636-AC54-11F3-8EFA-D990F8EAAE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0BDD06A-7DF3-0A47-A5B4-FFAD3F55A063}" type="datetimeFigureOut">
              <a:rPr lang="en-US" smtClean="0"/>
              <a:t>11/29/24</a:t>
            </a:fld>
            <a:endParaRPr lang="en-US"/>
          </a:p>
        </p:txBody>
      </p:sp>
      <p:sp>
        <p:nvSpPr>
          <p:cNvPr id="5" name="Footer Placeholder 4">
            <a:extLst>
              <a:ext uri="{FF2B5EF4-FFF2-40B4-BE49-F238E27FC236}">
                <a16:creationId xmlns:a16="http://schemas.microsoft.com/office/drawing/2014/main" id="{1FFD63E5-92BA-8D87-43CF-18CFC3308D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70FB0B9-FAA2-429E-8A13-B58890F882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78047E4-CE98-F64A-B99C-D0C4C7B18224}" type="slidenum">
              <a:rPr lang="en-US" smtClean="0"/>
              <a:t>‹#›</a:t>
            </a:fld>
            <a:endParaRPr lang="en-US"/>
          </a:p>
        </p:txBody>
      </p:sp>
    </p:spTree>
    <p:extLst>
      <p:ext uri="{BB962C8B-B14F-4D97-AF65-F5344CB8AC3E}">
        <p14:creationId xmlns:p14="http://schemas.microsoft.com/office/powerpoint/2010/main" val="285248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69DF2-0854-5B94-2C9A-279E51C4C159}"/>
              </a:ext>
            </a:extLst>
          </p:cNvPr>
          <p:cNvSpPr>
            <a:spLocks noGrp="1"/>
          </p:cNvSpPr>
          <p:nvPr>
            <p:ph type="ctrTitle"/>
          </p:nvPr>
        </p:nvSpPr>
        <p:spPr/>
        <p:txBody>
          <a:bodyPr/>
          <a:lstStyle/>
          <a:p>
            <a:r>
              <a:rPr lang="en-US" dirty="0"/>
              <a:t>Early PPROM- what next?</a:t>
            </a:r>
          </a:p>
        </p:txBody>
      </p:sp>
      <p:sp>
        <p:nvSpPr>
          <p:cNvPr id="3" name="Subtitle 2">
            <a:extLst>
              <a:ext uri="{FF2B5EF4-FFF2-40B4-BE49-F238E27FC236}">
                <a16:creationId xmlns:a16="http://schemas.microsoft.com/office/drawing/2014/main" id="{791A98C1-136D-DEA2-A64B-8BCD1E2B1E4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33103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AE5C4-54BC-AE3B-10CB-95E41BDA196D}"/>
              </a:ext>
            </a:extLst>
          </p:cNvPr>
          <p:cNvSpPr>
            <a:spLocks noGrp="1"/>
          </p:cNvSpPr>
          <p:nvPr>
            <p:ph type="title"/>
          </p:nvPr>
        </p:nvSpPr>
        <p:spPr/>
        <p:txBody>
          <a:bodyPr/>
          <a:lstStyle/>
          <a:p>
            <a:r>
              <a:rPr lang="en-US" dirty="0"/>
              <a:t>Outcome 3</a:t>
            </a:r>
          </a:p>
        </p:txBody>
      </p:sp>
      <p:sp>
        <p:nvSpPr>
          <p:cNvPr id="3" name="Content Placeholder 2">
            <a:extLst>
              <a:ext uri="{FF2B5EF4-FFF2-40B4-BE49-F238E27FC236}">
                <a16:creationId xmlns:a16="http://schemas.microsoft.com/office/drawing/2014/main" id="{B3C08086-71B3-D5AB-08BA-28F7B461A6B9}"/>
              </a:ext>
            </a:extLst>
          </p:cNvPr>
          <p:cNvSpPr>
            <a:spLocks noGrp="1"/>
          </p:cNvSpPr>
          <p:nvPr>
            <p:ph idx="1"/>
          </p:nvPr>
        </p:nvSpPr>
        <p:spPr/>
        <p:txBody>
          <a:bodyPr/>
          <a:lstStyle/>
          <a:p>
            <a:pPr marL="0" indent="0">
              <a:buNone/>
            </a:pPr>
            <a:r>
              <a:rPr lang="en-US" dirty="0"/>
              <a:t>Did the antibiotics prevent late maternal sepsis or requirement for IV antibiotics and delivery within 48 hours at more than 48 hours after PPROM? </a:t>
            </a:r>
          </a:p>
          <a:p>
            <a:endParaRPr lang="en-US" dirty="0"/>
          </a:p>
          <a:p>
            <a:r>
              <a:rPr lang="en-US" dirty="0"/>
              <a:t>Removed 29 cases of PPROM within 48 hours (counted as 3 calendar days </a:t>
            </a:r>
            <a:r>
              <a:rPr lang="en-US" dirty="0" err="1"/>
              <a:t>eg</a:t>
            </a:r>
            <a:r>
              <a:rPr lang="en-US" dirty="0"/>
              <a:t> Monday to Wednesday)</a:t>
            </a:r>
          </a:p>
          <a:p>
            <a:endParaRPr lang="en-US" dirty="0"/>
          </a:p>
          <a:p>
            <a:pPr marL="0" indent="0">
              <a:buNone/>
            </a:pPr>
            <a:r>
              <a:rPr lang="en-US" dirty="0"/>
              <a:t>Outcome: analysis 3: Column I “Woman sick”, n=25</a:t>
            </a:r>
          </a:p>
        </p:txBody>
      </p:sp>
    </p:spTree>
    <p:extLst>
      <p:ext uri="{BB962C8B-B14F-4D97-AF65-F5344CB8AC3E}">
        <p14:creationId xmlns:p14="http://schemas.microsoft.com/office/powerpoint/2010/main" val="49502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2E84D-118C-1638-6BCA-6D6431BABC01}"/>
              </a:ext>
            </a:extLst>
          </p:cNvPr>
          <p:cNvSpPr>
            <a:spLocks noGrp="1"/>
          </p:cNvSpPr>
          <p:nvPr>
            <p:ph type="title"/>
          </p:nvPr>
        </p:nvSpPr>
        <p:spPr/>
        <p:txBody>
          <a:bodyPr/>
          <a:lstStyle/>
          <a:p>
            <a:r>
              <a:rPr lang="en-US" dirty="0"/>
              <a:t>Outcome 4</a:t>
            </a:r>
          </a:p>
        </p:txBody>
      </p:sp>
      <p:sp>
        <p:nvSpPr>
          <p:cNvPr id="3" name="Content Placeholder 2">
            <a:extLst>
              <a:ext uri="{FF2B5EF4-FFF2-40B4-BE49-F238E27FC236}">
                <a16:creationId xmlns:a16="http://schemas.microsoft.com/office/drawing/2014/main" id="{5427D88F-820F-7A97-8B51-CAF536125D72}"/>
              </a:ext>
            </a:extLst>
          </p:cNvPr>
          <p:cNvSpPr>
            <a:spLocks noGrp="1"/>
          </p:cNvSpPr>
          <p:nvPr>
            <p:ph idx="1"/>
          </p:nvPr>
        </p:nvSpPr>
        <p:spPr/>
        <p:txBody>
          <a:bodyPr>
            <a:normAutofit fontScale="92500" lnSpcReduction="10000"/>
          </a:bodyPr>
          <a:lstStyle/>
          <a:p>
            <a:pPr marL="0" indent="0">
              <a:buNone/>
            </a:pPr>
            <a:r>
              <a:rPr lang="en-US" dirty="0"/>
              <a:t>Was the baby liveborn excluding women who had termination of pregnancy?</a:t>
            </a:r>
          </a:p>
          <a:p>
            <a:endParaRPr lang="en-US" dirty="0"/>
          </a:p>
          <a:p>
            <a:r>
              <a:rPr lang="en-US" dirty="0"/>
              <a:t>Exclude 96 pregnancies with termination</a:t>
            </a:r>
          </a:p>
          <a:p>
            <a:pPr marL="0" indent="0">
              <a:buNone/>
            </a:pPr>
            <a:endParaRPr lang="en-US" dirty="0"/>
          </a:p>
          <a:p>
            <a:pPr marL="0" indent="0">
              <a:buNone/>
            </a:pPr>
            <a:r>
              <a:rPr lang="en-US" dirty="0"/>
              <a:t>Input: column M prophylactic antibiotics</a:t>
            </a:r>
          </a:p>
          <a:p>
            <a:pPr marL="0" indent="0">
              <a:buNone/>
            </a:pPr>
            <a:r>
              <a:rPr lang="en-US" dirty="0"/>
              <a:t>Outcome: column D (livebirth or not)</a:t>
            </a:r>
          </a:p>
          <a:p>
            <a:pPr marL="0" indent="0">
              <a:buNone/>
            </a:pPr>
            <a:endParaRPr lang="en-US" dirty="0"/>
          </a:p>
          <a:p>
            <a:pPr marL="0" indent="0">
              <a:buNone/>
            </a:pPr>
            <a:r>
              <a:rPr lang="en-US" dirty="0"/>
              <a:t>Note this analysis could also be extended to whether the woman got sick (column J)</a:t>
            </a:r>
          </a:p>
          <a:p>
            <a:pPr marL="0" indent="0">
              <a:buNone/>
            </a:pPr>
            <a:endParaRPr lang="en-US" dirty="0"/>
          </a:p>
        </p:txBody>
      </p:sp>
    </p:spTree>
    <p:extLst>
      <p:ext uri="{BB962C8B-B14F-4D97-AF65-F5344CB8AC3E}">
        <p14:creationId xmlns:p14="http://schemas.microsoft.com/office/powerpoint/2010/main" val="316257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84036-0105-A14B-2A0A-195FADC33F24}"/>
              </a:ext>
            </a:extLst>
          </p:cNvPr>
          <p:cNvSpPr>
            <a:spLocks noGrp="1"/>
          </p:cNvSpPr>
          <p:nvPr>
            <p:ph type="title"/>
          </p:nvPr>
        </p:nvSpPr>
        <p:spPr/>
        <p:txBody>
          <a:bodyPr/>
          <a:lstStyle/>
          <a:p>
            <a:r>
              <a:rPr lang="en-US" dirty="0"/>
              <a:t>Outcome 5</a:t>
            </a:r>
          </a:p>
        </p:txBody>
      </p:sp>
      <p:sp>
        <p:nvSpPr>
          <p:cNvPr id="3" name="Content Placeholder 2">
            <a:extLst>
              <a:ext uri="{FF2B5EF4-FFF2-40B4-BE49-F238E27FC236}">
                <a16:creationId xmlns:a16="http://schemas.microsoft.com/office/drawing/2014/main" id="{DE0C0122-60E1-67EC-B14A-42FFC5778ABB}"/>
              </a:ext>
            </a:extLst>
          </p:cNvPr>
          <p:cNvSpPr>
            <a:spLocks noGrp="1"/>
          </p:cNvSpPr>
          <p:nvPr>
            <p:ph idx="1"/>
          </p:nvPr>
        </p:nvSpPr>
        <p:spPr/>
        <p:txBody>
          <a:bodyPr/>
          <a:lstStyle/>
          <a:p>
            <a:pPr marL="0" indent="0">
              <a:buNone/>
            </a:pPr>
            <a:r>
              <a:rPr lang="en-US" dirty="0"/>
              <a:t>Did prophylactic antibiotics help achieve the ideal pregnancy outcome of mum staying well and baby being liveborn?</a:t>
            </a:r>
          </a:p>
          <a:p>
            <a:endParaRPr lang="en-US" dirty="0"/>
          </a:p>
          <a:p>
            <a:r>
              <a:rPr lang="en-US" dirty="0"/>
              <a:t>Input: column M “Prophylactic antibiotics commenced at diagnosis”</a:t>
            </a:r>
          </a:p>
          <a:p>
            <a:r>
              <a:rPr lang="en-US" dirty="0"/>
              <a:t>Output: column E “Whole pregnancy outcome” (0= either baby died or mum got sick, 1=live mum and mum well)</a:t>
            </a:r>
          </a:p>
        </p:txBody>
      </p:sp>
    </p:spTree>
    <p:extLst>
      <p:ext uri="{BB962C8B-B14F-4D97-AF65-F5344CB8AC3E}">
        <p14:creationId xmlns:p14="http://schemas.microsoft.com/office/powerpoint/2010/main" val="2058282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4B45F-FEB1-8DDE-E277-A8330D995182}"/>
              </a:ext>
            </a:extLst>
          </p:cNvPr>
          <p:cNvSpPr>
            <a:spLocks noGrp="1"/>
          </p:cNvSpPr>
          <p:nvPr>
            <p:ph type="title"/>
          </p:nvPr>
        </p:nvSpPr>
        <p:spPr/>
        <p:txBody>
          <a:bodyPr/>
          <a:lstStyle/>
          <a:p>
            <a:r>
              <a:rPr lang="en-US" dirty="0"/>
              <a:t>Outcome 6 and 7</a:t>
            </a:r>
          </a:p>
        </p:txBody>
      </p:sp>
      <p:sp>
        <p:nvSpPr>
          <p:cNvPr id="3" name="Content Placeholder 2">
            <a:extLst>
              <a:ext uri="{FF2B5EF4-FFF2-40B4-BE49-F238E27FC236}">
                <a16:creationId xmlns:a16="http://schemas.microsoft.com/office/drawing/2014/main" id="{B752CE2E-8093-69C7-BE26-4721606D8D07}"/>
              </a:ext>
            </a:extLst>
          </p:cNvPr>
          <p:cNvSpPr>
            <a:spLocks noGrp="1"/>
          </p:cNvSpPr>
          <p:nvPr>
            <p:ph idx="1"/>
          </p:nvPr>
        </p:nvSpPr>
        <p:spPr/>
        <p:txBody>
          <a:bodyPr>
            <a:normAutofit fontScale="85000" lnSpcReduction="20000"/>
          </a:bodyPr>
          <a:lstStyle/>
          <a:p>
            <a:pPr marL="0" indent="0">
              <a:buNone/>
            </a:pPr>
            <a:r>
              <a:rPr lang="en-US" dirty="0"/>
              <a:t>6: Did prophylactic antibiotics achieve the outcome of mum staying well and baby surviving to discharge? (n=50)</a:t>
            </a:r>
          </a:p>
          <a:p>
            <a:pPr marL="0" indent="0">
              <a:buNone/>
            </a:pPr>
            <a:r>
              <a:rPr lang="en-US" dirty="0"/>
              <a:t>7:Did prophylactic antibiotics achieve the outcome of mum staying well and baby surviving to discharge without major morbidity? (n=37)</a:t>
            </a:r>
          </a:p>
          <a:p>
            <a:pPr marL="0" indent="0">
              <a:buNone/>
            </a:pPr>
            <a:endParaRPr lang="en-US" dirty="0"/>
          </a:p>
          <a:p>
            <a:pPr marL="0" indent="0">
              <a:buNone/>
            </a:pPr>
            <a:r>
              <a:rPr lang="en-US" dirty="0"/>
              <a:t>Input: column M “Prophylactic antibiotics commenced at diagnosis”</a:t>
            </a:r>
          </a:p>
          <a:p>
            <a:pPr marL="0" indent="0">
              <a:buNone/>
            </a:pPr>
            <a:r>
              <a:rPr lang="en-US" dirty="0"/>
              <a:t>Output:(6) column E: Mum well and baby survived</a:t>
            </a:r>
          </a:p>
          <a:p>
            <a:pPr marL="0" indent="0">
              <a:buNone/>
            </a:pPr>
            <a:r>
              <a:rPr lang="en-US" dirty="0"/>
              <a:t>Output (7) column F: Mum well and baby without major morbidity at discharge</a:t>
            </a:r>
          </a:p>
          <a:p>
            <a:pPr marL="0" indent="0">
              <a:buNone/>
            </a:pPr>
            <a:endParaRPr lang="en-US" dirty="0"/>
          </a:p>
          <a:p>
            <a:pPr marL="0" indent="0">
              <a:buNone/>
            </a:pPr>
            <a:r>
              <a:rPr lang="en-US" dirty="0"/>
              <a:t>Of note: there are 15 babies that were liveborn but we don’t know if they survived to discharge. They are in column RZ :Livebirth then unknown”. Should they be included or not?</a:t>
            </a:r>
          </a:p>
        </p:txBody>
      </p:sp>
    </p:spTree>
    <p:extLst>
      <p:ext uri="{BB962C8B-B14F-4D97-AF65-F5344CB8AC3E}">
        <p14:creationId xmlns:p14="http://schemas.microsoft.com/office/powerpoint/2010/main" val="1276372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FF88C-1548-1426-1646-A3F8B2F6B319}"/>
              </a:ext>
            </a:extLst>
          </p:cNvPr>
          <p:cNvSpPr>
            <a:spLocks noGrp="1"/>
          </p:cNvSpPr>
          <p:nvPr>
            <p:ph type="title"/>
          </p:nvPr>
        </p:nvSpPr>
        <p:spPr/>
        <p:txBody>
          <a:bodyPr/>
          <a:lstStyle/>
          <a:p>
            <a:r>
              <a:rPr lang="en-US" dirty="0"/>
              <a:t>Still to consider</a:t>
            </a:r>
          </a:p>
        </p:txBody>
      </p:sp>
      <p:sp>
        <p:nvSpPr>
          <p:cNvPr id="3" name="Content Placeholder 2">
            <a:extLst>
              <a:ext uri="{FF2B5EF4-FFF2-40B4-BE49-F238E27FC236}">
                <a16:creationId xmlns:a16="http://schemas.microsoft.com/office/drawing/2014/main" id="{D12D831C-A51F-D868-AC82-4EA424D8678C}"/>
              </a:ext>
            </a:extLst>
          </p:cNvPr>
          <p:cNvSpPr>
            <a:spLocks noGrp="1"/>
          </p:cNvSpPr>
          <p:nvPr>
            <p:ph idx="1"/>
          </p:nvPr>
        </p:nvSpPr>
        <p:spPr/>
        <p:txBody>
          <a:bodyPr/>
          <a:lstStyle/>
          <a:p>
            <a:r>
              <a:rPr lang="en-US" dirty="0"/>
              <a:t>Do we want to tackle optimal length of time after discharge for PPROM and gestation at steroids?</a:t>
            </a:r>
          </a:p>
          <a:p>
            <a:endParaRPr lang="en-US" dirty="0"/>
          </a:p>
          <a:p>
            <a:r>
              <a:rPr lang="en-US" dirty="0"/>
              <a:t>I think so… these are in analysis 1 table. Outcome- Whole pregnancy outcome (mum sepsis free and livebirth)</a:t>
            </a:r>
          </a:p>
        </p:txBody>
      </p:sp>
    </p:spTree>
    <p:extLst>
      <p:ext uri="{BB962C8B-B14F-4D97-AF65-F5344CB8AC3E}">
        <p14:creationId xmlns:p14="http://schemas.microsoft.com/office/powerpoint/2010/main" val="4188590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8255A-B9A1-748B-D1E7-D75A583688B6}"/>
              </a:ext>
            </a:extLst>
          </p:cNvPr>
          <p:cNvSpPr>
            <a:spLocks noGrp="1"/>
          </p:cNvSpPr>
          <p:nvPr>
            <p:ph type="title"/>
          </p:nvPr>
        </p:nvSpPr>
        <p:spPr/>
        <p:txBody>
          <a:bodyPr/>
          <a:lstStyle/>
          <a:p>
            <a:r>
              <a:rPr lang="en-US" dirty="0"/>
              <a:t>Decision 24</a:t>
            </a:r>
            <a:r>
              <a:rPr lang="en-US" baseline="30000" dirty="0"/>
              <a:t>th</a:t>
            </a:r>
            <a:r>
              <a:rPr lang="en-US" dirty="0"/>
              <a:t> April 2024</a:t>
            </a:r>
          </a:p>
        </p:txBody>
      </p:sp>
      <p:sp>
        <p:nvSpPr>
          <p:cNvPr id="3" name="Content Placeholder 2">
            <a:extLst>
              <a:ext uri="{FF2B5EF4-FFF2-40B4-BE49-F238E27FC236}">
                <a16:creationId xmlns:a16="http://schemas.microsoft.com/office/drawing/2014/main" id="{414BA9F8-A2AE-C42A-8574-F12CA74DCAE9}"/>
              </a:ext>
            </a:extLst>
          </p:cNvPr>
          <p:cNvSpPr>
            <a:spLocks noGrp="1"/>
          </p:cNvSpPr>
          <p:nvPr>
            <p:ph idx="1"/>
          </p:nvPr>
        </p:nvSpPr>
        <p:spPr/>
        <p:txBody>
          <a:bodyPr>
            <a:normAutofit/>
          </a:bodyPr>
          <a:lstStyle/>
          <a:p>
            <a:pPr marL="0" indent="0">
              <a:buNone/>
            </a:pPr>
            <a:r>
              <a:rPr lang="en-US" dirty="0"/>
              <a:t>Focus on those that had outpatient management of singleton pregnancy (n=128 with terminations included or 111 without)</a:t>
            </a:r>
          </a:p>
          <a:p>
            <a:pPr marL="0" indent="0">
              <a:buNone/>
            </a:pPr>
            <a:endParaRPr lang="en-US" dirty="0"/>
          </a:p>
          <a:p>
            <a:pPr marL="0" indent="0">
              <a:buNone/>
            </a:pPr>
            <a:r>
              <a:rPr lang="en-US" dirty="0"/>
              <a:t>Question- what is the optimal length of time to stay as an inpatient before discharge? Outcome- livebirth and mum not having sepsis</a:t>
            </a:r>
          </a:p>
          <a:p>
            <a:r>
              <a:rPr lang="en-US" dirty="0"/>
              <a:t>Fields:</a:t>
            </a:r>
          </a:p>
          <a:p>
            <a:pPr lvl="1"/>
            <a:r>
              <a:rPr lang="en-US" dirty="0"/>
              <a:t>EPP_DIAG_DATE_E1_C1</a:t>
            </a:r>
          </a:p>
          <a:p>
            <a:pPr lvl="1"/>
            <a:r>
              <a:rPr lang="en-US" dirty="0"/>
              <a:t>EPPROM_DISCH_E1_C1- date of outpatient management</a:t>
            </a:r>
          </a:p>
          <a:p>
            <a:pPr marL="457200" lvl="1" indent="0">
              <a:buNone/>
            </a:pPr>
            <a:endParaRPr lang="en-US" dirty="0"/>
          </a:p>
          <a:p>
            <a:pPr lvl="1"/>
            <a:endParaRPr lang="en-US" dirty="0"/>
          </a:p>
          <a:p>
            <a:pPr marL="0" indent="0">
              <a:buNone/>
            </a:pPr>
            <a:endParaRPr lang="en-US" dirty="0"/>
          </a:p>
          <a:p>
            <a:endParaRPr lang="en-US" dirty="0"/>
          </a:p>
        </p:txBody>
      </p:sp>
    </p:spTree>
    <p:extLst>
      <p:ext uri="{BB962C8B-B14F-4D97-AF65-F5344CB8AC3E}">
        <p14:creationId xmlns:p14="http://schemas.microsoft.com/office/powerpoint/2010/main" val="3540150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8255A-B9A1-748B-D1E7-D75A583688B6}"/>
              </a:ext>
            </a:extLst>
          </p:cNvPr>
          <p:cNvSpPr>
            <a:spLocks noGrp="1"/>
          </p:cNvSpPr>
          <p:nvPr>
            <p:ph type="title"/>
          </p:nvPr>
        </p:nvSpPr>
        <p:spPr/>
        <p:txBody>
          <a:bodyPr/>
          <a:lstStyle/>
          <a:p>
            <a:r>
              <a:rPr lang="en-US" dirty="0"/>
              <a:t>Decision 24</a:t>
            </a:r>
            <a:r>
              <a:rPr lang="en-US" baseline="30000" dirty="0"/>
              <a:t>th</a:t>
            </a:r>
            <a:r>
              <a:rPr lang="en-US" dirty="0"/>
              <a:t> April 2024</a:t>
            </a:r>
          </a:p>
        </p:txBody>
      </p:sp>
      <p:sp>
        <p:nvSpPr>
          <p:cNvPr id="3" name="Content Placeholder 2">
            <a:extLst>
              <a:ext uri="{FF2B5EF4-FFF2-40B4-BE49-F238E27FC236}">
                <a16:creationId xmlns:a16="http://schemas.microsoft.com/office/drawing/2014/main" id="{414BA9F8-A2AE-C42A-8574-F12CA74DCAE9}"/>
              </a:ext>
            </a:extLst>
          </p:cNvPr>
          <p:cNvSpPr>
            <a:spLocks noGrp="1"/>
          </p:cNvSpPr>
          <p:nvPr>
            <p:ph idx="1"/>
          </p:nvPr>
        </p:nvSpPr>
        <p:spPr/>
        <p:txBody>
          <a:bodyPr>
            <a:normAutofit/>
          </a:bodyPr>
          <a:lstStyle/>
          <a:p>
            <a:pPr marL="0" indent="0">
              <a:buNone/>
            </a:pPr>
            <a:r>
              <a:rPr lang="en-US" dirty="0"/>
              <a:t>Focus on those that had steroids with a singleton pregnancy (n=96 without termination and n=99 with termination)</a:t>
            </a:r>
          </a:p>
          <a:p>
            <a:pPr marL="0" indent="0">
              <a:buNone/>
            </a:pPr>
            <a:endParaRPr lang="en-US" dirty="0"/>
          </a:p>
          <a:p>
            <a:pPr marL="0" indent="0">
              <a:buNone/>
            </a:pPr>
            <a:r>
              <a:rPr lang="en-US" dirty="0"/>
              <a:t>Question- what is the optimal gestation to give steroids? Outcome- livebirth with hospital discharge (+/-and mum not having sepsis)</a:t>
            </a:r>
          </a:p>
          <a:p>
            <a:r>
              <a:rPr lang="en-US" dirty="0"/>
              <a:t>Fields:</a:t>
            </a:r>
          </a:p>
          <a:p>
            <a:pPr lvl="1"/>
            <a:r>
              <a:rPr lang="en-US" dirty="0"/>
              <a:t>Gest at steroids (gestation in weeks of steroids)</a:t>
            </a:r>
          </a:p>
          <a:p>
            <a:pPr marL="457200" lvl="1" indent="0">
              <a:buNone/>
            </a:pPr>
            <a:endParaRPr lang="en-US" dirty="0"/>
          </a:p>
          <a:p>
            <a:pPr lvl="1"/>
            <a:endParaRPr lang="en-US" dirty="0"/>
          </a:p>
          <a:p>
            <a:pPr marL="0" indent="0">
              <a:buNone/>
            </a:pPr>
            <a:endParaRPr lang="en-US" dirty="0"/>
          </a:p>
          <a:p>
            <a:endParaRPr lang="en-US" dirty="0"/>
          </a:p>
        </p:txBody>
      </p:sp>
    </p:spTree>
    <p:extLst>
      <p:ext uri="{BB962C8B-B14F-4D97-AF65-F5344CB8AC3E}">
        <p14:creationId xmlns:p14="http://schemas.microsoft.com/office/powerpoint/2010/main" val="1471790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10437-206D-BADE-4680-BD545BF880A9}"/>
              </a:ext>
            </a:extLst>
          </p:cNvPr>
          <p:cNvSpPr>
            <a:spLocks noGrp="1"/>
          </p:cNvSpPr>
          <p:nvPr>
            <p:ph type="title"/>
          </p:nvPr>
        </p:nvSpPr>
        <p:spPr/>
        <p:txBody>
          <a:bodyPr/>
          <a:lstStyle/>
          <a:p>
            <a:r>
              <a:rPr lang="en-US" dirty="0"/>
              <a:t>Decision 24</a:t>
            </a:r>
            <a:r>
              <a:rPr lang="en-US" baseline="30000" dirty="0"/>
              <a:t>th</a:t>
            </a:r>
            <a:r>
              <a:rPr lang="en-US" dirty="0"/>
              <a:t> April 2024 (RJ/AC/LG)</a:t>
            </a:r>
          </a:p>
        </p:txBody>
      </p:sp>
      <p:sp>
        <p:nvSpPr>
          <p:cNvPr id="3" name="Content Placeholder 2">
            <a:extLst>
              <a:ext uri="{FF2B5EF4-FFF2-40B4-BE49-F238E27FC236}">
                <a16:creationId xmlns:a16="http://schemas.microsoft.com/office/drawing/2014/main" id="{AA7BC675-889D-1D78-0F2F-53BC0AE180A8}"/>
              </a:ext>
            </a:extLst>
          </p:cNvPr>
          <p:cNvSpPr>
            <a:spLocks noGrp="1"/>
          </p:cNvSpPr>
          <p:nvPr>
            <p:ph idx="1"/>
          </p:nvPr>
        </p:nvSpPr>
        <p:spPr/>
        <p:txBody>
          <a:bodyPr>
            <a:normAutofit fontScale="62500" lnSpcReduction="20000"/>
          </a:bodyPr>
          <a:lstStyle/>
          <a:p>
            <a:pPr marL="0" indent="0">
              <a:buNone/>
            </a:pPr>
            <a:r>
              <a:rPr lang="en-US" dirty="0"/>
              <a:t>Primary outcome:</a:t>
            </a:r>
          </a:p>
          <a:p>
            <a:pPr marL="0" indent="0">
              <a:buNone/>
            </a:pPr>
            <a:r>
              <a:rPr lang="en-US" dirty="0"/>
              <a:t>-Livebirth and mum sepsis free excluding those that got sepsis within 2 days of PPROM </a:t>
            </a:r>
            <a:r>
              <a:rPr lang="en-US" i="1" dirty="0"/>
              <a:t>(Richard- on further thinking I do think those who did get early sepsis should be excluded from the nominator and denominator for this one- if they have nasty sepsis at presentation then whether to give prophylactic antibiotics isn’t even a question- they need treatment)</a:t>
            </a:r>
          </a:p>
          <a:p>
            <a:pPr marL="0" indent="0">
              <a:buNone/>
            </a:pPr>
            <a:endParaRPr lang="en-US" dirty="0"/>
          </a:p>
          <a:p>
            <a:pPr marL="0" indent="0">
              <a:buNone/>
            </a:pPr>
            <a:r>
              <a:rPr lang="en-US" dirty="0"/>
              <a:t>Secondary outcomes:</a:t>
            </a:r>
          </a:p>
          <a:p>
            <a:r>
              <a:rPr lang="en-US" dirty="0"/>
              <a:t>Livebirth and mum sepsis free including everyone who didn’t have a termination (or if Richard’s discussions afternoon of 24</a:t>
            </a:r>
            <a:r>
              <a:rPr lang="en-US" baseline="30000" dirty="0"/>
              <a:t>th</a:t>
            </a:r>
            <a:r>
              <a:rPr lang="en-US" dirty="0"/>
              <a:t> April find a way then include terminations too)</a:t>
            </a:r>
          </a:p>
          <a:p>
            <a:r>
              <a:rPr lang="en-US" dirty="0"/>
              <a:t>Livebirth with hospital discharge and mum sepsis free including everyone </a:t>
            </a:r>
          </a:p>
          <a:p>
            <a:r>
              <a:rPr lang="en-US" dirty="0"/>
              <a:t>Livebirth without major morbidity and mum sepsis free including everyone</a:t>
            </a:r>
          </a:p>
          <a:p>
            <a:endParaRPr lang="en-US" dirty="0"/>
          </a:p>
          <a:p>
            <a:r>
              <a:rPr lang="en-US" dirty="0"/>
              <a:t>Livebirth with hospital discharge and mum sepsis free excluding those that got sepsis within 2 days of PPROM </a:t>
            </a:r>
          </a:p>
          <a:p>
            <a:r>
              <a:rPr lang="en-US" dirty="0"/>
              <a:t>Livebirth without major morbidity and mum sepsis free excluding those that got sepsis within 2 days of PPROM </a:t>
            </a:r>
          </a:p>
        </p:txBody>
      </p:sp>
    </p:spTree>
    <p:extLst>
      <p:ext uri="{BB962C8B-B14F-4D97-AF65-F5344CB8AC3E}">
        <p14:creationId xmlns:p14="http://schemas.microsoft.com/office/powerpoint/2010/main" val="3767860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9575055-BD8E-6281-E9D7-701989D11D48}"/>
              </a:ext>
            </a:extLst>
          </p:cNvPr>
          <p:cNvPicPr>
            <a:picLocks noChangeAspect="1"/>
          </p:cNvPicPr>
          <p:nvPr/>
        </p:nvPicPr>
        <p:blipFill>
          <a:blip r:embed="rId3"/>
          <a:stretch>
            <a:fillRect/>
          </a:stretch>
        </p:blipFill>
        <p:spPr>
          <a:xfrm>
            <a:off x="1617980" y="643467"/>
            <a:ext cx="3342639" cy="5571066"/>
          </a:xfrm>
          <a:prstGeom prst="rect">
            <a:avLst/>
          </a:prstGeom>
        </p:spPr>
      </p:pic>
      <p:pic>
        <p:nvPicPr>
          <p:cNvPr id="7" name="Picture 6">
            <a:extLst>
              <a:ext uri="{FF2B5EF4-FFF2-40B4-BE49-F238E27FC236}">
                <a16:creationId xmlns:a16="http://schemas.microsoft.com/office/drawing/2014/main" id="{C4BE855D-83A9-7470-5721-4B0FD5CCDDF0}"/>
              </a:ext>
            </a:extLst>
          </p:cNvPr>
          <p:cNvPicPr>
            <a:picLocks noChangeAspect="1"/>
          </p:cNvPicPr>
          <p:nvPr/>
        </p:nvPicPr>
        <p:blipFill>
          <a:blip r:embed="rId4"/>
          <a:stretch>
            <a:fillRect/>
          </a:stretch>
        </p:blipFill>
        <p:spPr>
          <a:xfrm>
            <a:off x="7231379" y="643467"/>
            <a:ext cx="3342639" cy="5571066"/>
          </a:xfrm>
          <a:prstGeom prst="rect">
            <a:avLst/>
          </a:prstGeom>
        </p:spPr>
      </p:pic>
      <p:sp>
        <p:nvSpPr>
          <p:cNvPr id="8" name="TextBox 7">
            <a:extLst>
              <a:ext uri="{FF2B5EF4-FFF2-40B4-BE49-F238E27FC236}">
                <a16:creationId xmlns:a16="http://schemas.microsoft.com/office/drawing/2014/main" id="{C7BD457C-9F9D-6DD7-11B2-0D11A671FB38}"/>
              </a:ext>
            </a:extLst>
          </p:cNvPr>
          <p:cNvSpPr txBox="1"/>
          <p:nvPr/>
        </p:nvSpPr>
        <p:spPr>
          <a:xfrm>
            <a:off x="1262743" y="6214533"/>
            <a:ext cx="4122057" cy="369332"/>
          </a:xfrm>
          <a:prstGeom prst="rect">
            <a:avLst/>
          </a:prstGeom>
          <a:noFill/>
        </p:spPr>
        <p:txBody>
          <a:bodyPr wrap="square" rtlCol="0">
            <a:spAutoFit/>
          </a:bodyPr>
          <a:lstStyle/>
          <a:p>
            <a:r>
              <a:rPr lang="en-US" dirty="0"/>
              <a:t>Antibiotics</a:t>
            </a:r>
          </a:p>
        </p:txBody>
      </p:sp>
      <p:sp>
        <p:nvSpPr>
          <p:cNvPr id="9" name="TextBox 8">
            <a:extLst>
              <a:ext uri="{FF2B5EF4-FFF2-40B4-BE49-F238E27FC236}">
                <a16:creationId xmlns:a16="http://schemas.microsoft.com/office/drawing/2014/main" id="{399A4BCD-666C-53E6-1452-FD19253E052D}"/>
              </a:ext>
            </a:extLst>
          </p:cNvPr>
          <p:cNvSpPr txBox="1"/>
          <p:nvPr/>
        </p:nvSpPr>
        <p:spPr>
          <a:xfrm>
            <a:off x="7655560" y="6214533"/>
            <a:ext cx="4122057" cy="369332"/>
          </a:xfrm>
          <a:prstGeom prst="rect">
            <a:avLst/>
          </a:prstGeom>
          <a:noFill/>
        </p:spPr>
        <p:txBody>
          <a:bodyPr wrap="square" rtlCol="0">
            <a:spAutoFit/>
          </a:bodyPr>
          <a:lstStyle/>
          <a:p>
            <a:r>
              <a:rPr lang="en-US" dirty="0"/>
              <a:t>No antibiotics</a:t>
            </a:r>
          </a:p>
        </p:txBody>
      </p:sp>
    </p:spTree>
    <p:extLst>
      <p:ext uri="{BB962C8B-B14F-4D97-AF65-F5344CB8AC3E}">
        <p14:creationId xmlns:p14="http://schemas.microsoft.com/office/powerpoint/2010/main" val="3444246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78B6C-EF9E-426C-BDEA-3BD3925C5BBA}"/>
              </a:ext>
            </a:extLst>
          </p:cNvPr>
          <p:cNvSpPr>
            <a:spLocks noGrp="1"/>
          </p:cNvSpPr>
          <p:nvPr>
            <p:ph type="title"/>
          </p:nvPr>
        </p:nvSpPr>
        <p:spPr/>
        <p:txBody>
          <a:bodyPr/>
          <a:lstStyle/>
          <a:p>
            <a:r>
              <a:rPr lang="en-US" dirty="0"/>
              <a:t>Q1-Infection</a:t>
            </a:r>
          </a:p>
        </p:txBody>
      </p:sp>
      <p:sp>
        <p:nvSpPr>
          <p:cNvPr id="3" name="Content Placeholder 2">
            <a:extLst>
              <a:ext uri="{FF2B5EF4-FFF2-40B4-BE49-F238E27FC236}">
                <a16:creationId xmlns:a16="http://schemas.microsoft.com/office/drawing/2014/main" id="{74088378-FA56-0DC2-C098-D8732FABA78B}"/>
              </a:ext>
            </a:extLst>
          </p:cNvPr>
          <p:cNvSpPr>
            <a:spLocks noGrp="1"/>
          </p:cNvSpPr>
          <p:nvPr>
            <p:ph idx="1"/>
          </p:nvPr>
        </p:nvSpPr>
        <p:spPr/>
        <p:txBody>
          <a:bodyPr/>
          <a:lstStyle/>
          <a:p>
            <a:pPr marL="0" indent="0">
              <a:buNone/>
            </a:pPr>
            <a:r>
              <a:rPr lang="en-US" dirty="0"/>
              <a:t>Question 1- do prophylactic antibiotics (erythromycin orally) (a) reduce mums getting sick or (b) improve infant outcome</a:t>
            </a:r>
          </a:p>
          <a:p>
            <a:pPr marL="0" indent="0">
              <a:buNone/>
            </a:pPr>
            <a:endParaRPr lang="en-US" dirty="0"/>
          </a:p>
          <a:p>
            <a:pPr marL="0" indent="0">
              <a:buNone/>
            </a:pPr>
            <a:r>
              <a:rPr lang="en-US" dirty="0"/>
              <a:t>In women with singleton pregnancies who were not septic at presentation</a:t>
            </a:r>
          </a:p>
          <a:p>
            <a:pPr marL="0" indent="0">
              <a:buNone/>
            </a:pPr>
            <a:endParaRPr lang="en-US" dirty="0"/>
          </a:p>
          <a:p>
            <a:pPr marL="0" indent="0">
              <a:buNone/>
            </a:pPr>
            <a:r>
              <a:rPr lang="en-US" dirty="0"/>
              <a:t>Suggest- include all women because some had terminations for sepsis</a:t>
            </a:r>
          </a:p>
        </p:txBody>
      </p:sp>
    </p:spTree>
    <p:extLst>
      <p:ext uri="{BB962C8B-B14F-4D97-AF65-F5344CB8AC3E}">
        <p14:creationId xmlns:p14="http://schemas.microsoft.com/office/powerpoint/2010/main" val="3219894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E8CA6B4-C41E-261B-3063-2E2E367334FE}"/>
              </a:ext>
            </a:extLst>
          </p:cNvPr>
          <p:cNvSpPr>
            <a:spLocks noGrp="1"/>
          </p:cNvSpPr>
          <p:nvPr>
            <p:ph idx="1"/>
          </p:nvPr>
        </p:nvSpPr>
        <p:spPr>
          <a:xfrm>
            <a:off x="5257800" y="214540"/>
            <a:ext cx="1676400" cy="1217613"/>
          </a:xfrm>
        </p:spPr>
        <p:txBody>
          <a:bodyPr>
            <a:normAutofit lnSpcReduction="10000"/>
          </a:bodyPr>
          <a:lstStyle/>
          <a:p>
            <a:pPr marL="0" indent="0">
              <a:buNone/>
            </a:pPr>
            <a:r>
              <a:rPr lang="en-US" dirty="0"/>
              <a:t>Early PPROM n=368</a:t>
            </a:r>
          </a:p>
        </p:txBody>
      </p:sp>
      <p:sp>
        <p:nvSpPr>
          <p:cNvPr id="7" name="Content Placeholder 2">
            <a:extLst>
              <a:ext uri="{FF2B5EF4-FFF2-40B4-BE49-F238E27FC236}">
                <a16:creationId xmlns:a16="http://schemas.microsoft.com/office/drawing/2014/main" id="{B80A17AC-B5FC-4AF3-AFF0-D7BE454CB91A}"/>
              </a:ext>
            </a:extLst>
          </p:cNvPr>
          <p:cNvSpPr txBox="1">
            <a:spLocks/>
          </p:cNvSpPr>
          <p:nvPr/>
        </p:nvSpPr>
        <p:spPr>
          <a:xfrm>
            <a:off x="7217224" y="1361057"/>
            <a:ext cx="4404931" cy="2131558"/>
          </a:xfrm>
          <a:prstGeom prst="rect">
            <a:avLst/>
          </a:prstGeom>
          <a:ln>
            <a:solidFill>
              <a:schemeClr val="accent1"/>
            </a:solidFill>
          </a:ln>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p>
          <a:p>
            <a:pPr marL="0" indent="0">
              <a:buFont typeface="Arial" panose="020B0604020202020204" pitchFamily="34" charset="0"/>
              <a:buNone/>
            </a:pPr>
            <a:r>
              <a:rPr lang="en-US" sz="2200" dirty="0"/>
              <a:t>Exclude due to:</a:t>
            </a:r>
          </a:p>
          <a:p>
            <a:pPr marL="0" indent="0">
              <a:buFont typeface="Arial" panose="020B0604020202020204" pitchFamily="34" charset="0"/>
              <a:buNone/>
            </a:pPr>
            <a:r>
              <a:rPr lang="en-US" sz="2200" dirty="0"/>
              <a:t>Unknown pregnancy outcome n=4</a:t>
            </a:r>
          </a:p>
          <a:p>
            <a:pPr marL="0" indent="0">
              <a:buFont typeface="Arial" panose="020B0604020202020204" pitchFamily="34" charset="0"/>
              <a:buNone/>
            </a:pPr>
            <a:r>
              <a:rPr lang="en-US" sz="2200" dirty="0"/>
              <a:t>Multiple pregnancy n=38</a:t>
            </a:r>
          </a:p>
          <a:p>
            <a:pPr marL="0" indent="0">
              <a:buFont typeface="Arial" panose="020B0604020202020204" pitchFamily="34" charset="0"/>
              <a:buNone/>
            </a:pPr>
            <a:r>
              <a:rPr lang="en-US" sz="2200" dirty="0"/>
              <a:t>Postnatal diagnosis of PPROM n=1 (EPR_377)</a:t>
            </a:r>
          </a:p>
          <a:p>
            <a:pPr marL="0" indent="0">
              <a:buFont typeface="Arial" panose="020B0604020202020204" pitchFamily="34" charset="0"/>
              <a:buNone/>
            </a:pPr>
            <a:r>
              <a:rPr lang="en-US" sz="2200" dirty="0"/>
              <a:t>Septic/requiring IV antibiotics prior to PPROM n=3 (EPR_242, EPR_452, EPR_180)</a:t>
            </a:r>
          </a:p>
          <a:p>
            <a:pPr marL="0" indent="0">
              <a:buFont typeface="Arial" panose="020B0604020202020204" pitchFamily="34" charset="0"/>
              <a:buNone/>
            </a:pPr>
            <a:r>
              <a:rPr lang="en-US" sz="2200" dirty="0"/>
              <a:t>Septic at the time of PPROM n=13</a:t>
            </a:r>
          </a:p>
          <a:p>
            <a:pPr marL="0" indent="0">
              <a:buFont typeface="Arial" panose="020B0604020202020204" pitchFamily="34" charset="0"/>
              <a:buNone/>
            </a:pPr>
            <a:endParaRPr lang="en-US" sz="2200" dirty="0"/>
          </a:p>
          <a:p>
            <a:pPr marL="0" indent="0">
              <a:buFont typeface="Arial" panose="020B0604020202020204" pitchFamily="34" charset="0"/>
              <a:buNone/>
            </a:pPr>
            <a:endParaRPr lang="en-US" sz="4000"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10" name="Content Placeholder 2">
            <a:extLst>
              <a:ext uri="{FF2B5EF4-FFF2-40B4-BE49-F238E27FC236}">
                <a16:creationId xmlns:a16="http://schemas.microsoft.com/office/drawing/2014/main" id="{18F6C909-3F6C-9E6D-3B69-2489A6C81612}"/>
              </a:ext>
            </a:extLst>
          </p:cNvPr>
          <p:cNvSpPr txBox="1">
            <a:spLocks/>
          </p:cNvSpPr>
          <p:nvPr/>
        </p:nvSpPr>
        <p:spPr>
          <a:xfrm>
            <a:off x="3747991" y="3857507"/>
            <a:ext cx="4206149" cy="7334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t>Decision about prophylactic antibiotics n=309</a:t>
            </a:r>
          </a:p>
          <a:p>
            <a:pPr marL="0" indent="0" algn="ctr">
              <a:buFont typeface="Arial" panose="020B0604020202020204" pitchFamily="34" charset="0"/>
              <a:buNone/>
            </a:pPr>
            <a:endParaRPr lang="en-US" sz="2400" dirty="0"/>
          </a:p>
          <a:p>
            <a:pPr marL="0" indent="0" algn="ctr">
              <a:buFont typeface="Arial" panose="020B0604020202020204" pitchFamily="34" charset="0"/>
              <a:buNone/>
            </a:pPr>
            <a:endParaRPr lang="en-US" sz="2400" dirty="0"/>
          </a:p>
        </p:txBody>
      </p:sp>
      <p:sp>
        <p:nvSpPr>
          <p:cNvPr id="11" name="Content Placeholder 2">
            <a:extLst>
              <a:ext uri="{FF2B5EF4-FFF2-40B4-BE49-F238E27FC236}">
                <a16:creationId xmlns:a16="http://schemas.microsoft.com/office/drawing/2014/main" id="{97CD88E4-E840-045B-1CCF-0042540A9072}"/>
              </a:ext>
            </a:extLst>
          </p:cNvPr>
          <p:cNvSpPr txBox="1">
            <a:spLocks/>
          </p:cNvSpPr>
          <p:nvPr/>
        </p:nvSpPr>
        <p:spPr>
          <a:xfrm>
            <a:off x="3520981" y="4808166"/>
            <a:ext cx="2220223" cy="73342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Erythromycin</a:t>
            </a:r>
          </a:p>
          <a:p>
            <a:pPr marL="0" indent="0">
              <a:buFont typeface="Arial" panose="020B0604020202020204" pitchFamily="34" charset="0"/>
              <a:buNone/>
            </a:pPr>
            <a:r>
              <a:rPr lang="en-US" sz="2400" dirty="0"/>
              <a:t>N=193</a:t>
            </a:r>
          </a:p>
          <a:p>
            <a:pPr marL="0" indent="0">
              <a:buFont typeface="Arial" panose="020B0604020202020204" pitchFamily="34" charset="0"/>
              <a:buNone/>
            </a:pPr>
            <a:endParaRPr lang="en-US" sz="2400" dirty="0"/>
          </a:p>
          <a:p>
            <a:pPr marL="0" indent="0">
              <a:buFont typeface="Arial" panose="020B0604020202020204" pitchFamily="34" charset="0"/>
              <a:buNone/>
            </a:pPr>
            <a:endParaRPr lang="en-US" sz="2400" dirty="0"/>
          </a:p>
          <a:p>
            <a:pPr marL="0" indent="0">
              <a:buFont typeface="Arial" panose="020B0604020202020204" pitchFamily="34" charset="0"/>
              <a:buNone/>
            </a:pPr>
            <a:endParaRPr lang="en-US" sz="2400" dirty="0"/>
          </a:p>
        </p:txBody>
      </p:sp>
      <p:sp>
        <p:nvSpPr>
          <p:cNvPr id="12" name="Content Placeholder 2">
            <a:extLst>
              <a:ext uri="{FF2B5EF4-FFF2-40B4-BE49-F238E27FC236}">
                <a16:creationId xmlns:a16="http://schemas.microsoft.com/office/drawing/2014/main" id="{B854A7C1-A9C8-2AB0-0473-EC7F5FCE1671}"/>
              </a:ext>
            </a:extLst>
          </p:cNvPr>
          <p:cNvSpPr txBox="1">
            <a:spLocks/>
          </p:cNvSpPr>
          <p:nvPr/>
        </p:nvSpPr>
        <p:spPr>
          <a:xfrm>
            <a:off x="1070800" y="4786073"/>
            <a:ext cx="2220223" cy="73342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None</a:t>
            </a:r>
          </a:p>
          <a:p>
            <a:pPr marL="0" indent="0">
              <a:buFont typeface="Arial" panose="020B0604020202020204" pitchFamily="34" charset="0"/>
              <a:buNone/>
            </a:pPr>
            <a:r>
              <a:rPr lang="en-US" sz="2400" dirty="0"/>
              <a:t>N=101</a:t>
            </a:r>
          </a:p>
          <a:p>
            <a:pPr marL="0" indent="0">
              <a:buFont typeface="Arial" panose="020B0604020202020204" pitchFamily="34" charset="0"/>
              <a:buNone/>
            </a:pPr>
            <a:endParaRPr lang="en-US" sz="2400" dirty="0"/>
          </a:p>
          <a:p>
            <a:pPr marL="0" indent="0">
              <a:buFont typeface="Arial" panose="020B0604020202020204" pitchFamily="34" charset="0"/>
              <a:buNone/>
            </a:pPr>
            <a:endParaRPr lang="en-US" sz="2400" dirty="0"/>
          </a:p>
        </p:txBody>
      </p:sp>
      <p:sp>
        <p:nvSpPr>
          <p:cNvPr id="13" name="Content Placeholder 2">
            <a:extLst>
              <a:ext uri="{FF2B5EF4-FFF2-40B4-BE49-F238E27FC236}">
                <a16:creationId xmlns:a16="http://schemas.microsoft.com/office/drawing/2014/main" id="{F122CA51-B964-70BA-667B-9D8A79AACF45}"/>
              </a:ext>
            </a:extLst>
          </p:cNvPr>
          <p:cNvSpPr txBox="1">
            <a:spLocks/>
          </p:cNvSpPr>
          <p:nvPr/>
        </p:nvSpPr>
        <p:spPr>
          <a:xfrm>
            <a:off x="6215957" y="4786072"/>
            <a:ext cx="2220223" cy="73342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Other oral </a:t>
            </a:r>
          </a:p>
          <a:p>
            <a:pPr marL="0" indent="0">
              <a:buFont typeface="Arial" panose="020B0604020202020204" pitchFamily="34" charset="0"/>
              <a:buNone/>
            </a:pPr>
            <a:r>
              <a:rPr lang="en-US" sz="2400" dirty="0"/>
              <a:t>n=4 </a:t>
            </a:r>
          </a:p>
          <a:p>
            <a:pPr marL="0" indent="0">
              <a:buFont typeface="Arial" panose="020B0604020202020204" pitchFamily="34" charset="0"/>
              <a:buNone/>
            </a:pPr>
            <a:endParaRPr lang="en-US" sz="2400" dirty="0"/>
          </a:p>
          <a:p>
            <a:pPr marL="0" indent="0">
              <a:buFont typeface="Arial" panose="020B0604020202020204" pitchFamily="34" charset="0"/>
              <a:buNone/>
            </a:pPr>
            <a:endParaRPr lang="en-US" sz="2400" dirty="0"/>
          </a:p>
        </p:txBody>
      </p:sp>
      <p:sp>
        <p:nvSpPr>
          <p:cNvPr id="14" name="Content Placeholder 2">
            <a:extLst>
              <a:ext uri="{FF2B5EF4-FFF2-40B4-BE49-F238E27FC236}">
                <a16:creationId xmlns:a16="http://schemas.microsoft.com/office/drawing/2014/main" id="{BF376AF2-45B4-2FA3-719F-CDB5DCDD6FC1}"/>
              </a:ext>
            </a:extLst>
          </p:cNvPr>
          <p:cNvSpPr txBox="1">
            <a:spLocks/>
          </p:cNvSpPr>
          <p:nvPr/>
        </p:nvSpPr>
        <p:spPr>
          <a:xfrm>
            <a:off x="8309577" y="4786072"/>
            <a:ext cx="2997052" cy="1759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Other IV </a:t>
            </a:r>
          </a:p>
          <a:p>
            <a:pPr marL="0" indent="0">
              <a:buFont typeface="Arial" panose="020B0604020202020204" pitchFamily="34" charset="0"/>
              <a:buNone/>
            </a:pPr>
            <a:r>
              <a:rPr lang="en-US" sz="2400" dirty="0"/>
              <a:t>n=11</a:t>
            </a:r>
          </a:p>
          <a:p>
            <a:pPr marL="0" indent="0">
              <a:buFont typeface="Arial" panose="020B0604020202020204" pitchFamily="34" charset="0"/>
              <a:buNone/>
            </a:pPr>
            <a:r>
              <a:rPr lang="en-US" sz="2400" dirty="0"/>
              <a:t> </a:t>
            </a:r>
          </a:p>
          <a:p>
            <a:pPr marL="0" indent="0">
              <a:buFont typeface="Arial" panose="020B0604020202020204" pitchFamily="34" charset="0"/>
              <a:buNone/>
            </a:pPr>
            <a:endParaRPr lang="en-US" sz="2400" dirty="0"/>
          </a:p>
          <a:p>
            <a:pPr marL="0" indent="0">
              <a:buFont typeface="Arial" panose="020B0604020202020204" pitchFamily="34" charset="0"/>
              <a:buNone/>
            </a:pPr>
            <a:endParaRPr lang="en-US" sz="2400" dirty="0"/>
          </a:p>
        </p:txBody>
      </p:sp>
      <p:cxnSp>
        <p:nvCxnSpPr>
          <p:cNvPr id="16" name="Straight Arrow Connector 15">
            <a:extLst>
              <a:ext uri="{FF2B5EF4-FFF2-40B4-BE49-F238E27FC236}">
                <a16:creationId xmlns:a16="http://schemas.microsoft.com/office/drawing/2014/main" id="{BA20DA9E-D7D0-340C-8441-8CDF0E774E2E}"/>
              </a:ext>
            </a:extLst>
          </p:cNvPr>
          <p:cNvCxnSpPr>
            <a:cxnSpLocks/>
          </p:cNvCxnSpPr>
          <p:nvPr/>
        </p:nvCxnSpPr>
        <p:spPr>
          <a:xfrm>
            <a:off x="5738191" y="1432153"/>
            <a:ext cx="0" cy="2399618"/>
          </a:xfrm>
          <a:prstGeom prst="straightConnector1">
            <a:avLst/>
          </a:prstGeom>
          <a:ln w="63500">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4388ACFF-E419-7550-2897-5786F3C1865E}"/>
              </a:ext>
            </a:extLst>
          </p:cNvPr>
          <p:cNvCxnSpPr>
            <a:cxnSpLocks/>
          </p:cNvCxnSpPr>
          <p:nvPr/>
        </p:nvCxnSpPr>
        <p:spPr>
          <a:xfrm>
            <a:off x="6573269" y="1782531"/>
            <a:ext cx="502444" cy="381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84713C50-09D1-B66F-8CE0-3E1F14A6B62D}"/>
              </a:ext>
            </a:extLst>
          </p:cNvPr>
          <p:cNvCxnSpPr>
            <a:cxnSpLocks/>
          </p:cNvCxnSpPr>
          <p:nvPr/>
        </p:nvCxnSpPr>
        <p:spPr>
          <a:xfrm flipH="1">
            <a:off x="1915886" y="4319688"/>
            <a:ext cx="2581333" cy="271244"/>
          </a:xfrm>
          <a:prstGeom prst="straightConnector1">
            <a:avLst/>
          </a:prstGeom>
          <a:ln w="63500">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8908605D-F746-C4BC-ABC9-F66534FDC777}"/>
              </a:ext>
            </a:extLst>
          </p:cNvPr>
          <p:cNvCxnSpPr>
            <a:cxnSpLocks/>
          </p:cNvCxnSpPr>
          <p:nvPr/>
        </p:nvCxnSpPr>
        <p:spPr>
          <a:xfrm>
            <a:off x="7516346" y="4319688"/>
            <a:ext cx="1076111" cy="296980"/>
          </a:xfrm>
          <a:prstGeom prst="straightConnector1">
            <a:avLst/>
          </a:prstGeom>
          <a:ln w="63500">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6FBFA2EB-7CC1-FA69-51F6-064C06308F7E}"/>
              </a:ext>
            </a:extLst>
          </p:cNvPr>
          <p:cNvCxnSpPr>
            <a:cxnSpLocks/>
          </p:cNvCxnSpPr>
          <p:nvPr/>
        </p:nvCxnSpPr>
        <p:spPr>
          <a:xfrm>
            <a:off x="6724712" y="4513755"/>
            <a:ext cx="0" cy="298053"/>
          </a:xfrm>
          <a:prstGeom prst="straightConnector1">
            <a:avLst/>
          </a:prstGeom>
          <a:ln w="63500">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DACF41F1-8C63-BD01-9B88-ACCD275B515F}"/>
              </a:ext>
            </a:extLst>
          </p:cNvPr>
          <p:cNvCxnSpPr>
            <a:cxnSpLocks/>
          </p:cNvCxnSpPr>
          <p:nvPr/>
        </p:nvCxnSpPr>
        <p:spPr>
          <a:xfrm>
            <a:off x="4714484" y="4467373"/>
            <a:ext cx="0" cy="298053"/>
          </a:xfrm>
          <a:prstGeom prst="straightConnector1">
            <a:avLst/>
          </a:prstGeom>
          <a:ln w="63500">
            <a:tailEnd type="triangle"/>
          </a:ln>
        </p:spPr>
        <p:style>
          <a:lnRef idx="2">
            <a:schemeClr val="accent1"/>
          </a:lnRef>
          <a:fillRef idx="0">
            <a:schemeClr val="accent1"/>
          </a:fillRef>
          <a:effectRef idx="1">
            <a:schemeClr val="accent1"/>
          </a:effectRef>
          <a:fontRef idx="minor">
            <a:schemeClr val="tx1"/>
          </a:fontRef>
        </p:style>
      </p:cxnSp>
      <p:sp>
        <p:nvSpPr>
          <p:cNvPr id="27" name="Content Placeholder 2">
            <a:extLst>
              <a:ext uri="{FF2B5EF4-FFF2-40B4-BE49-F238E27FC236}">
                <a16:creationId xmlns:a16="http://schemas.microsoft.com/office/drawing/2014/main" id="{E468408E-9522-194D-5B79-2E1A696752DE}"/>
              </a:ext>
            </a:extLst>
          </p:cNvPr>
          <p:cNvSpPr txBox="1">
            <a:spLocks/>
          </p:cNvSpPr>
          <p:nvPr/>
        </p:nvSpPr>
        <p:spPr>
          <a:xfrm>
            <a:off x="9808103" y="4398713"/>
            <a:ext cx="2220223" cy="2016601"/>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rgbClr val="7030A0"/>
                </a:solidFill>
              </a:rPr>
              <a:t>Input. Column L</a:t>
            </a:r>
          </a:p>
          <a:p>
            <a:pPr marL="0" indent="0">
              <a:buFont typeface="Arial" panose="020B0604020202020204" pitchFamily="34" charset="0"/>
              <a:buNone/>
            </a:pPr>
            <a:r>
              <a:rPr lang="en-US" sz="2400" dirty="0">
                <a:solidFill>
                  <a:srgbClr val="7030A0"/>
                </a:solidFill>
              </a:rPr>
              <a:t> “Prophylactic antibiotics commenced at diagnosis  0=none, 1=erythromycin, 2=IV at diagnosis,4= alternative oral prophylaxis, 3= exclude from this analysis due to treatment antibiotics from diagnosis or induction for other reason (not sepsis, e.g. intrauterine death)”</a:t>
            </a:r>
          </a:p>
          <a:p>
            <a:pPr marL="0" indent="0">
              <a:buFont typeface="Arial" panose="020B0604020202020204" pitchFamily="34" charset="0"/>
              <a:buNone/>
            </a:pPr>
            <a:endParaRPr lang="en-US" sz="2400" dirty="0">
              <a:solidFill>
                <a:srgbClr val="7030A0"/>
              </a:solidFill>
            </a:endParaRPr>
          </a:p>
          <a:p>
            <a:pPr marL="0" indent="0">
              <a:buFont typeface="Arial" panose="020B0604020202020204" pitchFamily="34" charset="0"/>
              <a:buNone/>
            </a:pPr>
            <a:endParaRPr lang="en-US" sz="2400" dirty="0">
              <a:solidFill>
                <a:srgbClr val="7030A0"/>
              </a:solidFill>
            </a:endParaRPr>
          </a:p>
        </p:txBody>
      </p:sp>
      <p:cxnSp>
        <p:nvCxnSpPr>
          <p:cNvPr id="28" name="Straight Arrow Connector 27">
            <a:extLst>
              <a:ext uri="{FF2B5EF4-FFF2-40B4-BE49-F238E27FC236}">
                <a16:creationId xmlns:a16="http://schemas.microsoft.com/office/drawing/2014/main" id="{0C1DCC2A-A53B-D8DE-E62D-4E4CF45C9A2C}"/>
              </a:ext>
            </a:extLst>
          </p:cNvPr>
          <p:cNvCxnSpPr>
            <a:cxnSpLocks/>
          </p:cNvCxnSpPr>
          <p:nvPr/>
        </p:nvCxnSpPr>
        <p:spPr>
          <a:xfrm flipH="1">
            <a:off x="9419689" y="5199963"/>
            <a:ext cx="388414" cy="0"/>
          </a:xfrm>
          <a:prstGeom prst="straightConnector1">
            <a:avLst/>
          </a:prstGeom>
          <a:ln w="63500">
            <a:solidFill>
              <a:schemeClr val="accent5"/>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4144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99E64-41FB-98CE-06E9-7CA6BE05B7AF}"/>
              </a:ext>
            </a:extLst>
          </p:cNvPr>
          <p:cNvSpPr>
            <a:spLocks noGrp="1"/>
          </p:cNvSpPr>
          <p:nvPr>
            <p:ph type="title"/>
          </p:nvPr>
        </p:nvSpPr>
        <p:spPr/>
        <p:txBody>
          <a:bodyPr/>
          <a:lstStyle/>
          <a:p>
            <a:r>
              <a:rPr lang="en-US" dirty="0"/>
              <a:t>Outcome 1</a:t>
            </a:r>
          </a:p>
        </p:txBody>
      </p:sp>
      <p:sp>
        <p:nvSpPr>
          <p:cNvPr id="3" name="Content Placeholder 2">
            <a:extLst>
              <a:ext uri="{FF2B5EF4-FFF2-40B4-BE49-F238E27FC236}">
                <a16:creationId xmlns:a16="http://schemas.microsoft.com/office/drawing/2014/main" id="{C42B51FF-DCFF-0E0F-901C-2424F5275451}"/>
              </a:ext>
            </a:extLst>
          </p:cNvPr>
          <p:cNvSpPr>
            <a:spLocks noGrp="1"/>
          </p:cNvSpPr>
          <p:nvPr>
            <p:ph idx="1"/>
          </p:nvPr>
        </p:nvSpPr>
        <p:spPr/>
        <p:txBody>
          <a:bodyPr>
            <a:normAutofit fontScale="92500" lnSpcReduction="10000"/>
          </a:bodyPr>
          <a:lstStyle/>
          <a:p>
            <a:pPr marL="0" indent="0">
              <a:buNone/>
            </a:pPr>
            <a:r>
              <a:rPr lang="en-US" dirty="0"/>
              <a:t>Did woman get sepsis (as defined by the reporting team) OR treatment with broad spectrum antibiotics and delivery within 48 hours of this (our definition of sick mother). </a:t>
            </a:r>
          </a:p>
          <a:p>
            <a:pPr marL="0" indent="0">
              <a:buNone/>
            </a:pPr>
            <a:endParaRPr lang="en-US" dirty="0"/>
          </a:p>
          <a:p>
            <a:pPr marL="0" indent="0">
              <a:buNone/>
            </a:pPr>
            <a:r>
              <a:rPr lang="en-US" dirty="0"/>
              <a:t>Outcome: Column J “Woman sick”, n=44</a:t>
            </a:r>
          </a:p>
          <a:p>
            <a:pPr marL="0" indent="0">
              <a:buNone/>
            </a:pPr>
            <a:r>
              <a:rPr lang="en-US" dirty="0"/>
              <a:t>- Our definition of woman sick- either: reporting team </a:t>
            </a:r>
            <a:r>
              <a:rPr lang="en-US" dirty="0" err="1"/>
              <a:t>catagorised</a:t>
            </a:r>
            <a:r>
              <a:rPr lang="en-US" dirty="0"/>
              <a:t> the woman as having sepsis OR the woman received broad spectrum antibiotics and delivered within 48 hours of those</a:t>
            </a:r>
          </a:p>
          <a:p>
            <a:pPr marL="0" indent="0">
              <a:buNone/>
            </a:pPr>
            <a:endParaRPr lang="en-US" dirty="0"/>
          </a:p>
          <a:p>
            <a:pPr marL="0" indent="0">
              <a:buNone/>
            </a:pPr>
            <a:r>
              <a:rPr lang="en-US" dirty="0"/>
              <a:t>And if this does occur then column P “date of broad spectrum antibiotics or sepsis”</a:t>
            </a:r>
          </a:p>
        </p:txBody>
      </p:sp>
    </p:spTree>
    <p:extLst>
      <p:ext uri="{BB962C8B-B14F-4D97-AF65-F5344CB8AC3E}">
        <p14:creationId xmlns:p14="http://schemas.microsoft.com/office/powerpoint/2010/main" val="2338231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3EEC-CE02-7B14-FFB1-D7FBD7CD1079}"/>
              </a:ext>
            </a:extLst>
          </p:cNvPr>
          <p:cNvSpPr>
            <a:spLocks noGrp="1"/>
          </p:cNvSpPr>
          <p:nvPr>
            <p:ph type="title"/>
          </p:nvPr>
        </p:nvSpPr>
        <p:spPr/>
        <p:txBody>
          <a:bodyPr/>
          <a:lstStyle/>
          <a:p>
            <a:r>
              <a:rPr lang="en-US" dirty="0"/>
              <a:t>Outcome 1</a:t>
            </a:r>
          </a:p>
        </p:txBody>
      </p:sp>
      <p:sp>
        <p:nvSpPr>
          <p:cNvPr id="3" name="Content Placeholder 2">
            <a:extLst>
              <a:ext uri="{FF2B5EF4-FFF2-40B4-BE49-F238E27FC236}">
                <a16:creationId xmlns:a16="http://schemas.microsoft.com/office/drawing/2014/main" id="{F054CE96-7A5B-A783-A85D-4259D3479459}"/>
              </a:ext>
            </a:extLst>
          </p:cNvPr>
          <p:cNvSpPr>
            <a:spLocks noGrp="1"/>
          </p:cNvSpPr>
          <p:nvPr>
            <p:ph idx="1"/>
          </p:nvPr>
        </p:nvSpPr>
        <p:spPr>
          <a:xfrm>
            <a:off x="838200" y="1825625"/>
            <a:ext cx="5359400" cy="4351338"/>
          </a:xfrm>
        </p:spPr>
        <p:txBody>
          <a:bodyPr>
            <a:normAutofit fontScale="62500" lnSpcReduction="20000"/>
          </a:bodyPr>
          <a:lstStyle/>
          <a:p>
            <a:pPr marL="0" indent="0">
              <a:buNone/>
            </a:pPr>
            <a:r>
              <a:rPr lang="en-US" dirty="0"/>
              <a:t>Input: Column L: prophylactic antibiotics  commenced at diagnosis</a:t>
            </a:r>
          </a:p>
          <a:p>
            <a:endParaRPr lang="en-US" dirty="0"/>
          </a:p>
          <a:p>
            <a:pPr marL="0" indent="0">
              <a:buNone/>
            </a:pPr>
            <a:r>
              <a:rPr lang="en-US" dirty="0"/>
              <a:t>Outcome: Column I “Treatment broad spectrum antibiotics and delivery within 48 hours or clinical sepsis”</a:t>
            </a:r>
          </a:p>
          <a:p>
            <a:endParaRPr lang="en-US" dirty="0"/>
          </a:p>
          <a:p>
            <a:pPr marL="0" indent="0">
              <a:buNone/>
            </a:pPr>
            <a:r>
              <a:rPr lang="en-US" dirty="0"/>
              <a:t>Factors potentially for propensity score (peach columns):</a:t>
            </a:r>
          </a:p>
          <a:p>
            <a:pPr marL="0" indent="0">
              <a:buNone/>
            </a:pPr>
            <a:r>
              <a:rPr lang="en-US" dirty="0"/>
              <a:t>Column Q: “Occur to broad spectrum or sepsis”</a:t>
            </a:r>
          </a:p>
          <a:p>
            <a:pPr marL="0" indent="0">
              <a:buNone/>
            </a:pPr>
            <a:r>
              <a:rPr lang="en-US" dirty="0"/>
              <a:t>Column F “gestation at PPROM”</a:t>
            </a:r>
          </a:p>
          <a:p>
            <a:pPr marL="0" indent="0">
              <a:buNone/>
            </a:pPr>
            <a:r>
              <a:rPr lang="en-US" dirty="0"/>
              <a:t>Column AG “Simple </a:t>
            </a:r>
            <a:r>
              <a:rPr lang="en-US" dirty="0" err="1"/>
              <a:t>USSafterEPPROM</a:t>
            </a:r>
            <a:r>
              <a:rPr lang="en-US" dirty="0"/>
              <a:t>”</a:t>
            </a:r>
          </a:p>
          <a:p>
            <a:pPr marL="0" indent="0">
              <a:buNone/>
            </a:pPr>
            <a:r>
              <a:rPr lang="en-US" dirty="0"/>
              <a:t>Column AH “Any cerclage”</a:t>
            </a:r>
          </a:p>
          <a:p>
            <a:pPr marL="0" indent="0">
              <a:buNone/>
            </a:pPr>
            <a:r>
              <a:rPr lang="en-US" dirty="0"/>
              <a:t>Column AI “Maternal age”</a:t>
            </a:r>
          </a:p>
          <a:p>
            <a:pPr marL="0" indent="0">
              <a:buNone/>
            </a:pPr>
            <a:r>
              <a:rPr lang="en-US" dirty="0"/>
              <a:t>Column AJ “</a:t>
            </a:r>
            <a:r>
              <a:rPr lang="en-US" dirty="0" err="1"/>
              <a:t>simpleEthnicity</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Content Placeholder 2">
            <a:extLst>
              <a:ext uri="{FF2B5EF4-FFF2-40B4-BE49-F238E27FC236}">
                <a16:creationId xmlns:a16="http://schemas.microsoft.com/office/drawing/2014/main" id="{FB557B67-0014-560F-972A-0E38C469DEF6}"/>
              </a:ext>
            </a:extLst>
          </p:cNvPr>
          <p:cNvSpPr txBox="1">
            <a:spLocks/>
          </p:cNvSpPr>
          <p:nvPr/>
        </p:nvSpPr>
        <p:spPr>
          <a:xfrm>
            <a:off x="6096000" y="3639683"/>
            <a:ext cx="5359400" cy="285319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pPr marL="0" indent="0">
              <a:buFont typeface="Arial" panose="020B0604020202020204" pitchFamily="34" charset="0"/>
              <a:buNone/>
            </a:pPr>
            <a:r>
              <a:rPr lang="en-US" dirty="0"/>
              <a:t>Column AK “</a:t>
            </a:r>
            <a:r>
              <a:rPr lang="en-US" dirty="0" err="1"/>
              <a:t>w_weight</a:t>
            </a:r>
            <a:r>
              <a:rPr lang="en-US" dirty="0"/>
              <a:t>”</a:t>
            </a:r>
          </a:p>
          <a:p>
            <a:pPr marL="0" indent="0">
              <a:buFont typeface="Arial" panose="020B0604020202020204" pitchFamily="34" charset="0"/>
              <a:buNone/>
            </a:pPr>
            <a:r>
              <a:rPr lang="en-US" dirty="0"/>
              <a:t>Column AL “</a:t>
            </a:r>
            <a:r>
              <a:rPr lang="en-US" dirty="0" err="1"/>
              <a:t>w_height</a:t>
            </a:r>
            <a:r>
              <a:rPr lang="en-US" dirty="0"/>
              <a:t>”</a:t>
            </a:r>
          </a:p>
          <a:p>
            <a:pPr marL="0" indent="0">
              <a:buFont typeface="Arial" panose="020B0604020202020204" pitchFamily="34" charset="0"/>
              <a:buNone/>
            </a:pPr>
            <a:r>
              <a:rPr lang="en-US" dirty="0"/>
              <a:t>Column AM </a:t>
            </a:r>
            <a:r>
              <a:rPr lang="en-US" dirty="0" err="1"/>
              <a:t>NewSmoking</a:t>
            </a:r>
            <a:r>
              <a:rPr lang="en-US" dirty="0"/>
              <a:t> (0=no 1=yes)</a:t>
            </a:r>
          </a:p>
          <a:p>
            <a:pPr marL="0" indent="0">
              <a:buFont typeface="Arial" panose="020B0604020202020204" pitchFamily="34" charset="0"/>
              <a:buNone/>
            </a:pPr>
            <a:r>
              <a:rPr lang="en-US" dirty="0"/>
              <a:t>Column AN “</a:t>
            </a:r>
            <a:r>
              <a:rPr lang="en-US" dirty="0" err="1"/>
              <a:t>APHpriortoEPPROM</a:t>
            </a:r>
            <a:r>
              <a:rPr lang="en-US" dirty="0"/>
              <a:t>”</a:t>
            </a:r>
          </a:p>
          <a:p>
            <a:pPr marL="0" indent="0">
              <a:buFont typeface="Arial" panose="020B0604020202020204" pitchFamily="34" charset="0"/>
              <a:buNone/>
            </a:pPr>
            <a:r>
              <a:rPr lang="en-US" dirty="0"/>
              <a:t>Column AO “SteroidsWithin24hoursOfDiagnosis”</a:t>
            </a:r>
          </a:p>
          <a:p>
            <a:pPr marL="0" indent="0">
              <a:buFont typeface="Arial" panose="020B0604020202020204" pitchFamily="34" charset="0"/>
              <a:buNone/>
            </a:pPr>
            <a:r>
              <a:rPr lang="en-US" dirty="0"/>
              <a:t>Column AP “</a:t>
            </a:r>
            <a:r>
              <a:rPr lang="en-US" dirty="0" err="1"/>
              <a:t>newAPH</a:t>
            </a:r>
            <a:r>
              <a:rPr lang="en-US" dirty="0"/>
              <a:t>”</a:t>
            </a:r>
          </a:p>
          <a:p>
            <a:pPr marL="0" indent="0">
              <a:buFont typeface="Arial" panose="020B0604020202020204" pitchFamily="34" charset="0"/>
              <a:buNone/>
            </a:pPr>
            <a:r>
              <a:rPr lang="en-US" dirty="0"/>
              <a:t>Column AQ “SteroidsWithin7daysOfBirth”</a:t>
            </a:r>
          </a:p>
          <a:p>
            <a:pPr marL="0" indent="0">
              <a:buFont typeface="Arial" panose="020B0604020202020204" pitchFamily="34" charset="0"/>
              <a:buNone/>
            </a:pPr>
            <a:r>
              <a:rPr lang="en-US" dirty="0"/>
              <a:t>Column AA“OUT_MANAGE_E1_C1”</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919268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7FFA8-4B39-4336-2E64-F3527937D2F7}"/>
              </a:ext>
            </a:extLst>
          </p:cNvPr>
          <p:cNvSpPr>
            <a:spLocks noGrp="1"/>
          </p:cNvSpPr>
          <p:nvPr>
            <p:ph type="title"/>
          </p:nvPr>
        </p:nvSpPr>
        <p:spPr/>
        <p:txBody>
          <a:bodyPr/>
          <a:lstStyle/>
          <a:p>
            <a:r>
              <a:rPr lang="en-US" dirty="0"/>
              <a:t>Outcome 2</a:t>
            </a:r>
          </a:p>
        </p:txBody>
      </p:sp>
      <p:sp>
        <p:nvSpPr>
          <p:cNvPr id="3" name="Content Placeholder 2">
            <a:extLst>
              <a:ext uri="{FF2B5EF4-FFF2-40B4-BE49-F238E27FC236}">
                <a16:creationId xmlns:a16="http://schemas.microsoft.com/office/drawing/2014/main" id="{A20E7A0F-CF5D-97F3-73CE-241365F55639}"/>
              </a:ext>
            </a:extLst>
          </p:cNvPr>
          <p:cNvSpPr>
            <a:spLocks noGrp="1"/>
          </p:cNvSpPr>
          <p:nvPr>
            <p:ph idx="1"/>
          </p:nvPr>
        </p:nvSpPr>
        <p:spPr/>
        <p:txBody>
          <a:bodyPr/>
          <a:lstStyle/>
          <a:p>
            <a:pPr marL="0" indent="0">
              <a:buNone/>
            </a:pPr>
            <a:r>
              <a:rPr lang="en-US" dirty="0"/>
              <a:t>Was baby liveborn?</a:t>
            </a:r>
          </a:p>
          <a:p>
            <a:endParaRPr lang="en-US" dirty="0"/>
          </a:p>
          <a:p>
            <a:pPr marL="0" indent="0">
              <a:buNone/>
            </a:pPr>
            <a:r>
              <a:rPr lang="en-US" dirty="0"/>
              <a:t>Note: we’ve previously spoken about excluding women who had terminations from this data… but, some terminations were because mum was so sick from infection, and the antibiotics might have prevented that. Can we consider including them?</a:t>
            </a:r>
          </a:p>
          <a:p>
            <a:pPr marL="0" indent="0">
              <a:buNone/>
            </a:pPr>
            <a:endParaRPr lang="en-US" dirty="0"/>
          </a:p>
          <a:p>
            <a:pPr marL="0" indent="0">
              <a:buNone/>
            </a:pPr>
            <a:r>
              <a:rPr lang="en-US" dirty="0"/>
              <a:t>Column D ‘liveborn or not”</a:t>
            </a:r>
          </a:p>
        </p:txBody>
      </p:sp>
    </p:spTree>
    <p:extLst>
      <p:ext uri="{BB962C8B-B14F-4D97-AF65-F5344CB8AC3E}">
        <p14:creationId xmlns:p14="http://schemas.microsoft.com/office/powerpoint/2010/main" val="463499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16FD28-D97B-1E4C-8922-DB72AA2080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401ACA-5FA9-CDE3-73BF-0F442938D012}"/>
              </a:ext>
            </a:extLst>
          </p:cNvPr>
          <p:cNvSpPr>
            <a:spLocks noGrp="1"/>
          </p:cNvSpPr>
          <p:nvPr>
            <p:ph type="title"/>
          </p:nvPr>
        </p:nvSpPr>
        <p:spPr/>
        <p:txBody>
          <a:bodyPr/>
          <a:lstStyle/>
          <a:p>
            <a:r>
              <a:rPr lang="en-US" dirty="0"/>
              <a:t>Outcome 2</a:t>
            </a:r>
          </a:p>
        </p:txBody>
      </p:sp>
      <p:sp>
        <p:nvSpPr>
          <p:cNvPr id="3" name="Content Placeholder 2">
            <a:extLst>
              <a:ext uri="{FF2B5EF4-FFF2-40B4-BE49-F238E27FC236}">
                <a16:creationId xmlns:a16="http://schemas.microsoft.com/office/drawing/2014/main" id="{26D31687-57A0-2EE0-8762-90F962B618B8}"/>
              </a:ext>
            </a:extLst>
          </p:cNvPr>
          <p:cNvSpPr>
            <a:spLocks noGrp="1"/>
          </p:cNvSpPr>
          <p:nvPr>
            <p:ph idx="1"/>
          </p:nvPr>
        </p:nvSpPr>
        <p:spPr/>
        <p:txBody>
          <a:bodyPr>
            <a:normAutofit/>
          </a:bodyPr>
          <a:lstStyle/>
          <a:p>
            <a:pPr marL="0" indent="0">
              <a:buNone/>
            </a:pPr>
            <a:r>
              <a:rPr lang="en-US" dirty="0"/>
              <a:t>Input: Column L: prophylactic antibiotics  commenced at diagnosis</a:t>
            </a:r>
          </a:p>
          <a:p>
            <a:endParaRPr lang="en-US" dirty="0"/>
          </a:p>
          <a:p>
            <a:pPr marL="0" indent="0">
              <a:buNone/>
            </a:pPr>
            <a:r>
              <a:rPr lang="en-US" dirty="0"/>
              <a:t>Outcome: ‘liveborn or not”</a:t>
            </a:r>
          </a:p>
          <a:p>
            <a:pPr marL="0" indent="0">
              <a:buNone/>
            </a:pPr>
            <a:endParaRPr lang="en-US" dirty="0"/>
          </a:p>
          <a:p>
            <a:pPr marL="0" indent="0">
              <a:buNone/>
            </a:pPr>
            <a:r>
              <a:rPr lang="en-US" dirty="0"/>
              <a:t>Factors potentially for propensity score:</a:t>
            </a:r>
          </a:p>
          <a:p>
            <a:pPr marL="0" indent="0">
              <a:buNone/>
            </a:pPr>
            <a:r>
              <a:rPr lang="en-US" dirty="0"/>
              <a:t>Same as outcome 1</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187490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11141</TotalTime>
  <Words>1308</Words>
  <Application>Microsoft Macintosh PowerPoint</Application>
  <PresentationFormat>Widescreen</PresentationFormat>
  <Paragraphs>152</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Aptos Display</vt:lpstr>
      <vt:lpstr>Arial</vt:lpstr>
      <vt:lpstr>Calibri</vt:lpstr>
      <vt:lpstr>Office Theme</vt:lpstr>
      <vt:lpstr>Early PPROM- what next?</vt:lpstr>
      <vt:lpstr>Decision 24th April 2024 (RJ/AC/LG)</vt:lpstr>
      <vt:lpstr>PowerPoint Presentation</vt:lpstr>
      <vt:lpstr>Q1-Infection</vt:lpstr>
      <vt:lpstr>PowerPoint Presentation</vt:lpstr>
      <vt:lpstr>Outcome 1</vt:lpstr>
      <vt:lpstr>Outcome 1</vt:lpstr>
      <vt:lpstr>Outcome 2</vt:lpstr>
      <vt:lpstr>Outcome 2</vt:lpstr>
      <vt:lpstr>Outcome 3</vt:lpstr>
      <vt:lpstr>Outcome 4</vt:lpstr>
      <vt:lpstr>Outcome 5</vt:lpstr>
      <vt:lpstr>Outcome 6 and 7</vt:lpstr>
      <vt:lpstr>Still to consider</vt:lpstr>
      <vt:lpstr>Decision 24th April 2024</vt:lpstr>
      <vt:lpstr>Decision 24th April 2024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Early PPROM- what next?</dc:title>
  <dc:creator>Laura Goodfellow</dc:creator>
  <cp:lastModifiedBy>Jackson, Richard [richj23]</cp:lastModifiedBy>
  <cp:revision>7</cp:revision>
  <dcterms:created xsi:type="dcterms:W3CDTF">2024-03-14T08:21:41Z</dcterms:created>
  <dcterms:modified xsi:type="dcterms:W3CDTF">2024-12-02T08:40:17Z</dcterms:modified>
</cp:coreProperties>
</file>