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2" r:id="rId3"/>
    <p:sldId id="275" r:id="rId4"/>
    <p:sldId id="259" r:id="rId5"/>
    <p:sldId id="276" r:id="rId6"/>
    <p:sldId id="277" r:id="rId7"/>
    <p:sldId id="282" r:id="rId8"/>
    <p:sldId id="286" r:id="rId9"/>
    <p:sldId id="278" r:id="rId10"/>
    <p:sldId id="287" r:id="rId11"/>
    <p:sldId id="283" r:id="rId12"/>
    <p:sldId id="280" r:id="rId13"/>
    <p:sldId id="288" r:id="rId14"/>
    <p:sldId id="281" r:id="rId15"/>
    <p:sldId id="289" r:id="rId16"/>
    <p:sldId id="279" r:id="rId17"/>
    <p:sldId id="284" r:id="rId18"/>
    <p:sldId id="285" r:id="rId19"/>
    <p:sldId id="267"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391AA-8526-1E46-A80A-DDEF11239941}" v="25" dt="2024-11-11T17:28:21.747"/>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p:restoredTop sz="85714"/>
  </p:normalViewPr>
  <p:slideViewPr>
    <p:cSldViewPr snapToGrid="0">
      <p:cViewPr varScale="1">
        <p:scale>
          <a:sx n="109" d="100"/>
          <a:sy n="109" d="100"/>
        </p:scale>
        <p:origin x="11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DF0D3-055D-2A4F-A51C-4AD03AA11D8C}"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62D82-814E-4143-BC98-1200A50446D8}" type="slidenum">
              <a:rPr lang="en-US" smtClean="0"/>
              <a:t>‹#›</a:t>
            </a:fld>
            <a:endParaRPr lang="en-US"/>
          </a:p>
        </p:txBody>
      </p:sp>
    </p:spTree>
    <p:extLst>
      <p:ext uri="{BB962C8B-B14F-4D97-AF65-F5344CB8AC3E}">
        <p14:creationId xmlns:p14="http://schemas.microsoft.com/office/powerpoint/2010/main" val="345987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Suggested changes to these</a:t>
            </a:r>
          </a:p>
          <a:p>
            <a:r>
              <a:rPr lang="en-US" dirty="0"/>
              <a:t>- Combine spontaneous loss and stillbirth to ‘spontaneous pregnancy loss’</a:t>
            </a:r>
          </a:p>
        </p:txBody>
      </p:sp>
      <p:sp>
        <p:nvSpPr>
          <p:cNvPr id="4" name="Slide Number Placeholder 3"/>
          <p:cNvSpPr>
            <a:spLocks noGrp="1"/>
          </p:cNvSpPr>
          <p:nvPr>
            <p:ph type="sldNum" sz="quarter" idx="5"/>
          </p:nvPr>
        </p:nvSpPr>
        <p:spPr/>
        <p:txBody>
          <a:bodyPr/>
          <a:lstStyle/>
          <a:p>
            <a:fld id="{43762D82-814E-4143-BC98-1200A50446D8}" type="slidenum">
              <a:rPr lang="en-US" smtClean="0"/>
              <a:t>3</a:t>
            </a:fld>
            <a:endParaRPr lang="en-US"/>
          </a:p>
        </p:txBody>
      </p:sp>
    </p:spTree>
    <p:extLst>
      <p:ext uri="{BB962C8B-B14F-4D97-AF65-F5344CB8AC3E}">
        <p14:creationId xmlns:p14="http://schemas.microsoft.com/office/powerpoint/2010/main" val="132073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Septic at the time of PPROM: </a:t>
            </a:r>
            <a:r>
              <a:rPr lang="en-GB" sz="1800" b="0" i="0" u="none" strike="noStrike" dirty="0">
                <a:effectLst/>
                <a:latin typeface="Calibri" panose="020F0502020204030204" pitchFamily="34" charset="0"/>
              </a:rPr>
              <a:t>EPR_358</a:t>
            </a:r>
            <a:r>
              <a:rPr lang="en-GB" dirty="0"/>
              <a:t> </a:t>
            </a:r>
            <a:r>
              <a:rPr lang="en-GB" sz="1800" b="0" i="0" u="none" strike="noStrike" dirty="0">
                <a:effectLst/>
                <a:latin typeface="Calibri" panose="020F0502020204030204" pitchFamily="34" charset="0"/>
              </a:rPr>
              <a:t>EPR_356</a:t>
            </a:r>
            <a:r>
              <a:rPr lang="en-GB" dirty="0"/>
              <a:t> </a:t>
            </a:r>
            <a:r>
              <a:rPr lang="en-GB" sz="1800" b="0" i="0" u="none" strike="noStrike" dirty="0">
                <a:effectLst/>
                <a:latin typeface="Calibri" panose="020F0502020204030204" pitchFamily="34" charset="0"/>
              </a:rPr>
              <a:t>EPR_043</a:t>
            </a:r>
            <a:r>
              <a:rPr lang="en-GB" dirty="0"/>
              <a:t> </a:t>
            </a:r>
            <a:r>
              <a:rPr lang="en-GB" sz="1800" b="0" i="0" u="none" strike="noStrike" dirty="0">
                <a:effectLst/>
                <a:latin typeface="Calibri" panose="020F0502020204030204" pitchFamily="34" charset="0"/>
              </a:rPr>
              <a:t>EPR_065</a:t>
            </a:r>
            <a:r>
              <a:rPr lang="en-GB" dirty="0"/>
              <a:t> </a:t>
            </a:r>
            <a:r>
              <a:rPr lang="en-GB" sz="1800" b="0" i="0" u="none" strike="noStrike" dirty="0">
                <a:effectLst/>
                <a:latin typeface="Calibri" panose="020F0502020204030204" pitchFamily="34" charset="0"/>
              </a:rPr>
              <a:t>EPR_329</a:t>
            </a:r>
            <a:r>
              <a:rPr lang="en-GB" dirty="0"/>
              <a:t> </a:t>
            </a:r>
            <a:r>
              <a:rPr lang="en-GB" sz="1800" b="0" i="0" u="none" strike="noStrike" dirty="0">
                <a:effectLst/>
                <a:latin typeface="Calibri" panose="020F0502020204030204" pitchFamily="34" charset="0"/>
              </a:rPr>
              <a:t>EPR_148</a:t>
            </a:r>
            <a:r>
              <a:rPr lang="en-GB" dirty="0"/>
              <a:t> </a:t>
            </a:r>
            <a:r>
              <a:rPr lang="en-GB" sz="1800" b="0" i="0" u="none" strike="noStrike" dirty="0">
                <a:effectLst/>
                <a:latin typeface="Calibri" panose="020F0502020204030204" pitchFamily="34" charset="0"/>
              </a:rPr>
              <a:t>EPR_415</a:t>
            </a:r>
            <a:r>
              <a:rPr lang="en-GB" dirty="0"/>
              <a:t> </a:t>
            </a:r>
            <a:r>
              <a:rPr lang="en-GB" sz="1800" b="0" i="0" u="none" strike="noStrike" dirty="0">
                <a:effectLst/>
                <a:latin typeface="Calibri" panose="020F0502020204030204" pitchFamily="34" charset="0"/>
              </a:rPr>
              <a:t>EPR_416</a:t>
            </a:r>
            <a:r>
              <a:rPr lang="en-GB" dirty="0"/>
              <a:t> </a:t>
            </a:r>
            <a:r>
              <a:rPr lang="en-GB" sz="1800" b="0" i="0" u="none" strike="noStrike" dirty="0">
                <a:effectLst/>
                <a:latin typeface="Calibri" panose="020F0502020204030204" pitchFamily="34" charset="0"/>
              </a:rPr>
              <a:t>EPR_274</a:t>
            </a:r>
            <a:r>
              <a:rPr lang="en-GB" dirty="0"/>
              <a:t> </a:t>
            </a:r>
            <a:r>
              <a:rPr lang="en-GB" sz="1800" b="0" i="0" u="none" strike="noStrike" dirty="0">
                <a:effectLst/>
                <a:latin typeface="Calibri" panose="020F0502020204030204" pitchFamily="34" charset="0"/>
              </a:rPr>
              <a:t>EPR_476</a:t>
            </a:r>
            <a:r>
              <a:rPr lang="en-GB" dirty="0"/>
              <a:t> </a:t>
            </a:r>
            <a:r>
              <a:rPr lang="en-GB" sz="1800" b="0" i="0" u="none" strike="noStrike" dirty="0">
                <a:effectLst/>
                <a:latin typeface="Calibri" panose="020F0502020204030204" pitchFamily="34" charset="0"/>
              </a:rPr>
              <a:t>EPR_414</a:t>
            </a:r>
            <a:r>
              <a:rPr lang="en-GB" dirty="0"/>
              <a:t> </a:t>
            </a:r>
            <a:r>
              <a:rPr lang="en-GB" sz="1800" b="0" i="0" u="none" strike="noStrike" dirty="0">
                <a:effectLst/>
                <a:latin typeface="Calibri" panose="020F0502020204030204" pitchFamily="34" charset="0"/>
              </a:rPr>
              <a:t>EPR_149</a:t>
            </a:r>
            <a:r>
              <a:rPr lang="en-GB" dirty="0"/>
              <a:t> </a:t>
            </a:r>
            <a:r>
              <a:rPr lang="en-GB" sz="1800" b="0" i="0" u="none" strike="noStrike" dirty="0">
                <a:effectLst/>
                <a:latin typeface="Calibri" panose="020F0502020204030204" pitchFamily="34" charset="0"/>
              </a:rPr>
              <a:t>EPR_519</a:t>
            </a:r>
            <a:r>
              <a:rPr lang="en-GB" dirty="0"/>
              <a:t> </a:t>
            </a:r>
          </a:p>
          <a:p>
            <a:endParaRPr lang="en-GB" dirty="0"/>
          </a:p>
          <a:p>
            <a:r>
              <a:rPr lang="en-GB" dirty="0"/>
              <a:t>Question for Richard- is there any utility in using other orals and other IV, or are they so small they cant work as individual inputs? Could they be </a:t>
            </a:r>
            <a:endParaRPr lang="en-US" dirty="0"/>
          </a:p>
        </p:txBody>
      </p:sp>
      <p:sp>
        <p:nvSpPr>
          <p:cNvPr id="4" name="Slide Number Placeholder 3"/>
          <p:cNvSpPr>
            <a:spLocks noGrp="1"/>
          </p:cNvSpPr>
          <p:nvPr>
            <p:ph type="sldNum" sz="quarter" idx="5"/>
          </p:nvPr>
        </p:nvSpPr>
        <p:spPr/>
        <p:txBody>
          <a:bodyPr/>
          <a:lstStyle/>
          <a:p>
            <a:fld id="{43762D82-814E-4143-BC98-1200A50446D8}" type="slidenum">
              <a:rPr lang="en-US" smtClean="0"/>
              <a:t>5</a:t>
            </a:fld>
            <a:endParaRPr lang="en-US"/>
          </a:p>
        </p:txBody>
      </p:sp>
    </p:spTree>
    <p:extLst>
      <p:ext uri="{BB962C8B-B14F-4D97-AF65-F5344CB8AC3E}">
        <p14:creationId xmlns:p14="http://schemas.microsoft.com/office/powerpoint/2010/main" val="227361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762D82-814E-4143-BC98-1200A50446D8}" type="slidenum">
              <a:rPr lang="en-US" smtClean="0"/>
              <a:t>8</a:t>
            </a:fld>
            <a:endParaRPr lang="en-US"/>
          </a:p>
        </p:txBody>
      </p:sp>
    </p:spTree>
    <p:extLst>
      <p:ext uri="{BB962C8B-B14F-4D97-AF65-F5344CB8AC3E}">
        <p14:creationId xmlns:p14="http://schemas.microsoft.com/office/powerpoint/2010/main" val="2403602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30BBF-58FC-1BCB-EC78-BF96A8B666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960F76-FF08-C38A-32C7-908BBDB9DA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BBF9E9-1519-F7A9-C0BE-C97F3790DC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811339-ACC1-DCD3-DDE5-03D7C89C81A9}"/>
              </a:ext>
            </a:extLst>
          </p:cNvPr>
          <p:cNvSpPr>
            <a:spLocks noGrp="1"/>
          </p:cNvSpPr>
          <p:nvPr>
            <p:ph type="sldNum" sz="quarter" idx="5"/>
          </p:nvPr>
        </p:nvSpPr>
        <p:spPr/>
        <p:txBody>
          <a:bodyPr/>
          <a:lstStyle/>
          <a:p>
            <a:fld id="{43762D82-814E-4143-BC98-1200A50446D8}" type="slidenum">
              <a:rPr lang="en-US" smtClean="0"/>
              <a:t>10</a:t>
            </a:fld>
            <a:endParaRPr lang="en-US"/>
          </a:p>
        </p:txBody>
      </p:sp>
    </p:spTree>
    <p:extLst>
      <p:ext uri="{BB962C8B-B14F-4D97-AF65-F5344CB8AC3E}">
        <p14:creationId xmlns:p14="http://schemas.microsoft.com/office/powerpoint/2010/main" val="4724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a:t>
            </a:r>
            <a:r>
              <a:rPr lang="en-GB" sz="1800" b="0" i="0" u="none" strike="noStrike" dirty="0">
                <a:effectLst/>
                <a:latin typeface="Calibri" panose="020F0502020204030204" pitchFamily="34" charset="0"/>
              </a:rPr>
              <a:t>EPR_115</a:t>
            </a:r>
            <a:r>
              <a:rPr lang="en-GB" dirty="0"/>
              <a:t> </a:t>
            </a:r>
            <a:r>
              <a:rPr lang="en-GB" sz="1800" b="0" i="0" u="none" strike="noStrike" dirty="0">
                <a:effectLst/>
                <a:latin typeface="Calibri" panose="020F0502020204030204" pitchFamily="34" charset="0"/>
              </a:rPr>
              <a:t>EPR_048</a:t>
            </a:r>
            <a:r>
              <a:rPr lang="en-GB" dirty="0"/>
              <a:t> </a:t>
            </a:r>
            <a:r>
              <a:rPr lang="en-GB" sz="1800" b="0" i="0" u="none" strike="noStrike" dirty="0">
                <a:effectLst/>
                <a:latin typeface="Calibri" panose="020F0502020204030204" pitchFamily="34" charset="0"/>
              </a:rPr>
              <a:t>EPR_038</a:t>
            </a:r>
            <a:r>
              <a:rPr lang="en-GB" dirty="0"/>
              <a:t> </a:t>
            </a:r>
            <a:r>
              <a:rPr lang="en-GB" sz="1800" b="0" i="0" u="none" strike="noStrike" dirty="0">
                <a:effectLst/>
                <a:latin typeface="Calibri" panose="020F0502020204030204" pitchFamily="34" charset="0"/>
              </a:rPr>
              <a:t>EPR_293</a:t>
            </a:r>
            <a:r>
              <a:rPr lang="en-GB" dirty="0"/>
              <a:t> </a:t>
            </a:r>
            <a:r>
              <a:rPr lang="en-GB" sz="1800" b="0" i="0" u="none" strike="noStrike" dirty="0">
                <a:effectLst/>
                <a:latin typeface="Calibri" panose="020F0502020204030204" pitchFamily="34" charset="0"/>
              </a:rPr>
              <a:t>EPR_214</a:t>
            </a:r>
            <a:r>
              <a:rPr lang="en-GB" dirty="0"/>
              <a:t> </a:t>
            </a:r>
            <a:r>
              <a:rPr lang="en-GB" sz="1800" b="0" i="0" u="none" strike="noStrike" dirty="0">
                <a:effectLst/>
                <a:latin typeface="Calibri" panose="020F0502020204030204" pitchFamily="34" charset="0"/>
              </a:rPr>
              <a:t>EPR_044</a:t>
            </a:r>
            <a:r>
              <a:rPr lang="en-GB" dirty="0"/>
              <a:t> </a:t>
            </a:r>
            <a:r>
              <a:rPr lang="en-GB" sz="1800" b="0" i="0" u="none" strike="noStrike" dirty="0">
                <a:effectLst/>
                <a:latin typeface="Calibri" panose="020F0502020204030204" pitchFamily="34" charset="0"/>
              </a:rPr>
              <a:t>EPR_147</a:t>
            </a:r>
            <a:r>
              <a:rPr lang="en-GB" dirty="0"/>
              <a:t> </a:t>
            </a:r>
            <a:r>
              <a:rPr lang="en-GB" sz="1800" b="0" i="0" u="none" strike="noStrike" dirty="0">
                <a:effectLst/>
                <a:latin typeface="Calibri" panose="020F0502020204030204" pitchFamily="34" charset="0"/>
              </a:rPr>
              <a:t>EPR_454</a:t>
            </a:r>
            <a:r>
              <a:rPr lang="en-GB" dirty="0"/>
              <a:t> </a:t>
            </a:r>
            <a:r>
              <a:rPr lang="en-GB" sz="1800" b="0" i="0" u="none" strike="noStrike" dirty="0">
                <a:effectLst/>
                <a:latin typeface="Calibri" panose="020F0502020204030204" pitchFamily="34" charset="0"/>
              </a:rPr>
              <a:t>EPR_466</a:t>
            </a:r>
            <a:r>
              <a:rPr lang="en-GB" dirty="0"/>
              <a:t> </a:t>
            </a:r>
            <a:r>
              <a:rPr lang="en-GB" sz="1800" b="0" i="0" u="none" strike="noStrike" dirty="0">
                <a:effectLst/>
                <a:latin typeface="Calibri" panose="020F0502020204030204" pitchFamily="34" charset="0"/>
              </a:rPr>
              <a:t>EPR_086</a:t>
            </a:r>
            <a:r>
              <a:rPr lang="en-GB" dirty="0"/>
              <a:t> </a:t>
            </a:r>
            <a:r>
              <a:rPr lang="en-GB" sz="1800" b="0" i="0" u="none" strike="noStrike" dirty="0">
                <a:effectLst/>
                <a:latin typeface="Calibri" panose="020F0502020204030204" pitchFamily="34" charset="0"/>
              </a:rPr>
              <a:t>EPR_084</a:t>
            </a:r>
            <a:r>
              <a:rPr lang="en-GB" dirty="0"/>
              <a:t> </a:t>
            </a:r>
            <a:r>
              <a:rPr lang="en-GB" sz="1800" b="0" i="0" u="none" strike="noStrike" dirty="0">
                <a:effectLst/>
                <a:latin typeface="Calibri" panose="020F0502020204030204" pitchFamily="34" charset="0"/>
              </a:rPr>
              <a:t>EPR_087</a:t>
            </a:r>
            <a:r>
              <a:rPr lang="en-GB" dirty="0"/>
              <a:t> </a:t>
            </a:r>
            <a:r>
              <a:rPr lang="en-GB" sz="1800" b="0" i="0" u="none" strike="noStrike" dirty="0">
                <a:effectLst/>
                <a:latin typeface="Calibri" panose="020F0502020204030204" pitchFamily="34" charset="0"/>
              </a:rPr>
              <a:t>EPR_340</a:t>
            </a:r>
            <a:r>
              <a:rPr lang="en-GB" dirty="0"/>
              <a:t> </a:t>
            </a:r>
            <a:r>
              <a:rPr lang="en-GB" sz="1800" b="0" i="0" u="none" strike="noStrike" dirty="0">
                <a:effectLst/>
                <a:latin typeface="Calibri" panose="020F0502020204030204" pitchFamily="34" charset="0"/>
              </a:rPr>
              <a:t>EPR_198</a:t>
            </a:r>
            <a:r>
              <a:rPr lang="en-GB" dirty="0"/>
              <a:t> </a:t>
            </a:r>
            <a:r>
              <a:rPr lang="en-GB" sz="1800" b="0" i="0" u="none" strike="noStrike" dirty="0">
                <a:effectLst/>
                <a:latin typeface="Calibri" panose="020F0502020204030204" pitchFamily="34" charset="0"/>
              </a:rPr>
              <a:t>EPR_551</a:t>
            </a:r>
            <a:r>
              <a:rPr lang="en-GB" dirty="0"/>
              <a:t> </a:t>
            </a:r>
            <a:r>
              <a:rPr lang="en-GB" sz="1800" b="0" i="0" u="none" strike="noStrike" dirty="0">
                <a:effectLst/>
                <a:latin typeface="Calibri" panose="020F0502020204030204" pitchFamily="34" charset="0"/>
              </a:rPr>
              <a:t>EPR_391</a:t>
            </a:r>
            <a:r>
              <a:rPr lang="en-GB" dirty="0"/>
              <a:t> </a:t>
            </a:r>
            <a:r>
              <a:rPr lang="en-GB" sz="1800" b="0" i="0" u="none" strike="noStrike" dirty="0">
                <a:effectLst/>
                <a:latin typeface="Calibri" panose="020F0502020204030204" pitchFamily="34" charset="0"/>
              </a:rPr>
              <a:t>EPR_380</a:t>
            </a:r>
            <a:r>
              <a:rPr lang="en-GB" dirty="0"/>
              <a:t> </a:t>
            </a:r>
            <a:r>
              <a:rPr lang="en-GB" sz="1800" b="0" i="0" u="none" strike="noStrike" dirty="0">
                <a:effectLst/>
                <a:latin typeface="Calibri" panose="020F0502020204030204" pitchFamily="34" charset="0"/>
              </a:rPr>
              <a:t>EPR_231</a:t>
            </a:r>
            <a:r>
              <a:rPr lang="en-GB" dirty="0"/>
              <a:t> </a:t>
            </a:r>
            <a:r>
              <a:rPr lang="en-GB" sz="1800" b="0" i="0" u="none" strike="noStrike" dirty="0">
                <a:effectLst/>
                <a:latin typeface="Calibri" panose="020F0502020204030204" pitchFamily="34" charset="0"/>
              </a:rPr>
              <a:t>EPR_378</a:t>
            </a:r>
            <a:r>
              <a:rPr lang="en-GB" dirty="0"/>
              <a:t> </a:t>
            </a:r>
            <a:r>
              <a:rPr lang="en-GB" sz="1800" b="0" i="0" u="none" strike="noStrike" dirty="0">
                <a:effectLst/>
                <a:latin typeface="Calibri" panose="020F0502020204030204" pitchFamily="34" charset="0"/>
              </a:rPr>
              <a:t>EPR_393</a:t>
            </a:r>
            <a:r>
              <a:rPr lang="en-GB" dirty="0"/>
              <a:t> </a:t>
            </a:r>
            <a:endParaRPr lang="en-US" dirty="0"/>
          </a:p>
        </p:txBody>
      </p:sp>
      <p:sp>
        <p:nvSpPr>
          <p:cNvPr id="4" name="Slide Number Placeholder 3"/>
          <p:cNvSpPr>
            <a:spLocks noGrp="1"/>
          </p:cNvSpPr>
          <p:nvPr>
            <p:ph type="sldNum" sz="quarter" idx="5"/>
          </p:nvPr>
        </p:nvSpPr>
        <p:spPr/>
        <p:txBody>
          <a:bodyPr/>
          <a:lstStyle/>
          <a:p>
            <a:fld id="{43762D82-814E-4143-BC98-1200A50446D8}" type="slidenum">
              <a:rPr lang="en-US" smtClean="0"/>
              <a:t>12</a:t>
            </a:fld>
            <a:endParaRPr lang="en-US"/>
          </a:p>
        </p:txBody>
      </p:sp>
    </p:spTree>
    <p:extLst>
      <p:ext uri="{BB962C8B-B14F-4D97-AF65-F5344CB8AC3E}">
        <p14:creationId xmlns:p14="http://schemas.microsoft.com/office/powerpoint/2010/main" val="209211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9FC07-14EF-7CE3-22F1-383C6CDE27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EE5B30-70A7-5B8D-1E78-ED1C074E77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16B55D-0BB3-2F04-2698-A56F3D8D5D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706A20-9D60-FD93-A08E-69640D10A90A}"/>
              </a:ext>
            </a:extLst>
          </p:cNvPr>
          <p:cNvSpPr>
            <a:spLocks noGrp="1"/>
          </p:cNvSpPr>
          <p:nvPr>
            <p:ph type="sldNum" sz="quarter" idx="5"/>
          </p:nvPr>
        </p:nvSpPr>
        <p:spPr/>
        <p:txBody>
          <a:bodyPr/>
          <a:lstStyle/>
          <a:p>
            <a:fld id="{43762D82-814E-4143-BC98-1200A50446D8}" type="slidenum">
              <a:rPr lang="en-US" smtClean="0"/>
              <a:t>13</a:t>
            </a:fld>
            <a:endParaRPr lang="en-US"/>
          </a:p>
        </p:txBody>
      </p:sp>
    </p:spTree>
    <p:extLst>
      <p:ext uri="{BB962C8B-B14F-4D97-AF65-F5344CB8AC3E}">
        <p14:creationId xmlns:p14="http://schemas.microsoft.com/office/powerpoint/2010/main" val="220739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46895-538F-428B-A0B4-A110D705F7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1505B-7F59-2D49-FDE4-D3363E1D40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5BBF78-3B8E-52E3-4E9E-808F1D98D5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2E5932-E556-C0AA-FBF8-D48C2E84F719}"/>
              </a:ext>
            </a:extLst>
          </p:cNvPr>
          <p:cNvSpPr>
            <a:spLocks noGrp="1"/>
          </p:cNvSpPr>
          <p:nvPr>
            <p:ph type="sldNum" sz="quarter" idx="5"/>
          </p:nvPr>
        </p:nvSpPr>
        <p:spPr/>
        <p:txBody>
          <a:bodyPr/>
          <a:lstStyle/>
          <a:p>
            <a:fld id="{43762D82-814E-4143-BC98-1200A50446D8}" type="slidenum">
              <a:rPr lang="en-US" smtClean="0"/>
              <a:t>15</a:t>
            </a:fld>
            <a:endParaRPr lang="en-US"/>
          </a:p>
        </p:txBody>
      </p:sp>
    </p:spTree>
    <p:extLst>
      <p:ext uri="{BB962C8B-B14F-4D97-AF65-F5344CB8AC3E}">
        <p14:creationId xmlns:p14="http://schemas.microsoft.com/office/powerpoint/2010/main" val="3298240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BB12-3430-18F0-5C06-34B9E5BCF0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06D4FC-2D5F-2167-FB90-4643B3F98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D75E1A2-0E43-2894-C0DE-CE06C8AF9EBC}"/>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5" name="Footer Placeholder 4">
            <a:extLst>
              <a:ext uri="{FF2B5EF4-FFF2-40B4-BE49-F238E27FC236}">
                <a16:creationId xmlns:a16="http://schemas.microsoft.com/office/drawing/2014/main" id="{4EC31357-ABEC-300F-C944-2BF88BC74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FC436-A4DB-CC26-91E5-2A1E826D28AA}"/>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106580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F9E5-89DA-3569-0BDA-43C001D9CBE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13F360-A59E-0C13-2224-03278E0D4E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A0E003-D52A-87EE-DC5D-6BA2C8F316C2}"/>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5" name="Footer Placeholder 4">
            <a:extLst>
              <a:ext uri="{FF2B5EF4-FFF2-40B4-BE49-F238E27FC236}">
                <a16:creationId xmlns:a16="http://schemas.microsoft.com/office/drawing/2014/main" id="{C1646798-CBFF-7EDB-95B8-B718E8E1C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2924D-A80F-ED59-8161-D5800F305D52}"/>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324449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3F9B2-3D19-1540-C320-F053C3D77F1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AA87CA1-5E1F-9008-680C-01729A7E04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7B9B6E-EBC6-7BFE-F975-3FB123C7A66D}"/>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5" name="Footer Placeholder 4">
            <a:extLst>
              <a:ext uri="{FF2B5EF4-FFF2-40B4-BE49-F238E27FC236}">
                <a16:creationId xmlns:a16="http://schemas.microsoft.com/office/drawing/2014/main" id="{CFC1EAE8-E988-290B-77C1-15996E99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4EE98-61A2-3F3F-1B94-F355205B3557}"/>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294038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5219-543D-6E82-1BAE-41F50BC0C83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26E47B-E980-CBA8-5A0C-F5A126018A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66F162-26BB-6C97-177E-DE992E6B35EA}"/>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5" name="Footer Placeholder 4">
            <a:extLst>
              <a:ext uri="{FF2B5EF4-FFF2-40B4-BE49-F238E27FC236}">
                <a16:creationId xmlns:a16="http://schemas.microsoft.com/office/drawing/2014/main" id="{DC38E67D-AE0F-F367-0912-BDC319025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8FD19-22C0-ADC2-01C6-1877CDBBBF35}"/>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6054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3213-378B-87CD-56E9-FEA1591AF36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FB5E4AB-EA8D-EBC3-5BB2-724AAB6C11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E4F68F6-4ADA-087A-FCC4-F5741717B12E}"/>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5" name="Footer Placeholder 4">
            <a:extLst>
              <a:ext uri="{FF2B5EF4-FFF2-40B4-BE49-F238E27FC236}">
                <a16:creationId xmlns:a16="http://schemas.microsoft.com/office/drawing/2014/main" id="{62346EE7-4CF2-FA2C-CCD5-13C4B4531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FA775-6D80-247C-F9F7-FD7C94179A01}"/>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278259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8D37-5416-C643-31F6-00670FB875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C443AF-E929-DC87-DCDA-2700D7ED46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7422612-A153-C3AB-20C7-7E9CA29299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C773032-B58F-CCEA-42A2-AEC30C30F5E1}"/>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6" name="Footer Placeholder 5">
            <a:extLst>
              <a:ext uri="{FF2B5EF4-FFF2-40B4-BE49-F238E27FC236}">
                <a16:creationId xmlns:a16="http://schemas.microsoft.com/office/drawing/2014/main" id="{CC4B0DC4-2D2E-189D-9DEB-CD5FC7187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48BB7-120D-84F0-EF2D-EE5ADEA78E27}"/>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278780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E75F-48BB-51B3-75A0-AC11940274C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B34F9-0033-04F0-B687-8DEDB4F206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32C4F1-01C5-63D1-F9D7-C9A7DC9857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51AA5D6-673A-529A-D814-2087FE5B5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1B821F4-AC28-A7C1-0CCA-6049DDEB495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9BE05E6-8AD6-CDFE-AC26-47813F483F48}"/>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8" name="Footer Placeholder 7">
            <a:extLst>
              <a:ext uri="{FF2B5EF4-FFF2-40B4-BE49-F238E27FC236}">
                <a16:creationId xmlns:a16="http://schemas.microsoft.com/office/drawing/2014/main" id="{3C7F48AE-47CD-FEB0-BB30-241BEC5B6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46F78E-84BF-3048-DA0A-343FA8E7E427}"/>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332206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5553-7A26-54F6-7404-59C78FBAAB7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6167A2A-765E-22E7-E1C1-B124C068DBAD}"/>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4" name="Footer Placeholder 3">
            <a:extLst>
              <a:ext uri="{FF2B5EF4-FFF2-40B4-BE49-F238E27FC236}">
                <a16:creationId xmlns:a16="http://schemas.microsoft.com/office/drawing/2014/main" id="{8FC3EAC8-70A0-F6D3-C92F-3B1AF4F6E6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A75BC8-D48A-CD9B-1B4A-EDE375CEAC9B}"/>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122871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7953B-0EC2-D300-3F10-2BE06547DB3C}"/>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3" name="Footer Placeholder 2">
            <a:extLst>
              <a:ext uri="{FF2B5EF4-FFF2-40B4-BE49-F238E27FC236}">
                <a16:creationId xmlns:a16="http://schemas.microsoft.com/office/drawing/2014/main" id="{F448F59F-930F-C1B3-F806-340EC9FC7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B8B9C7-A26B-0B6F-5C4F-A61DB1595343}"/>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4268816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868-79ED-1F59-5122-9D6CACB275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D6C3E94-2E9E-1E0E-D1C3-809320C46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6EE81B2-6864-8BBB-7AE8-CDF004462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E7B1AB-C78D-62E9-6669-9265C4502A76}"/>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6" name="Footer Placeholder 5">
            <a:extLst>
              <a:ext uri="{FF2B5EF4-FFF2-40B4-BE49-F238E27FC236}">
                <a16:creationId xmlns:a16="http://schemas.microsoft.com/office/drawing/2014/main" id="{BB7266C1-068D-D94E-992E-6B23E3B77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0BC8E-0125-8027-B496-C724F3618446}"/>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415593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CA9E-6E8C-0C5C-4F3C-06895A7627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A3932EE-5920-7745-4874-66A9C0C20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B2B689-1E6F-95A1-CF61-85FF8F525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E01022-FCE5-C5C3-4EEE-7E04176E571B}"/>
              </a:ext>
            </a:extLst>
          </p:cNvPr>
          <p:cNvSpPr>
            <a:spLocks noGrp="1"/>
          </p:cNvSpPr>
          <p:nvPr>
            <p:ph type="dt" sz="half" idx="10"/>
          </p:nvPr>
        </p:nvSpPr>
        <p:spPr/>
        <p:txBody>
          <a:bodyPr/>
          <a:lstStyle/>
          <a:p>
            <a:fld id="{40BDD06A-7DF3-0A47-A5B4-FFAD3F55A063}" type="datetimeFigureOut">
              <a:rPr lang="en-US" smtClean="0"/>
              <a:t>12/3/24</a:t>
            </a:fld>
            <a:endParaRPr lang="en-US"/>
          </a:p>
        </p:txBody>
      </p:sp>
      <p:sp>
        <p:nvSpPr>
          <p:cNvPr id="6" name="Footer Placeholder 5">
            <a:extLst>
              <a:ext uri="{FF2B5EF4-FFF2-40B4-BE49-F238E27FC236}">
                <a16:creationId xmlns:a16="http://schemas.microsoft.com/office/drawing/2014/main" id="{E355FF95-8748-74D1-FE38-AC7E435C3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033B8-A414-7199-6CC9-004893DFCC31}"/>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141993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542DD-CC8E-2861-F643-C466B1346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F3741B5-3790-E44B-0B80-3A3F4B13CE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CF9636-AC54-11F3-8EFA-D990F8EAA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BDD06A-7DF3-0A47-A5B4-FFAD3F55A063}" type="datetimeFigureOut">
              <a:rPr lang="en-US" smtClean="0"/>
              <a:t>12/3/24</a:t>
            </a:fld>
            <a:endParaRPr lang="en-US"/>
          </a:p>
        </p:txBody>
      </p:sp>
      <p:sp>
        <p:nvSpPr>
          <p:cNvPr id="5" name="Footer Placeholder 4">
            <a:extLst>
              <a:ext uri="{FF2B5EF4-FFF2-40B4-BE49-F238E27FC236}">
                <a16:creationId xmlns:a16="http://schemas.microsoft.com/office/drawing/2014/main" id="{1FFD63E5-92BA-8D87-43CF-18CFC3308D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70FB0B9-FAA2-429E-8A13-B58890F882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8047E4-CE98-F64A-B99C-D0C4C7B18224}" type="slidenum">
              <a:rPr lang="en-US" smtClean="0"/>
              <a:t>‹#›</a:t>
            </a:fld>
            <a:endParaRPr lang="en-US"/>
          </a:p>
        </p:txBody>
      </p:sp>
    </p:spTree>
    <p:extLst>
      <p:ext uri="{BB962C8B-B14F-4D97-AF65-F5344CB8AC3E}">
        <p14:creationId xmlns:p14="http://schemas.microsoft.com/office/powerpoint/2010/main" val="285248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9DF2-0854-5B94-2C9A-279E51C4C159}"/>
              </a:ext>
            </a:extLst>
          </p:cNvPr>
          <p:cNvSpPr>
            <a:spLocks noGrp="1"/>
          </p:cNvSpPr>
          <p:nvPr>
            <p:ph type="ctrTitle"/>
          </p:nvPr>
        </p:nvSpPr>
        <p:spPr/>
        <p:txBody>
          <a:bodyPr/>
          <a:lstStyle/>
          <a:p>
            <a:r>
              <a:rPr lang="en-US" dirty="0"/>
              <a:t>Early PPROM- what next?</a:t>
            </a:r>
          </a:p>
        </p:txBody>
      </p:sp>
      <p:sp>
        <p:nvSpPr>
          <p:cNvPr id="3" name="Subtitle 2">
            <a:extLst>
              <a:ext uri="{FF2B5EF4-FFF2-40B4-BE49-F238E27FC236}">
                <a16:creationId xmlns:a16="http://schemas.microsoft.com/office/drawing/2014/main" id="{791A98C1-136D-DEA2-A64B-8BCD1E2B1E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3103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AC56F-0EE8-E3FE-C9DF-362FC395FBC6}"/>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56F8A78-3855-4DD7-B873-47260439E964}"/>
              </a:ext>
            </a:extLst>
          </p:cNvPr>
          <p:cNvGraphicFramePr>
            <a:graphicFrameLocks noGrp="1"/>
          </p:cNvGraphicFramePr>
          <p:nvPr>
            <p:extLst>
              <p:ext uri="{D42A27DB-BD31-4B8C-83A1-F6EECF244321}">
                <p14:modId xmlns:p14="http://schemas.microsoft.com/office/powerpoint/2010/main" val="1392957299"/>
              </p:ext>
            </p:extLst>
          </p:nvPr>
        </p:nvGraphicFramePr>
        <p:xfrm>
          <a:off x="691662" y="154612"/>
          <a:ext cx="11024917" cy="6548776"/>
        </p:xfrm>
        <a:graphic>
          <a:graphicData uri="http://schemas.openxmlformats.org/drawingml/2006/table">
            <a:tbl>
              <a:tblPr firstRow="1" firstCol="1" bandRow="1">
                <a:tableStyleId>{5C22544A-7EE6-4342-B048-85BDC9FD1C3A}</a:tableStyleId>
              </a:tblPr>
              <a:tblGrid>
                <a:gridCol w="4384431">
                  <a:extLst>
                    <a:ext uri="{9D8B030D-6E8A-4147-A177-3AD203B41FA5}">
                      <a16:colId xmlns:a16="http://schemas.microsoft.com/office/drawing/2014/main" val="3950663837"/>
                    </a:ext>
                  </a:extLst>
                </a:gridCol>
                <a:gridCol w="2368061">
                  <a:extLst>
                    <a:ext uri="{9D8B030D-6E8A-4147-A177-3AD203B41FA5}">
                      <a16:colId xmlns:a16="http://schemas.microsoft.com/office/drawing/2014/main" val="4257245582"/>
                    </a:ext>
                  </a:extLst>
                </a:gridCol>
                <a:gridCol w="2766646">
                  <a:extLst>
                    <a:ext uri="{9D8B030D-6E8A-4147-A177-3AD203B41FA5}">
                      <a16:colId xmlns:a16="http://schemas.microsoft.com/office/drawing/2014/main" val="3678687291"/>
                    </a:ext>
                  </a:extLst>
                </a:gridCol>
                <a:gridCol w="1505779">
                  <a:extLst>
                    <a:ext uri="{9D8B030D-6E8A-4147-A177-3AD203B41FA5}">
                      <a16:colId xmlns:a16="http://schemas.microsoft.com/office/drawing/2014/main" val="3525693723"/>
                    </a:ext>
                  </a:extLst>
                </a:gridCol>
              </a:tblGrid>
              <a:tr h="203559">
                <a:tc>
                  <a:txBody>
                    <a:bodyPr/>
                    <a:lstStyle/>
                    <a:p>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effectLst/>
                        </a:rPr>
                        <a:t>No Anti</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Anti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effectLst/>
                        </a:rPr>
                        <a:t>Total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extLst>
                  <a:ext uri="{0D108BD9-81ED-4DB2-BD59-A6C34878D82A}">
                    <a16:rowId xmlns:a16="http://schemas.microsoft.com/office/drawing/2014/main" val="3194737904"/>
                  </a:ext>
                </a:extLst>
              </a:tr>
              <a:tr h="203559">
                <a:tc>
                  <a:txBody>
                    <a:bodyPr/>
                    <a:lstStyle/>
                    <a:p>
                      <a:r>
                        <a:rPr lang="en-GB" sz="1800" kern="100" dirty="0">
                          <a:effectLst/>
                        </a:rPr>
                        <a:t>No Response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solidFill>
                            <a:schemeClr val="dk1"/>
                          </a:solidFill>
                          <a:effectLst/>
                          <a:latin typeface="+mn-lt"/>
                          <a:ea typeface="+mn-ea"/>
                          <a:cs typeface="+mn-cs"/>
                        </a:rPr>
                        <a:t>90 (89%)      </a:t>
                      </a:r>
                    </a:p>
                  </a:txBody>
                  <a:tcPr marL="68580" marR="68580" marT="0" marB="0"/>
                </a:tc>
                <a:tc>
                  <a:txBody>
                    <a:bodyPr/>
                    <a:lstStyle/>
                    <a:p>
                      <a:pPr algn="ctr"/>
                      <a:r>
                        <a:rPr lang="en-GB" sz="1800" kern="100">
                          <a:solidFill>
                            <a:schemeClr val="dk1"/>
                          </a:solidFill>
                          <a:effectLst/>
                          <a:latin typeface="+mn-lt"/>
                          <a:ea typeface="+mn-ea"/>
                          <a:cs typeface="+mn-cs"/>
                        </a:rPr>
                        <a:t>174 (84%)         </a:t>
                      </a:r>
                    </a:p>
                  </a:txBody>
                  <a:tcPr marL="68580" marR="68580" marT="0" marB="0"/>
                </a:tc>
                <a:tc>
                  <a:txBody>
                    <a:bodyPr/>
                    <a:lstStyle/>
                    <a:p>
                      <a:pPr algn="ctr"/>
                      <a:r>
                        <a:rPr lang="en-GB" sz="1800" kern="100">
                          <a:solidFill>
                            <a:schemeClr val="dk1"/>
                          </a:solidFill>
                          <a:effectLst/>
                          <a:latin typeface="+mn-lt"/>
                          <a:ea typeface="+mn-ea"/>
                          <a:cs typeface="+mn-cs"/>
                        </a:rPr>
                        <a:t>264 (85%)  </a:t>
                      </a:r>
                    </a:p>
                  </a:txBody>
                  <a:tcPr marL="68580" marR="68580" marT="0" marB="0"/>
                </a:tc>
                <a:extLst>
                  <a:ext uri="{0D108BD9-81ED-4DB2-BD59-A6C34878D82A}">
                    <a16:rowId xmlns:a16="http://schemas.microsoft.com/office/drawing/2014/main" val="2801341854"/>
                  </a:ext>
                </a:extLst>
              </a:tr>
              <a:tr h="203559">
                <a:tc>
                  <a: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Response</a:t>
                      </a:r>
                    </a:p>
                  </a:txBody>
                  <a:tcPr marL="58277" marR="58277" marT="0" marB="0"/>
                </a:tc>
                <a:tc>
                  <a:txBody>
                    <a:bodyPr/>
                    <a:lstStyle/>
                    <a:p>
                      <a:pPr algn="ctr"/>
                      <a:r>
                        <a:rPr lang="en-GB" sz="1800" kern="100" dirty="0">
                          <a:solidFill>
                            <a:schemeClr val="dk1"/>
                          </a:solidFill>
                          <a:effectLst/>
                          <a:latin typeface="+mn-lt"/>
                          <a:ea typeface="+mn-ea"/>
                          <a:cs typeface="+mn-cs"/>
                        </a:rPr>
                        <a:t>11 (11%)      </a:t>
                      </a:r>
                    </a:p>
                  </a:txBody>
                  <a:tcPr marL="68580" marR="68580" marT="0" marB="0"/>
                </a:tc>
                <a:tc>
                  <a:txBody>
                    <a:bodyPr/>
                    <a:lstStyle/>
                    <a:p>
                      <a:pPr algn="ctr"/>
                      <a:r>
                        <a:rPr lang="en-GB" sz="1800" kern="100" dirty="0">
                          <a:solidFill>
                            <a:schemeClr val="dk1"/>
                          </a:solidFill>
                          <a:effectLst/>
                          <a:latin typeface="+mn-lt"/>
                          <a:ea typeface="+mn-ea"/>
                          <a:cs typeface="+mn-cs"/>
                        </a:rPr>
                        <a:t>34 (16%)          </a:t>
                      </a:r>
                    </a:p>
                  </a:txBody>
                  <a:tcPr marL="68580" marR="68580" marT="0" marB="0"/>
                </a:tc>
                <a:tc>
                  <a:txBody>
                    <a:bodyPr/>
                    <a:lstStyle/>
                    <a:p>
                      <a:pPr algn="ctr"/>
                      <a:r>
                        <a:rPr lang="en-GB" sz="1800" kern="100">
                          <a:solidFill>
                            <a:schemeClr val="dk1"/>
                          </a:solidFill>
                          <a:effectLst/>
                          <a:latin typeface="+mn-lt"/>
                          <a:ea typeface="+mn-ea"/>
                          <a:cs typeface="+mn-cs"/>
                        </a:rPr>
                        <a:t>45 (15%)   </a:t>
                      </a:r>
                    </a:p>
                  </a:txBody>
                  <a:tcPr marL="68580" marR="68580" marT="0" marB="0"/>
                </a:tc>
                <a:extLst>
                  <a:ext uri="{0D108BD9-81ED-4DB2-BD59-A6C34878D82A}">
                    <a16:rowId xmlns:a16="http://schemas.microsoft.com/office/drawing/2014/main" val="88307961"/>
                  </a:ext>
                </a:extLst>
              </a:tr>
              <a:tr h="203559">
                <a:tc>
                  <a:txBody>
                    <a:bodyPr/>
                    <a:lstStyle/>
                    <a:p>
                      <a:r>
                        <a:rPr lang="en-GB" sz="1800" kern="100" dirty="0">
                          <a:effectLst/>
                        </a:rPr>
                        <a:t>Total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solidFill>
                            <a:schemeClr val="dk1"/>
                          </a:solidFill>
                          <a:effectLst/>
                          <a:latin typeface="+mn-lt"/>
                          <a:ea typeface="+mn-ea"/>
                          <a:cs typeface="+mn-cs"/>
                        </a:rPr>
                        <a:t>101           </a:t>
                      </a:r>
                    </a:p>
                  </a:txBody>
                  <a:tcPr marL="68580" marR="68580" marT="0" marB="0"/>
                </a:tc>
                <a:tc>
                  <a:txBody>
                    <a:bodyPr/>
                    <a:lstStyle/>
                    <a:p>
                      <a:pPr algn="ctr"/>
                      <a:r>
                        <a:rPr lang="en-GB" sz="1800" kern="100" dirty="0">
                          <a:solidFill>
                            <a:schemeClr val="dk1"/>
                          </a:solidFill>
                          <a:effectLst/>
                          <a:latin typeface="+mn-lt"/>
                          <a:ea typeface="+mn-ea"/>
                          <a:cs typeface="+mn-cs"/>
                        </a:rPr>
                        <a:t>208               </a:t>
                      </a:r>
                    </a:p>
                  </a:txBody>
                  <a:tcPr marL="68580" marR="68580" marT="0" marB="0"/>
                </a:tc>
                <a:tc>
                  <a:txBody>
                    <a:bodyPr/>
                    <a:lstStyle/>
                    <a:p>
                      <a:pPr algn="ctr"/>
                      <a:r>
                        <a:rPr lang="en-GB" sz="1800" kern="100">
                          <a:solidFill>
                            <a:schemeClr val="dk1"/>
                          </a:solidFill>
                          <a:effectLst/>
                          <a:latin typeface="+mn-lt"/>
                          <a:ea typeface="+mn-ea"/>
                          <a:cs typeface="+mn-cs"/>
                        </a:rPr>
                        <a:t>309        </a:t>
                      </a:r>
                    </a:p>
                  </a:txBody>
                  <a:tcPr marL="68580" marR="68580" marT="0" marB="0"/>
                </a:tc>
                <a:extLst>
                  <a:ext uri="{0D108BD9-81ED-4DB2-BD59-A6C34878D82A}">
                    <a16:rowId xmlns:a16="http://schemas.microsoft.com/office/drawing/2014/main" val="3280659726"/>
                  </a:ext>
                </a:extLst>
              </a:tr>
              <a:tr h="203559">
                <a:tc>
                  <a:txBody>
                    <a:bodyPr/>
                    <a:lstStyle/>
                    <a:p>
                      <a:r>
                        <a:rPr lang="en-GB" sz="1800" kern="100" dirty="0">
                          <a:effectLst/>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solidFill>
                            <a:schemeClr val="dk1"/>
                          </a:solidFill>
                          <a:effectLst/>
                          <a:latin typeface="+mn-lt"/>
                          <a:ea typeface="+mn-ea"/>
                          <a:cs typeface="+mn-cs"/>
                        </a:rPr>
                        <a:t>0.6 (0.19)    </a:t>
                      </a:r>
                    </a:p>
                  </a:txBody>
                  <a:tcPr marL="68580" marR="68580" marT="0" marB="0"/>
                </a:tc>
                <a:tc>
                  <a:txBody>
                    <a:bodyPr/>
                    <a:lstStyle/>
                    <a:p>
                      <a:pPr algn="ctr"/>
                      <a:r>
                        <a:rPr lang="en-GB" sz="1800" kern="100" dirty="0">
                          <a:solidFill>
                            <a:schemeClr val="dk1"/>
                          </a:solidFill>
                          <a:effectLst/>
                          <a:latin typeface="+mn-lt"/>
                          <a:ea typeface="+mn-ea"/>
                          <a:cs typeface="+mn-cs"/>
                        </a:rPr>
                        <a:t>0.7 (0.17)        </a:t>
                      </a:r>
                    </a:p>
                  </a:txBody>
                  <a:tcPr marL="68580" marR="68580" marT="0" marB="0"/>
                </a:tc>
                <a:tc>
                  <a:txBody>
                    <a:bodyPr/>
                    <a:lstStyle/>
                    <a:p>
                      <a:pPr algn="ctr"/>
                      <a:r>
                        <a:rPr lang="en-GB" sz="1800" kern="100" dirty="0">
                          <a:solidFill>
                            <a:schemeClr val="dk1"/>
                          </a:solidFill>
                          <a:effectLst/>
                          <a:latin typeface="+mn-lt"/>
                          <a:ea typeface="+mn-ea"/>
                          <a:cs typeface="+mn-cs"/>
                        </a:rPr>
                        <a:t>0.7 (0.01) </a:t>
                      </a:r>
                    </a:p>
                  </a:txBody>
                  <a:tcPr marL="68580" marR="68580" marT="0" marB="0"/>
                </a:tc>
                <a:extLst>
                  <a:ext uri="{0D108BD9-81ED-4DB2-BD59-A6C34878D82A}">
                    <a16:rowId xmlns:a16="http://schemas.microsoft.com/office/drawing/2014/main" val="2804719921"/>
                  </a:ext>
                </a:extLst>
              </a:tr>
              <a:tr h="203559">
                <a:tc>
                  <a:txBody>
                    <a:bodyPr/>
                    <a:lstStyle/>
                    <a:p>
                      <a:r>
                        <a:rPr lang="en-GB" sz="1800" kern="100" dirty="0">
                          <a:effectLst/>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effectLst/>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688398612"/>
                  </a:ext>
                </a:extLst>
              </a:tr>
              <a:tr h="203559">
                <a:tc>
                  <a: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Model Estimates</a:t>
                      </a:r>
                    </a:p>
                  </a:txBody>
                  <a:tcPr marL="58277" marR="58277" marT="0" marB="0"/>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25883735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Propensity Score Model</a:t>
                      </a:r>
                    </a:p>
                  </a:txBody>
                  <a:tcPr marL="58277" marR="58277" marT="0" marB="0"/>
                </a:tc>
                <a:tc>
                  <a:txBody>
                    <a:bodyPr/>
                    <a:lstStyle/>
                    <a:p>
                      <a:pPr algn="ctr"/>
                      <a:r>
                        <a:rPr lang="en-GB" sz="1800" b="1" kern="100" dirty="0" err="1">
                          <a:effectLst/>
                        </a:rPr>
                        <a:t>est</a:t>
                      </a:r>
                      <a:r>
                        <a:rPr lang="en-GB" sz="1800" b="1" kern="100" dirty="0">
                          <a:effectLst/>
                        </a:rPr>
                        <a:t> (se)      </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b="1" kern="100" dirty="0">
                          <a:effectLst/>
                        </a:rPr>
                        <a:t>OR (95%CI)        </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b="1" kern="100" dirty="0" err="1">
                          <a:effectLst/>
                        </a:rPr>
                        <a:t>Pval</a:t>
                      </a:r>
                      <a:r>
                        <a:rPr lang="en-GB" sz="1800" b="1" kern="100" dirty="0">
                          <a:effectLst/>
                        </a:rPr>
                        <a:t>       </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898315844"/>
                  </a:ext>
                </a:extLst>
              </a:tr>
              <a:tr h="407117">
                <a:tc>
                  <a:txBody>
                    <a:bodyPr/>
                    <a:lstStyle/>
                    <a:p>
                      <a:r>
                        <a:rPr lang="en-GB" sz="1800" kern="100" dirty="0">
                          <a:effectLst/>
                        </a:rPr>
                        <a:t>(Intercept)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effectLst/>
                        </a:rPr>
                        <a:t>-7.56 (1.604)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0 (0, 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&lt;0.001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3099839817"/>
                  </a:ext>
                </a:extLst>
              </a:tr>
              <a:tr h="407117">
                <a:tc>
                  <a:txBody>
                    <a:bodyPr/>
                    <a:lstStyle/>
                    <a:p>
                      <a:r>
                        <a:rPr lang="en-GB" sz="1800" kern="100">
                          <a:effectLst/>
                        </a:rPr>
                        <a:t>Gestation.at.PPROM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effectLst/>
                        </a:rPr>
                        <a:t>0.33 (0.074)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dirty="0">
                          <a:effectLst/>
                        </a:rPr>
                        <a:t>1.39 (1.21, 1.61)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&lt;0.001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458541993"/>
                  </a:ext>
                </a:extLst>
              </a:tr>
              <a:tr h="407117">
                <a:tc>
                  <a:txBody>
                    <a:bodyPr/>
                    <a:lstStyle/>
                    <a:p>
                      <a:r>
                        <a:rPr lang="en-GB" sz="1800" kern="100">
                          <a:effectLst/>
                        </a:rPr>
                        <a:t>OUT_MANAGE_E1_C1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1.56 (0.303)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dirty="0">
                          <a:effectLst/>
                        </a:rPr>
                        <a:t>4.78 (2.64, 8.66)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&lt;0.001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1499862670"/>
                  </a:ext>
                </a:extLst>
              </a:tr>
              <a:tr h="407117">
                <a:tc>
                  <a:txBody>
                    <a:bodyPr/>
                    <a:lstStyle/>
                    <a:p>
                      <a:r>
                        <a:rPr lang="en-GB" sz="1800" kern="100" dirty="0">
                          <a:effectLst/>
                        </a:rPr>
                        <a:t>W_HEIGHT_E1_C1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effectLst/>
                        </a:rPr>
                        <a:t>0.01 (0.003)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dirty="0">
                          <a:effectLst/>
                        </a:rPr>
                        <a:t>1.01 (1, 1.02)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0.009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725026892"/>
                  </a:ext>
                </a:extLst>
              </a:tr>
              <a:tr h="156437">
                <a:tc>
                  <a:txBody>
                    <a:bodyPr/>
                    <a:lstStyle/>
                    <a:p>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3198303991"/>
                  </a:ext>
                </a:extLst>
              </a:tr>
              <a:tr h="203559">
                <a:tc>
                  <a:txBody>
                    <a:bodyPr/>
                    <a:lstStyle/>
                    <a:p>
                      <a:r>
                        <a:rPr lang="en-GB" sz="1800" kern="100" dirty="0">
                          <a:effectLst/>
                        </a:rPr>
                        <a:t>'Unadjusted Model’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dirty="0">
                          <a:effectLst/>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3304719935"/>
                  </a:ext>
                </a:extLst>
              </a:tr>
              <a:tr h="407117">
                <a:tc>
                  <a:txBody>
                    <a:bodyPr/>
                    <a:lstStyle/>
                    <a:p>
                      <a:r>
                        <a:rPr lang="en-GB" sz="1800" kern="100" dirty="0">
                          <a:effectLst/>
                        </a:rPr>
                        <a:t>(Intercept)1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dirty="0">
                          <a:solidFill>
                            <a:schemeClr val="dk1"/>
                          </a:solidFill>
                          <a:effectLst/>
                          <a:latin typeface="+mn-lt"/>
                          <a:ea typeface="+mn-ea"/>
                          <a:cs typeface="+mn-cs"/>
                        </a:rPr>
                        <a:t>-1.83 (0.288)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0.16 (0.09, 0.28)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3301515120"/>
                  </a:ext>
                </a:extLst>
              </a:tr>
              <a:tr h="407117">
                <a:tc>
                  <a:txBody>
                    <a:bodyPr/>
                    <a:lstStyle/>
                    <a:p>
                      <a:r>
                        <a:rPr lang="en-GB" sz="1800" kern="100" dirty="0">
                          <a:effectLst/>
                        </a:rPr>
                        <a:t>Antibiotics Vs No Antibiotics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1.4 (0.321)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4.04 (2.16, 7.59)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760063107"/>
                  </a:ext>
                </a:extLst>
              </a:tr>
              <a:tr h="200658">
                <a:tc>
                  <a:txBody>
                    <a:bodyPr/>
                    <a:lstStyle/>
                    <a:p>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extLst>
                  <a:ext uri="{0D108BD9-81ED-4DB2-BD59-A6C34878D82A}">
                    <a16:rowId xmlns:a16="http://schemas.microsoft.com/office/drawing/2014/main" val="2597479352"/>
                  </a:ext>
                </a:extLst>
              </a:tr>
              <a:tr h="203559">
                <a:tc>
                  <a: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Propensity Adjusted Model</a:t>
                      </a: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              </a:t>
                      </a:r>
                    </a:p>
                  </a:txBody>
                  <a:tcPr marL="58277" marR="58277" marT="0" marB="0" anchor="ctr"/>
                </a:tc>
                <a:tc>
                  <a:txBody>
                    <a:bodyPr/>
                    <a:lstStyle/>
                    <a:p>
                      <a:pPr marL="0" algn="ctr" defTabSz="914400" rtl="0" eaLnBrk="1" latinLnBrk="0" hangingPunct="1"/>
                      <a:r>
                        <a:rPr lang="en-GB" sz="1800" kern="100" dirty="0">
                          <a:solidFill>
                            <a:schemeClr val="dk1"/>
                          </a:solidFill>
                          <a:effectLst/>
                          <a:latin typeface="+mn-lt"/>
                          <a:ea typeface="+mn-ea"/>
                          <a:cs typeface="+mn-cs"/>
                        </a:rPr>
                        <a:t>                  </a:t>
                      </a:r>
                    </a:p>
                  </a:txBody>
                  <a:tcPr marL="58277" marR="58277" marT="0" marB="0" anchor="ctr"/>
                </a:tc>
                <a:tc>
                  <a:txBody>
                    <a:bodyPr/>
                    <a:lstStyle/>
                    <a:p>
                      <a:pPr marL="0" algn="ctr" defTabSz="914400" rtl="0" eaLnBrk="1" latinLnBrk="0" hangingPunct="1"/>
                      <a:r>
                        <a:rPr lang="en-GB" sz="1800" kern="100" dirty="0">
                          <a:solidFill>
                            <a:schemeClr val="dk1"/>
                          </a:solidFill>
                          <a:effectLst/>
                          <a:latin typeface="+mn-lt"/>
                          <a:ea typeface="+mn-ea"/>
                          <a:cs typeface="+mn-cs"/>
                        </a:rPr>
                        <a:t>           </a:t>
                      </a:r>
                    </a:p>
                  </a:txBody>
                  <a:tcPr marL="58277" marR="58277" marT="0" marB="0" anchor="ctr"/>
                </a:tc>
                <a:extLst>
                  <a:ext uri="{0D108BD9-81ED-4DB2-BD59-A6C34878D82A}">
                    <a16:rowId xmlns:a16="http://schemas.microsoft.com/office/drawing/2014/main" val="3597283279"/>
                  </a:ext>
                </a:extLst>
              </a:tr>
              <a:tr h="407117">
                <a:tc>
                  <a:txBody>
                    <a:bodyPr/>
                    <a:lstStyle/>
                    <a:p>
                      <a:r>
                        <a:rPr lang="en-GB" sz="1800" kern="100" dirty="0">
                          <a:effectLst/>
                        </a:rPr>
                        <a:t>(Intercept)2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-1.08 (0.134)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0.34 (0.26, 0.44)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1607940261"/>
                  </a:ext>
                </a:extLst>
              </a:tr>
              <a:tr h="407117">
                <a:tc>
                  <a:txBody>
                    <a:bodyPr/>
                    <a:lstStyle/>
                    <a:p>
                      <a:r>
                        <a:rPr lang="en-GB" sz="1800" kern="100" dirty="0">
                          <a:effectLst/>
                        </a:rPr>
                        <a:t>Antibiotics Vs No Antibiotics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0.36 (0.18)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1.43 (1.01, 2.04)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0.046      </a:t>
                      </a:r>
                    </a:p>
                  </a:txBody>
                  <a:tcPr marL="68580" marR="68580" marT="0" marB="0"/>
                </a:tc>
                <a:extLst>
                  <a:ext uri="{0D108BD9-81ED-4DB2-BD59-A6C34878D82A}">
                    <a16:rowId xmlns:a16="http://schemas.microsoft.com/office/drawing/2014/main" val="1812785408"/>
                  </a:ext>
                </a:extLst>
              </a:tr>
            </a:tbl>
          </a:graphicData>
        </a:graphic>
      </p:graphicFrame>
    </p:spTree>
    <p:extLst>
      <p:ext uri="{BB962C8B-B14F-4D97-AF65-F5344CB8AC3E}">
        <p14:creationId xmlns:p14="http://schemas.microsoft.com/office/powerpoint/2010/main" val="251785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6FD28-D97B-1E4C-8922-DB72AA2080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401ACA-5FA9-CDE3-73BF-0F442938D012}"/>
              </a:ext>
            </a:extLst>
          </p:cNvPr>
          <p:cNvSpPr>
            <a:spLocks noGrp="1"/>
          </p:cNvSpPr>
          <p:nvPr>
            <p:ph type="title"/>
          </p:nvPr>
        </p:nvSpPr>
        <p:spPr/>
        <p:txBody>
          <a:bodyPr/>
          <a:lstStyle/>
          <a:p>
            <a:r>
              <a:rPr lang="en-US" dirty="0"/>
              <a:t>Outcome 2</a:t>
            </a:r>
          </a:p>
        </p:txBody>
      </p:sp>
      <p:sp>
        <p:nvSpPr>
          <p:cNvPr id="3" name="Content Placeholder 2">
            <a:extLst>
              <a:ext uri="{FF2B5EF4-FFF2-40B4-BE49-F238E27FC236}">
                <a16:creationId xmlns:a16="http://schemas.microsoft.com/office/drawing/2014/main" id="{26D31687-57A0-2EE0-8762-90F962B618B8}"/>
              </a:ext>
            </a:extLst>
          </p:cNvPr>
          <p:cNvSpPr>
            <a:spLocks noGrp="1"/>
          </p:cNvSpPr>
          <p:nvPr>
            <p:ph idx="1"/>
          </p:nvPr>
        </p:nvSpPr>
        <p:spPr/>
        <p:txBody>
          <a:bodyPr>
            <a:normAutofit/>
          </a:bodyPr>
          <a:lstStyle/>
          <a:p>
            <a:pPr marL="0" indent="0">
              <a:buNone/>
            </a:pPr>
            <a:r>
              <a:rPr lang="en-US" dirty="0"/>
              <a:t>Input: Column L: prophylactic antibiotics  commenced at diagnosis</a:t>
            </a:r>
          </a:p>
          <a:p>
            <a:endParaRPr lang="en-US" dirty="0"/>
          </a:p>
          <a:p>
            <a:pPr marL="0" indent="0">
              <a:buNone/>
            </a:pPr>
            <a:r>
              <a:rPr lang="en-US" dirty="0"/>
              <a:t>Outcome: ‘liveborn or not”</a:t>
            </a:r>
          </a:p>
          <a:p>
            <a:pPr marL="0" indent="0">
              <a:buNone/>
            </a:pPr>
            <a:endParaRPr lang="en-US" dirty="0"/>
          </a:p>
          <a:p>
            <a:pPr marL="0" indent="0">
              <a:buNone/>
            </a:pPr>
            <a:r>
              <a:rPr lang="en-US" dirty="0"/>
              <a:t>Factors potentially for propensity score:</a:t>
            </a:r>
          </a:p>
          <a:p>
            <a:pPr marL="0" indent="0">
              <a:buNone/>
            </a:pPr>
            <a:r>
              <a:rPr lang="en-US" dirty="0"/>
              <a:t>Same as outcome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874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E5C4-54BC-AE3B-10CB-95E41BDA196D}"/>
              </a:ext>
            </a:extLst>
          </p:cNvPr>
          <p:cNvSpPr>
            <a:spLocks noGrp="1"/>
          </p:cNvSpPr>
          <p:nvPr>
            <p:ph type="title"/>
          </p:nvPr>
        </p:nvSpPr>
        <p:spPr/>
        <p:txBody>
          <a:bodyPr/>
          <a:lstStyle/>
          <a:p>
            <a:r>
              <a:rPr lang="en-US" dirty="0"/>
              <a:t>Outcome 3</a:t>
            </a:r>
          </a:p>
        </p:txBody>
      </p:sp>
      <p:sp>
        <p:nvSpPr>
          <p:cNvPr id="3" name="Content Placeholder 2">
            <a:extLst>
              <a:ext uri="{FF2B5EF4-FFF2-40B4-BE49-F238E27FC236}">
                <a16:creationId xmlns:a16="http://schemas.microsoft.com/office/drawing/2014/main" id="{B3C08086-71B3-D5AB-08BA-28F7B461A6B9}"/>
              </a:ext>
            </a:extLst>
          </p:cNvPr>
          <p:cNvSpPr>
            <a:spLocks noGrp="1"/>
          </p:cNvSpPr>
          <p:nvPr>
            <p:ph idx="1"/>
          </p:nvPr>
        </p:nvSpPr>
        <p:spPr/>
        <p:txBody>
          <a:bodyPr/>
          <a:lstStyle/>
          <a:p>
            <a:pPr marL="0" indent="0">
              <a:buNone/>
            </a:pPr>
            <a:r>
              <a:rPr lang="en-US" dirty="0"/>
              <a:t>Did the antibiotics prevent late maternal sepsis or requirement for IV antibiotics and delivery within 48 hours at more than 48 hours after PPROM? </a:t>
            </a:r>
          </a:p>
          <a:p>
            <a:endParaRPr lang="en-US" dirty="0"/>
          </a:p>
          <a:p>
            <a:r>
              <a:rPr lang="en-US" dirty="0"/>
              <a:t>Removed 29 cases of PPROM within 48 hours (counted as 3 calendar days </a:t>
            </a:r>
            <a:r>
              <a:rPr lang="en-US" dirty="0" err="1"/>
              <a:t>eg</a:t>
            </a:r>
            <a:r>
              <a:rPr lang="en-US" dirty="0"/>
              <a:t> Monday to Wednesday)</a:t>
            </a:r>
          </a:p>
          <a:p>
            <a:endParaRPr lang="en-US" dirty="0"/>
          </a:p>
          <a:p>
            <a:pPr marL="0" indent="0">
              <a:buNone/>
            </a:pPr>
            <a:r>
              <a:rPr lang="en-US" dirty="0"/>
              <a:t>Outcome: analysis 3: Column I “Woman sick”, n=25</a:t>
            </a:r>
          </a:p>
        </p:txBody>
      </p:sp>
    </p:spTree>
    <p:extLst>
      <p:ext uri="{BB962C8B-B14F-4D97-AF65-F5344CB8AC3E}">
        <p14:creationId xmlns:p14="http://schemas.microsoft.com/office/powerpoint/2010/main" val="4950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6699D-989A-E52A-6136-A294044AC065}"/>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6251C5B-D02D-1A8C-1D1C-1C09E68E4032}"/>
              </a:ext>
            </a:extLst>
          </p:cNvPr>
          <p:cNvGraphicFramePr>
            <a:graphicFrameLocks noGrp="1"/>
          </p:cNvGraphicFramePr>
          <p:nvPr>
            <p:extLst>
              <p:ext uri="{D42A27DB-BD31-4B8C-83A1-F6EECF244321}">
                <p14:modId xmlns:p14="http://schemas.microsoft.com/office/powerpoint/2010/main" val="802950496"/>
              </p:ext>
            </p:extLst>
          </p:nvPr>
        </p:nvGraphicFramePr>
        <p:xfrm>
          <a:off x="691662" y="154612"/>
          <a:ext cx="11024917" cy="6548776"/>
        </p:xfrm>
        <a:graphic>
          <a:graphicData uri="http://schemas.openxmlformats.org/drawingml/2006/table">
            <a:tbl>
              <a:tblPr firstRow="1" firstCol="1" bandRow="1">
                <a:tableStyleId>{5C22544A-7EE6-4342-B048-85BDC9FD1C3A}</a:tableStyleId>
              </a:tblPr>
              <a:tblGrid>
                <a:gridCol w="4384431">
                  <a:extLst>
                    <a:ext uri="{9D8B030D-6E8A-4147-A177-3AD203B41FA5}">
                      <a16:colId xmlns:a16="http://schemas.microsoft.com/office/drawing/2014/main" val="3950663837"/>
                    </a:ext>
                  </a:extLst>
                </a:gridCol>
                <a:gridCol w="2368061">
                  <a:extLst>
                    <a:ext uri="{9D8B030D-6E8A-4147-A177-3AD203B41FA5}">
                      <a16:colId xmlns:a16="http://schemas.microsoft.com/office/drawing/2014/main" val="4257245582"/>
                    </a:ext>
                  </a:extLst>
                </a:gridCol>
                <a:gridCol w="2766646">
                  <a:extLst>
                    <a:ext uri="{9D8B030D-6E8A-4147-A177-3AD203B41FA5}">
                      <a16:colId xmlns:a16="http://schemas.microsoft.com/office/drawing/2014/main" val="3678687291"/>
                    </a:ext>
                  </a:extLst>
                </a:gridCol>
                <a:gridCol w="1505779">
                  <a:extLst>
                    <a:ext uri="{9D8B030D-6E8A-4147-A177-3AD203B41FA5}">
                      <a16:colId xmlns:a16="http://schemas.microsoft.com/office/drawing/2014/main" val="3525693723"/>
                    </a:ext>
                  </a:extLst>
                </a:gridCol>
              </a:tblGrid>
              <a:tr h="203559">
                <a:tc>
                  <a:txBody>
                    <a:bodyPr/>
                    <a:lstStyle/>
                    <a:p>
                      <a:pPr marL="0" algn="l" defTabSz="914400" rtl="0" eaLnBrk="1" latinLnBrk="0" hangingPunct="1"/>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No Anti</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l" defTabSz="914400" rtl="0" eaLnBrk="1" latinLnBrk="0" hangingPunct="1"/>
                      <a:r>
                        <a:rPr lang="en-GB" sz="1800" b="1" kern="100">
                          <a:solidFill>
                            <a:schemeClr val="lt1"/>
                          </a:solidFill>
                          <a:effectLst/>
                          <a:latin typeface="Aptos" panose="020B0004020202020204" pitchFamily="34" charset="0"/>
                          <a:cs typeface="Times New Roman" panose="02020603050405020304" pitchFamily="18" charset="0"/>
                        </a:rPr>
                        <a:t>Anti              </a:t>
                      </a:r>
                      <a:endPar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Total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extLst>
                  <a:ext uri="{0D108BD9-81ED-4DB2-BD59-A6C34878D82A}">
                    <a16:rowId xmlns:a16="http://schemas.microsoft.com/office/drawing/2014/main" val="3194737904"/>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No Response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dirty="0">
                          <a:solidFill>
                            <a:schemeClr val="dk1"/>
                          </a:solidFill>
                          <a:effectLst/>
                          <a:latin typeface="+mn-lt"/>
                          <a:ea typeface="+mn-ea"/>
                          <a:cs typeface="+mn-cs"/>
                        </a:rPr>
                        <a:t>90 (93%)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174 (91%)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264 (91%)  </a:t>
                      </a:r>
                    </a:p>
                  </a:txBody>
                  <a:tcPr marL="68580" marR="68580" marT="0" marB="0"/>
                </a:tc>
                <a:extLst>
                  <a:ext uri="{0D108BD9-81ED-4DB2-BD59-A6C34878D82A}">
                    <a16:rowId xmlns:a16="http://schemas.microsoft.com/office/drawing/2014/main" val="2801341854"/>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rPr>
                        <a:t>Response</a:t>
                      </a:r>
                    </a:p>
                  </a:txBody>
                  <a:tcPr marL="58277" marR="58277" marT="0" marB="0"/>
                </a:tc>
                <a:tc>
                  <a:txBody>
                    <a:bodyPr/>
                    <a:lstStyle/>
                    <a:p>
                      <a:pPr marL="0" algn="ctr" defTabSz="914400" rtl="0" eaLnBrk="1" latinLnBrk="0" hangingPunct="1"/>
                      <a:r>
                        <a:rPr lang="en-GB" sz="1800" kern="100" dirty="0">
                          <a:solidFill>
                            <a:schemeClr val="dk1"/>
                          </a:solidFill>
                          <a:effectLst/>
                          <a:latin typeface="+mn-lt"/>
                          <a:ea typeface="+mn-ea"/>
                          <a:cs typeface="+mn-cs"/>
                        </a:rPr>
                        <a:t>7 (7%)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18 (9%)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25 (9%)    </a:t>
                      </a:r>
                    </a:p>
                  </a:txBody>
                  <a:tcPr marL="68580" marR="68580" marT="0" marB="0"/>
                </a:tc>
                <a:extLst>
                  <a:ext uri="{0D108BD9-81ED-4DB2-BD59-A6C34878D82A}">
                    <a16:rowId xmlns:a16="http://schemas.microsoft.com/office/drawing/2014/main" val="88307961"/>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Total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97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192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289        </a:t>
                      </a:r>
                    </a:p>
                  </a:txBody>
                  <a:tcPr marL="68580" marR="68580" marT="0" marB="0"/>
                </a:tc>
                <a:extLst>
                  <a:ext uri="{0D108BD9-81ED-4DB2-BD59-A6C34878D82A}">
                    <a16:rowId xmlns:a16="http://schemas.microsoft.com/office/drawing/2014/main" val="3280659726"/>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dirty="0">
                          <a:solidFill>
                            <a:schemeClr val="dk1"/>
                          </a:solidFill>
                          <a:effectLst/>
                          <a:latin typeface="+mn-lt"/>
                          <a:ea typeface="+mn-ea"/>
                          <a:cs typeface="+mn-cs"/>
                        </a:rPr>
                        <a:t>0.6 (0.16)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0.7 (0.17)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0.7 (0.01) </a:t>
                      </a:r>
                    </a:p>
                  </a:txBody>
                  <a:tcPr marL="68580" marR="68580" marT="0" marB="0"/>
                </a:tc>
                <a:extLst>
                  <a:ext uri="{0D108BD9-81ED-4DB2-BD59-A6C34878D82A}">
                    <a16:rowId xmlns:a16="http://schemas.microsoft.com/office/drawing/2014/main" val="2804719921"/>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marL="0" algn="l" defTabSz="914400" rtl="0" eaLnBrk="1" latinLnBrk="0" hangingPunct="1"/>
                      <a:r>
                        <a:rPr lang="en-GB" sz="1800" b="1" kern="100">
                          <a:solidFill>
                            <a:schemeClr val="lt1"/>
                          </a:solidFill>
                          <a:effectLst/>
                          <a:latin typeface="Aptos" panose="020B0004020202020204" pitchFamily="34" charset="0"/>
                          <a:cs typeface="Times New Roman" panose="02020603050405020304" pitchFamily="18" charset="0"/>
                        </a:rPr>
                        <a:t>                  </a:t>
                      </a:r>
                      <a:endPar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688398612"/>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rPr>
                        <a:t>Model Estimates</a:t>
                      </a:r>
                    </a:p>
                  </a:txBody>
                  <a:tcPr marL="58277" marR="58277" marT="0" marB="0"/>
                </a:tc>
                <a:tc>
                  <a:txBody>
                    <a:bodyPr/>
                    <a:lstStyle/>
                    <a:p>
                      <a:pPr marL="0" algn="l" defTabSz="914400" rtl="0" eaLnBrk="1" latinLnBrk="0" hangingPunct="1"/>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marL="0" algn="l" defTabSz="914400" rtl="0" eaLnBrk="1" latinLnBrk="0" hangingPunct="1"/>
                      <a:endPar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marL="0" algn="l" defTabSz="914400" rtl="0" eaLnBrk="1" latinLnBrk="0" hangingPunct="1"/>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25883735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rPr>
                        <a:t>Propensity Score Model</a:t>
                      </a:r>
                    </a:p>
                  </a:txBody>
                  <a:tcPr marL="58277" marR="58277" marT="0" marB="0"/>
                </a:tc>
                <a:tc>
                  <a:txBody>
                    <a:bodyPr/>
                    <a:lstStyle/>
                    <a:p>
                      <a:pPr marL="0" algn="ctr" defTabSz="914400" rtl="0" eaLnBrk="1" latinLnBrk="0" hangingPunct="1"/>
                      <a:r>
                        <a:rPr lang="en-GB" sz="1800" b="1" kern="100" dirty="0" err="1">
                          <a:solidFill>
                            <a:schemeClr val="dk1"/>
                          </a:solidFill>
                          <a:effectLst/>
                          <a:latin typeface="+mn-lt"/>
                          <a:ea typeface="+mn-ea"/>
                          <a:cs typeface="+mn-cs"/>
                        </a:rPr>
                        <a:t>est</a:t>
                      </a:r>
                      <a:r>
                        <a:rPr lang="en-GB" sz="1800" b="1" kern="100" dirty="0">
                          <a:solidFill>
                            <a:schemeClr val="dk1"/>
                          </a:solidFill>
                          <a:effectLst/>
                          <a:latin typeface="+mn-lt"/>
                          <a:ea typeface="+mn-ea"/>
                          <a:cs typeface="+mn-cs"/>
                        </a:rPr>
                        <a:t> (se)      </a:t>
                      </a:r>
                    </a:p>
                  </a:txBody>
                  <a:tcPr marL="58277" marR="58277" marT="0" marB="0" anchor="ctr"/>
                </a:tc>
                <a:tc>
                  <a:txBody>
                    <a:bodyPr/>
                    <a:lstStyle/>
                    <a:p>
                      <a:pPr marL="0" algn="ctr" defTabSz="914400" rtl="0" eaLnBrk="1" latinLnBrk="0" hangingPunct="1"/>
                      <a:r>
                        <a:rPr lang="en-GB" sz="1800" b="1" kern="100" dirty="0">
                          <a:solidFill>
                            <a:schemeClr val="dk1"/>
                          </a:solidFill>
                          <a:effectLst/>
                          <a:latin typeface="+mn-lt"/>
                          <a:ea typeface="+mn-ea"/>
                          <a:cs typeface="+mn-cs"/>
                        </a:rPr>
                        <a:t>OR (95%CI)        </a:t>
                      </a:r>
                    </a:p>
                  </a:txBody>
                  <a:tcPr marL="58277" marR="58277" marT="0" marB="0" anchor="ctr"/>
                </a:tc>
                <a:tc>
                  <a:txBody>
                    <a:bodyPr/>
                    <a:lstStyle/>
                    <a:p>
                      <a:pPr marL="0" algn="ctr" defTabSz="914400" rtl="0" eaLnBrk="1" latinLnBrk="0" hangingPunct="1"/>
                      <a:r>
                        <a:rPr lang="en-GB" sz="1800" b="1" kern="100" dirty="0" err="1">
                          <a:solidFill>
                            <a:schemeClr val="dk1"/>
                          </a:solidFill>
                          <a:effectLst/>
                          <a:latin typeface="+mn-lt"/>
                          <a:ea typeface="+mn-ea"/>
                          <a:cs typeface="+mn-cs"/>
                        </a:rPr>
                        <a:t>Pval</a:t>
                      </a:r>
                      <a:r>
                        <a:rPr lang="en-GB" sz="1800" b="1" kern="100" dirty="0">
                          <a:solidFill>
                            <a:schemeClr val="dk1"/>
                          </a:solidFill>
                          <a:effectLst/>
                          <a:latin typeface="+mn-lt"/>
                          <a:ea typeface="+mn-ea"/>
                          <a:cs typeface="+mn-cs"/>
                        </a:rPr>
                        <a:t>       </a:t>
                      </a:r>
                    </a:p>
                  </a:txBody>
                  <a:tcPr marL="58277" marR="58277" marT="0" marB="0" anchor="ctr"/>
                </a:tc>
                <a:extLst>
                  <a:ext uri="{0D108BD9-81ED-4DB2-BD59-A6C34878D82A}">
                    <a16:rowId xmlns:a16="http://schemas.microsoft.com/office/drawing/2014/main" val="898315844"/>
                  </a:ext>
                </a:extLst>
              </a:tr>
              <a:tr h="407117">
                <a:tc>
                  <a:txBody>
                    <a:bodyPr/>
                    <a:lstStyle/>
                    <a:p>
                      <a:pPr marL="0" algn="l" defTabSz="914400" rtl="0" eaLnBrk="1" latinLnBrk="0" hangingPunct="1"/>
                      <a:r>
                        <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rPr>
                        <a:t>(Intercept)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-1.3 (0.55)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0.27 (0.09, 0.8)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0.019      </a:t>
                      </a:r>
                    </a:p>
                  </a:txBody>
                  <a:tcPr marL="68580" marR="68580" marT="0" marB="0"/>
                </a:tc>
                <a:extLst>
                  <a:ext uri="{0D108BD9-81ED-4DB2-BD59-A6C34878D82A}">
                    <a16:rowId xmlns:a16="http://schemas.microsoft.com/office/drawing/2014/main" val="3099839817"/>
                  </a:ext>
                </a:extLst>
              </a:tr>
              <a:tr h="407117">
                <a:tc>
                  <a:txBody>
                    <a:bodyPr/>
                    <a:lstStyle/>
                    <a:p>
                      <a:pPr marL="0" algn="l" defTabSz="914400" rtl="0" eaLnBrk="1" latinLnBrk="0" hangingPunct="1"/>
                      <a:r>
                        <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rPr>
                        <a:t>OUT_MANAGE_E1_C1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1.37 (0.298)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3.95 (2.2, 7.09)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2458541993"/>
                  </a:ext>
                </a:extLst>
              </a:tr>
              <a:tr h="407117">
                <a:tc>
                  <a:txBody>
                    <a:bodyPr/>
                    <a:lstStyle/>
                    <a:p>
                      <a:pPr marL="0" algn="l" defTabSz="914400" rtl="0" eaLnBrk="1" latinLnBrk="0" hangingPunct="1"/>
                      <a:r>
                        <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rPr>
                        <a:t>W_HEIGHT_E1_C1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0.01 (0.003)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1.01 (1, 1.02)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0.011      </a:t>
                      </a:r>
                    </a:p>
                  </a:txBody>
                  <a:tcPr marL="68580" marR="68580" marT="0" marB="0"/>
                </a:tc>
                <a:extLst>
                  <a:ext uri="{0D108BD9-81ED-4DB2-BD59-A6C34878D82A}">
                    <a16:rowId xmlns:a16="http://schemas.microsoft.com/office/drawing/2014/main" val="1499862670"/>
                  </a:ext>
                </a:extLst>
              </a:tr>
              <a:tr h="407117">
                <a:tc>
                  <a:txBody>
                    <a:bodyPr/>
                    <a:lstStyle/>
                    <a:p>
                      <a:pPr marL="0" algn="l" defTabSz="914400" rtl="0" eaLnBrk="1" latinLnBrk="0" hangingPunct="1"/>
                      <a:r>
                        <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rPr>
                        <a:t>SteroidsWithin7daysOfBirth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1.65 (0.584)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5.21 (1.66, 16.34)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0.005      </a:t>
                      </a:r>
                    </a:p>
                  </a:txBody>
                  <a:tcPr marL="68580" marR="68580" marT="0" marB="0"/>
                </a:tc>
                <a:extLst>
                  <a:ext uri="{0D108BD9-81ED-4DB2-BD59-A6C34878D82A}">
                    <a16:rowId xmlns:a16="http://schemas.microsoft.com/office/drawing/2014/main" val="725026892"/>
                  </a:ext>
                </a:extLst>
              </a:tr>
              <a:tr h="156437">
                <a:tc>
                  <a:txBody>
                    <a:bodyPr/>
                    <a:lstStyle/>
                    <a:p>
                      <a:pPr marL="0" algn="l" defTabSz="914400" rtl="0" eaLnBrk="1" latinLnBrk="0" hangingPunct="1"/>
                      <a:endPar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extLst>
                  <a:ext uri="{0D108BD9-81ED-4DB2-BD59-A6C34878D82A}">
                    <a16:rowId xmlns:a16="http://schemas.microsoft.com/office/drawing/2014/main" val="3198303991"/>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'Unadjusted Model’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              </a:t>
                      </a:r>
                    </a:p>
                  </a:txBody>
                  <a:tcPr marL="58277" marR="58277" marT="0" marB="0" anchor="ctr"/>
                </a:tc>
                <a:tc>
                  <a:txBody>
                    <a:bodyPr/>
                    <a:lstStyle/>
                    <a:p>
                      <a:pPr marL="0" algn="ctr" defTabSz="914400" rtl="0" eaLnBrk="1" latinLnBrk="0" hangingPunct="1"/>
                      <a:r>
                        <a:rPr lang="en-GB" sz="1800" kern="100" dirty="0">
                          <a:solidFill>
                            <a:schemeClr val="dk1"/>
                          </a:solidFill>
                          <a:effectLst/>
                          <a:latin typeface="+mn-lt"/>
                          <a:ea typeface="+mn-ea"/>
                          <a:cs typeface="+mn-cs"/>
                        </a:rPr>
                        <a:t>                  </a:t>
                      </a:r>
                    </a:p>
                  </a:txBody>
                  <a:tcPr marL="58277" marR="58277" marT="0" marB="0" anchor="ctr"/>
                </a:tc>
                <a:tc>
                  <a:txBody>
                    <a:bodyPr/>
                    <a:lstStyle/>
                    <a:p>
                      <a:pPr marL="0" algn="ctr" defTabSz="914400" rtl="0" eaLnBrk="1" latinLnBrk="0" hangingPunct="1"/>
                      <a:r>
                        <a:rPr lang="en-GB" sz="1800" kern="100">
                          <a:solidFill>
                            <a:schemeClr val="dk1"/>
                          </a:solidFill>
                          <a:effectLst/>
                          <a:latin typeface="+mn-lt"/>
                          <a:ea typeface="+mn-ea"/>
                          <a:cs typeface="+mn-cs"/>
                        </a:rPr>
                        <a:t>           </a:t>
                      </a:r>
                    </a:p>
                  </a:txBody>
                  <a:tcPr marL="58277" marR="58277" marT="0" marB="0" anchor="ctr"/>
                </a:tc>
                <a:extLst>
                  <a:ext uri="{0D108BD9-81ED-4DB2-BD59-A6C34878D82A}">
                    <a16:rowId xmlns:a16="http://schemas.microsoft.com/office/drawing/2014/main" val="3304719935"/>
                  </a:ext>
                </a:extLst>
              </a:tr>
              <a:tr h="407117">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(Intercept)1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-2.55 (0.392)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0.08 (0.04, 0.17)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3301515120"/>
                  </a:ext>
                </a:extLst>
              </a:tr>
              <a:tr h="407117">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Antibiotics Vs No Antibiotics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0.29 (0.464)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1.33 (0.54, 3.3)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0.539      </a:t>
                      </a:r>
                    </a:p>
                  </a:txBody>
                  <a:tcPr marL="68580" marR="68580" marT="0" marB="0"/>
                </a:tc>
                <a:extLst>
                  <a:ext uri="{0D108BD9-81ED-4DB2-BD59-A6C34878D82A}">
                    <a16:rowId xmlns:a16="http://schemas.microsoft.com/office/drawing/2014/main" val="760063107"/>
                  </a:ext>
                </a:extLst>
              </a:tr>
              <a:tr h="200658">
                <a:tc>
                  <a:txBody>
                    <a:bodyPr/>
                    <a:lstStyle/>
                    <a:p>
                      <a:pPr marL="0" algn="l" defTabSz="914400" rtl="0" eaLnBrk="1" latinLnBrk="0" hangingPunct="1"/>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extLst>
                  <a:ext uri="{0D108BD9-81ED-4DB2-BD59-A6C34878D82A}">
                    <a16:rowId xmlns:a16="http://schemas.microsoft.com/office/drawing/2014/main" val="2597479352"/>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rPr>
                        <a:t>Propensity Adjusted Model</a:t>
                      </a: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              </a:t>
                      </a:r>
                    </a:p>
                  </a:txBody>
                  <a:tcPr marL="58277" marR="58277" marT="0" marB="0" anchor="ctr"/>
                </a:tc>
                <a:tc>
                  <a:txBody>
                    <a:bodyPr/>
                    <a:lstStyle/>
                    <a:p>
                      <a:pPr marL="0" algn="ctr" defTabSz="914400" rtl="0" eaLnBrk="1" latinLnBrk="0" hangingPunct="1"/>
                      <a:r>
                        <a:rPr lang="en-GB" sz="1800" kern="100" dirty="0">
                          <a:solidFill>
                            <a:schemeClr val="dk1"/>
                          </a:solidFill>
                          <a:effectLst/>
                          <a:latin typeface="+mn-lt"/>
                          <a:ea typeface="+mn-ea"/>
                          <a:cs typeface="+mn-cs"/>
                        </a:rPr>
                        <a:t>                  </a:t>
                      </a:r>
                    </a:p>
                  </a:txBody>
                  <a:tcPr marL="58277" marR="58277" marT="0" marB="0" anchor="ctr"/>
                </a:tc>
                <a:tc>
                  <a:txBody>
                    <a:bodyPr/>
                    <a:lstStyle/>
                    <a:p>
                      <a:pPr marL="0" algn="ctr" defTabSz="914400" rtl="0" eaLnBrk="1" latinLnBrk="0" hangingPunct="1"/>
                      <a:r>
                        <a:rPr lang="en-GB" sz="1800" kern="100" dirty="0">
                          <a:solidFill>
                            <a:schemeClr val="dk1"/>
                          </a:solidFill>
                          <a:effectLst/>
                          <a:latin typeface="+mn-lt"/>
                          <a:ea typeface="+mn-ea"/>
                          <a:cs typeface="+mn-cs"/>
                        </a:rPr>
                        <a:t>           </a:t>
                      </a:r>
                    </a:p>
                  </a:txBody>
                  <a:tcPr marL="58277" marR="58277" marT="0" marB="0" anchor="ctr"/>
                </a:tc>
                <a:extLst>
                  <a:ext uri="{0D108BD9-81ED-4DB2-BD59-A6C34878D82A}">
                    <a16:rowId xmlns:a16="http://schemas.microsoft.com/office/drawing/2014/main" val="3597283279"/>
                  </a:ext>
                </a:extLst>
              </a:tr>
              <a:tr h="407117">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(Intercept)2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-2.07 (0.179)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0.13 (0.09, 0.18)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1607940261"/>
                  </a:ext>
                </a:extLst>
              </a:tr>
              <a:tr h="407117">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Antibiotics Vs No Antibiotics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-0.14 (0.266)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0.87 (0.51, 1.46)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0.587      </a:t>
                      </a:r>
                    </a:p>
                  </a:txBody>
                  <a:tcPr marL="68580" marR="68580" marT="0" marB="0"/>
                </a:tc>
                <a:extLst>
                  <a:ext uri="{0D108BD9-81ED-4DB2-BD59-A6C34878D82A}">
                    <a16:rowId xmlns:a16="http://schemas.microsoft.com/office/drawing/2014/main" val="1812785408"/>
                  </a:ext>
                </a:extLst>
              </a:tr>
            </a:tbl>
          </a:graphicData>
        </a:graphic>
      </p:graphicFrame>
    </p:spTree>
    <p:extLst>
      <p:ext uri="{BB962C8B-B14F-4D97-AF65-F5344CB8AC3E}">
        <p14:creationId xmlns:p14="http://schemas.microsoft.com/office/powerpoint/2010/main" val="278662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E84D-118C-1638-6BCA-6D6431BABC01}"/>
              </a:ext>
            </a:extLst>
          </p:cNvPr>
          <p:cNvSpPr>
            <a:spLocks noGrp="1"/>
          </p:cNvSpPr>
          <p:nvPr>
            <p:ph type="title"/>
          </p:nvPr>
        </p:nvSpPr>
        <p:spPr/>
        <p:txBody>
          <a:bodyPr/>
          <a:lstStyle/>
          <a:p>
            <a:r>
              <a:rPr lang="en-US" dirty="0"/>
              <a:t>Outcome 4</a:t>
            </a:r>
          </a:p>
        </p:txBody>
      </p:sp>
      <p:sp>
        <p:nvSpPr>
          <p:cNvPr id="3" name="Content Placeholder 2">
            <a:extLst>
              <a:ext uri="{FF2B5EF4-FFF2-40B4-BE49-F238E27FC236}">
                <a16:creationId xmlns:a16="http://schemas.microsoft.com/office/drawing/2014/main" id="{5427D88F-820F-7A97-8B51-CAF536125D72}"/>
              </a:ext>
            </a:extLst>
          </p:cNvPr>
          <p:cNvSpPr>
            <a:spLocks noGrp="1"/>
          </p:cNvSpPr>
          <p:nvPr>
            <p:ph idx="1"/>
          </p:nvPr>
        </p:nvSpPr>
        <p:spPr/>
        <p:txBody>
          <a:bodyPr>
            <a:normAutofit fontScale="92500" lnSpcReduction="10000"/>
          </a:bodyPr>
          <a:lstStyle/>
          <a:p>
            <a:pPr marL="0" indent="0">
              <a:buNone/>
            </a:pPr>
            <a:r>
              <a:rPr lang="en-US" dirty="0"/>
              <a:t>Was the baby liveborn excluding women who had termination of pregnancy?</a:t>
            </a:r>
          </a:p>
          <a:p>
            <a:endParaRPr lang="en-US" dirty="0"/>
          </a:p>
          <a:p>
            <a:r>
              <a:rPr lang="en-US" dirty="0"/>
              <a:t>Exclude 96 pregnancies with termination</a:t>
            </a:r>
          </a:p>
          <a:p>
            <a:pPr marL="0" indent="0">
              <a:buNone/>
            </a:pPr>
            <a:endParaRPr lang="en-US" dirty="0"/>
          </a:p>
          <a:p>
            <a:pPr marL="0" indent="0">
              <a:buNone/>
            </a:pPr>
            <a:r>
              <a:rPr lang="en-US" dirty="0"/>
              <a:t>Input: column M prophylactic antibiotics</a:t>
            </a:r>
          </a:p>
          <a:p>
            <a:pPr marL="0" indent="0">
              <a:buNone/>
            </a:pPr>
            <a:r>
              <a:rPr lang="en-US" dirty="0"/>
              <a:t>Outcome: column D (livebirth or not)</a:t>
            </a:r>
          </a:p>
          <a:p>
            <a:pPr marL="0" indent="0">
              <a:buNone/>
            </a:pPr>
            <a:endParaRPr lang="en-US" dirty="0"/>
          </a:p>
          <a:p>
            <a:pPr marL="0" indent="0">
              <a:buNone/>
            </a:pPr>
            <a:r>
              <a:rPr lang="en-US" dirty="0"/>
              <a:t>Note this analysis could also be extended to whether the woman got sick (column J)</a:t>
            </a:r>
          </a:p>
          <a:p>
            <a:pPr marL="0" indent="0">
              <a:buNone/>
            </a:pPr>
            <a:endParaRPr lang="en-US" dirty="0"/>
          </a:p>
        </p:txBody>
      </p:sp>
    </p:spTree>
    <p:extLst>
      <p:ext uri="{BB962C8B-B14F-4D97-AF65-F5344CB8AC3E}">
        <p14:creationId xmlns:p14="http://schemas.microsoft.com/office/powerpoint/2010/main" val="31625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960AB-FE88-B2C3-E762-DC258FC7B1D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69372C3-2FC7-48F5-1302-4065B8128C54}"/>
              </a:ext>
            </a:extLst>
          </p:cNvPr>
          <p:cNvGraphicFramePr>
            <a:graphicFrameLocks noGrp="1"/>
          </p:cNvGraphicFramePr>
          <p:nvPr>
            <p:extLst>
              <p:ext uri="{D42A27DB-BD31-4B8C-83A1-F6EECF244321}">
                <p14:modId xmlns:p14="http://schemas.microsoft.com/office/powerpoint/2010/main" val="3593544075"/>
              </p:ext>
            </p:extLst>
          </p:nvPr>
        </p:nvGraphicFramePr>
        <p:xfrm>
          <a:off x="691662" y="154612"/>
          <a:ext cx="11024917" cy="6548776"/>
        </p:xfrm>
        <a:graphic>
          <a:graphicData uri="http://schemas.openxmlformats.org/drawingml/2006/table">
            <a:tbl>
              <a:tblPr firstRow="1" firstCol="1" bandRow="1">
                <a:tableStyleId>{5C22544A-7EE6-4342-B048-85BDC9FD1C3A}</a:tableStyleId>
              </a:tblPr>
              <a:tblGrid>
                <a:gridCol w="4384431">
                  <a:extLst>
                    <a:ext uri="{9D8B030D-6E8A-4147-A177-3AD203B41FA5}">
                      <a16:colId xmlns:a16="http://schemas.microsoft.com/office/drawing/2014/main" val="3950663837"/>
                    </a:ext>
                  </a:extLst>
                </a:gridCol>
                <a:gridCol w="2368061">
                  <a:extLst>
                    <a:ext uri="{9D8B030D-6E8A-4147-A177-3AD203B41FA5}">
                      <a16:colId xmlns:a16="http://schemas.microsoft.com/office/drawing/2014/main" val="4257245582"/>
                    </a:ext>
                  </a:extLst>
                </a:gridCol>
                <a:gridCol w="2766646">
                  <a:extLst>
                    <a:ext uri="{9D8B030D-6E8A-4147-A177-3AD203B41FA5}">
                      <a16:colId xmlns:a16="http://schemas.microsoft.com/office/drawing/2014/main" val="3678687291"/>
                    </a:ext>
                  </a:extLst>
                </a:gridCol>
                <a:gridCol w="1505779">
                  <a:extLst>
                    <a:ext uri="{9D8B030D-6E8A-4147-A177-3AD203B41FA5}">
                      <a16:colId xmlns:a16="http://schemas.microsoft.com/office/drawing/2014/main" val="3525693723"/>
                    </a:ext>
                  </a:extLst>
                </a:gridCol>
              </a:tblGrid>
              <a:tr h="203559">
                <a:tc>
                  <a:txBody>
                    <a:bodyPr/>
                    <a:lstStyle/>
                    <a:p>
                      <a:pPr marL="0" algn="l" defTabSz="914400" rtl="0" eaLnBrk="1" latinLnBrk="0" hangingPunct="1"/>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No Anti</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l" defTabSz="914400" rtl="0" eaLnBrk="1" latinLnBrk="0" hangingPunct="1"/>
                      <a:r>
                        <a:rPr lang="en-GB" sz="1800" b="1" kern="100">
                          <a:solidFill>
                            <a:schemeClr val="lt1"/>
                          </a:solidFill>
                          <a:effectLst/>
                          <a:latin typeface="Aptos" panose="020B0004020202020204" pitchFamily="34" charset="0"/>
                          <a:cs typeface="Times New Roman" panose="02020603050405020304" pitchFamily="18" charset="0"/>
                        </a:rPr>
                        <a:t>Anti              </a:t>
                      </a:r>
                      <a:endPar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Total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extLst>
                  <a:ext uri="{0D108BD9-81ED-4DB2-BD59-A6C34878D82A}">
                    <a16:rowId xmlns:a16="http://schemas.microsoft.com/office/drawing/2014/main" val="3194737904"/>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No Response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45 (76%)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72 (47%)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117 (55%)  </a:t>
                      </a:r>
                    </a:p>
                  </a:txBody>
                  <a:tcPr marL="68580" marR="68580" marT="0" marB="0"/>
                </a:tc>
                <a:extLst>
                  <a:ext uri="{0D108BD9-81ED-4DB2-BD59-A6C34878D82A}">
                    <a16:rowId xmlns:a16="http://schemas.microsoft.com/office/drawing/2014/main" val="2801341854"/>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rPr>
                        <a:t>Response</a:t>
                      </a: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14 (24%)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82 (53%)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96 (45%)   </a:t>
                      </a:r>
                    </a:p>
                  </a:txBody>
                  <a:tcPr marL="68580" marR="68580" marT="0" marB="0"/>
                </a:tc>
                <a:extLst>
                  <a:ext uri="{0D108BD9-81ED-4DB2-BD59-A6C34878D82A}">
                    <a16:rowId xmlns:a16="http://schemas.microsoft.com/office/drawing/2014/main" val="88307961"/>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Total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59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154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213        </a:t>
                      </a:r>
                    </a:p>
                  </a:txBody>
                  <a:tcPr marL="68580" marR="68580" marT="0" marB="0"/>
                </a:tc>
                <a:extLst>
                  <a:ext uri="{0D108BD9-81ED-4DB2-BD59-A6C34878D82A}">
                    <a16:rowId xmlns:a16="http://schemas.microsoft.com/office/drawing/2014/main" val="3280659726"/>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0.6 (0.2)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0.8 (0.15)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0.7 (0.01) </a:t>
                      </a:r>
                    </a:p>
                  </a:txBody>
                  <a:tcPr marL="68580" marR="68580" marT="0" marB="0"/>
                </a:tc>
                <a:extLst>
                  <a:ext uri="{0D108BD9-81ED-4DB2-BD59-A6C34878D82A}">
                    <a16:rowId xmlns:a16="http://schemas.microsoft.com/office/drawing/2014/main" val="2804719921"/>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marL="0" algn="l" defTabSz="914400" rtl="0" eaLnBrk="1" latinLnBrk="0" hangingPunct="1"/>
                      <a:r>
                        <a:rPr lang="en-GB" sz="1800" b="1" kern="100">
                          <a:solidFill>
                            <a:schemeClr val="lt1"/>
                          </a:solidFill>
                          <a:effectLst/>
                          <a:latin typeface="Aptos" panose="020B0004020202020204" pitchFamily="34" charset="0"/>
                          <a:cs typeface="Times New Roman" panose="02020603050405020304" pitchFamily="18" charset="0"/>
                        </a:rPr>
                        <a:t>                  </a:t>
                      </a:r>
                      <a:endPar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688398612"/>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rPr>
                        <a:t>Model Estimates</a:t>
                      </a:r>
                    </a:p>
                  </a:txBody>
                  <a:tcPr marL="58277" marR="58277" marT="0" marB="0"/>
                </a:tc>
                <a:tc>
                  <a:txBody>
                    <a:bodyPr/>
                    <a:lstStyle/>
                    <a:p>
                      <a:pPr marL="0" algn="l" defTabSz="914400" rtl="0" eaLnBrk="1" latinLnBrk="0" hangingPunct="1"/>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marL="0" algn="l" defTabSz="914400" rtl="0" eaLnBrk="1" latinLnBrk="0" hangingPunct="1"/>
                      <a:endPar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marL="0" algn="l" defTabSz="914400" rtl="0" eaLnBrk="1" latinLnBrk="0" hangingPunct="1"/>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25883735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rPr>
                        <a:t>Propensity Score Model</a:t>
                      </a:r>
                    </a:p>
                  </a:txBody>
                  <a:tcPr marL="58277" marR="58277" marT="0" marB="0"/>
                </a:tc>
                <a:tc>
                  <a:txBody>
                    <a:bodyPr/>
                    <a:lstStyle/>
                    <a:p>
                      <a:pPr marL="0" algn="ctr" defTabSz="914400" rtl="0" eaLnBrk="1" latinLnBrk="0" hangingPunct="1"/>
                      <a:r>
                        <a:rPr lang="en-GB" sz="1800" b="1" kern="100" dirty="0" err="1">
                          <a:solidFill>
                            <a:schemeClr val="dk1"/>
                          </a:solidFill>
                          <a:effectLst/>
                          <a:latin typeface="+mn-lt"/>
                          <a:ea typeface="+mn-ea"/>
                          <a:cs typeface="+mn-cs"/>
                        </a:rPr>
                        <a:t>est</a:t>
                      </a:r>
                      <a:r>
                        <a:rPr lang="en-GB" sz="1800" b="1" kern="100" dirty="0">
                          <a:solidFill>
                            <a:schemeClr val="dk1"/>
                          </a:solidFill>
                          <a:effectLst/>
                          <a:latin typeface="+mn-lt"/>
                          <a:ea typeface="+mn-ea"/>
                          <a:cs typeface="+mn-cs"/>
                        </a:rPr>
                        <a:t> (se)      </a:t>
                      </a:r>
                    </a:p>
                  </a:txBody>
                  <a:tcPr marL="58277" marR="58277" marT="0" marB="0" anchor="ctr"/>
                </a:tc>
                <a:tc>
                  <a:txBody>
                    <a:bodyPr/>
                    <a:lstStyle/>
                    <a:p>
                      <a:pPr marL="0" algn="ctr" defTabSz="914400" rtl="0" eaLnBrk="1" latinLnBrk="0" hangingPunct="1"/>
                      <a:r>
                        <a:rPr lang="en-GB" sz="1800" b="1" kern="100" dirty="0">
                          <a:solidFill>
                            <a:schemeClr val="dk1"/>
                          </a:solidFill>
                          <a:effectLst/>
                          <a:latin typeface="+mn-lt"/>
                          <a:ea typeface="+mn-ea"/>
                          <a:cs typeface="+mn-cs"/>
                        </a:rPr>
                        <a:t>OR (95%CI)        </a:t>
                      </a:r>
                    </a:p>
                  </a:txBody>
                  <a:tcPr marL="58277" marR="58277" marT="0" marB="0" anchor="ctr"/>
                </a:tc>
                <a:tc>
                  <a:txBody>
                    <a:bodyPr/>
                    <a:lstStyle/>
                    <a:p>
                      <a:pPr marL="0" algn="ctr" defTabSz="914400" rtl="0" eaLnBrk="1" latinLnBrk="0" hangingPunct="1"/>
                      <a:r>
                        <a:rPr lang="en-GB" sz="1800" b="1" kern="100" dirty="0" err="1">
                          <a:solidFill>
                            <a:schemeClr val="dk1"/>
                          </a:solidFill>
                          <a:effectLst/>
                          <a:latin typeface="+mn-lt"/>
                          <a:ea typeface="+mn-ea"/>
                          <a:cs typeface="+mn-cs"/>
                        </a:rPr>
                        <a:t>Pval</a:t>
                      </a:r>
                      <a:r>
                        <a:rPr lang="en-GB" sz="1800" b="1" kern="100" dirty="0">
                          <a:solidFill>
                            <a:schemeClr val="dk1"/>
                          </a:solidFill>
                          <a:effectLst/>
                          <a:latin typeface="+mn-lt"/>
                          <a:ea typeface="+mn-ea"/>
                          <a:cs typeface="+mn-cs"/>
                        </a:rPr>
                        <a:t>       </a:t>
                      </a:r>
                    </a:p>
                  </a:txBody>
                  <a:tcPr marL="58277" marR="58277" marT="0" marB="0" anchor="ctr"/>
                </a:tc>
                <a:extLst>
                  <a:ext uri="{0D108BD9-81ED-4DB2-BD59-A6C34878D82A}">
                    <a16:rowId xmlns:a16="http://schemas.microsoft.com/office/drawing/2014/main" val="898315844"/>
                  </a:ext>
                </a:extLst>
              </a:tr>
              <a:tr h="407117">
                <a:tc>
                  <a:txBody>
                    <a:bodyPr/>
                    <a:lstStyle/>
                    <a:p>
                      <a:pPr marL="0" algn="l" defTabSz="914400" rtl="0" eaLnBrk="1" latinLnBrk="0" hangingPunct="1"/>
                      <a:r>
                        <a:rPr lang="en-GB" sz="1800" b="1" kern="100">
                          <a:solidFill>
                            <a:schemeClr val="lt1"/>
                          </a:solidFill>
                          <a:effectLst/>
                          <a:latin typeface="Aptos" panose="020B0004020202020204" pitchFamily="34" charset="0"/>
                          <a:ea typeface="+mn-ea"/>
                          <a:cs typeface="Times New Roman" panose="02020603050405020304" pitchFamily="18" charset="0"/>
                        </a:rPr>
                        <a:t>(Intercept)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-9.14 (2.132)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0 (0, 0.01)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3099839817"/>
                  </a:ext>
                </a:extLst>
              </a:tr>
              <a:tr h="407117">
                <a:tc>
                  <a:txBody>
                    <a:bodyPr/>
                    <a:lstStyle/>
                    <a:p>
                      <a:pPr marL="0" algn="l" defTabSz="914400" rtl="0" eaLnBrk="1" latinLnBrk="0" hangingPunct="1"/>
                      <a:r>
                        <a:rPr lang="en-GB" sz="1800" b="1" kern="100">
                          <a:solidFill>
                            <a:schemeClr val="lt1"/>
                          </a:solidFill>
                          <a:effectLst/>
                          <a:latin typeface="Aptos" panose="020B0004020202020204" pitchFamily="34" charset="0"/>
                          <a:ea typeface="+mn-ea"/>
                          <a:cs typeface="Times New Roman" panose="02020603050405020304" pitchFamily="18" charset="0"/>
                        </a:rPr>
                        <a:t>Gestation.at.PPROM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0.41 (0.097)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1.5 (1.24, 1.82)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2458541993"/>
                  </a:ext>
                </a:extLst>
              </a:tr>
              <a:tr h="407117">
                <a:tc>
                  <a:txBody>
                    <a:bodyPr/>
                    <a:lstStyle/>
                    <a:p>
                      <a:pPr marL="0" algn="l" defTabSz="914400" rtl="0" eaLnBrk="1" latinLnBrk="0" hangingPunct="1"/>
                      <a:r>
                        <a:rPr lang="en-GB" sz="1800" b="1" kern="100">
                          <a:solidFill>
                            <a:schemeClr val="lt1"/>
                          </a:solidFill>
                          <a:effectLst/>
                          <a:latin typeface="Aptos" panose="020B0004020202020204" pitchFamily="34" charset="0"/>
                          <a:ea typeface="+mn-ea"/>
                          <a:cs typeface="Times New Roman" panose="02020603050405020304" pitchFamily="18" charset="0"/>
                        </a:rPr>
                        <a:t>OUT_MANAGE_E1_C1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1.35 (0.359)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3.85 (1.91, 7.78)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1499862670"/>
                  </a:ext>
                </a:extLst>
              </a:tr>
              <a:tr h="407117">
                <a:tc>
                  <a:txBody>
                    <a:bodyPr/>
                    <a:lstStyle/>
                    <a:p>
                      <a:pPr marL="0" algn="l" defTabSz="914400" rtl="0" eaLnBrk="1" latinLnBrk="0" hangingPunct="1"/>
                      <a:r>
                        <a:rPr lang="en-GB" sz="1800" b="1" kern="100" dirty="0">
                          <a:solidFill>
                            <a:schemeClr val="lt1"/>
                          </a:solidFill>
                          <a:effectLst/>
                          <a:latin typeface="Aptos" panose="020B0004020202020204" pitchFamily="34" charset="0"/>
                          <a:ea typeface="+mn-ea"/>
                          <a:cs typeface="Times New Roman" panose="02020603050405020304" pitchFamily="18" charset="0"/>
                        </a:rPr>
                        <a:t>W_HEIGHT_E1_C1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0.01 (0.004)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1.01 (1, 1.02)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0.012      </a:t>
                      </a:r>
                    </a:p>
                  </a:txBody>
                  <a:tcPr marL="68580" marR="68580" marT="0" marB="0"/>
                </a:tc>
                <a:extLst>
                  <a:ext uri="{0D108BD9-81ED-4DB2-BD59-A6C34878D82A}">
                    <a16:rowId xmlns:a16="http://schemas.microsoft.com/office/drawing/2014/main" val="725026892"/>
                  </a:ext>
                </a:extLst>
              </a:tr>
              <a:tr h="156437">
                <a:tc>
                  <a:txBody>
                    <a:bodyPr/>
                    <a:lstStyle/>
                    <a:p>
                      <a:pPr marL="0" algn="l" defTabSz="914400" rtl="0" eaLnBrk="1" latinLnBrk="0" hangingPunct="1"/>
                      <a:endParaRPr lang="en-GB" sz="1800" b="1" kern="10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extLst>
                  <a:ext uri="{0D108BD9-81ED-4DB2-BD59-A6C34878D82A}">
                    <a16:rowId xmlns:a16="http://schemas.microsoft.com/office/drawing/2014/main" val="3198303991"/>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'Unadjusted Model’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              </a:t>
                      </a:r>
                    </a:p>
                  </a:txBody>
                  <a:tcPr marL="58277" marR="58277" marT="0" marB="0" anchor="ctr"/>
                </a:tc>
                <a:tc>
                  <a:txBody>
                    <a:bodyPr/>
                    <a:lstStyle/>
                    <a:p>
                      <a:pPr marL="0" algn="ctr" defTabSz="914400" rtl="0" eaLnBrk="1" latinLnBrk="0" hangingPunct="1"/>
                      <a:r>
                        <a:rPr lang="en-GB" sz="1800" kern="100" dirty="0">
                          <a:solidFill>
                            <a:schemeClr val="dk1"/>
                          </a:solidFill>
                          <a:effectLst/>
                          <a:latin typeface="+mn-lt"/>
                          <a:ea typeface="+mn-ea"/>
                          <a:cs typeface="+mn-cs"/>
                        </a:rPr>
                        <a:t>                  </a:t>
                      </a:r>
                    </a:p>
                  </a:txBody>
                  <a:tcPr marL="58277" marR="58277" marT="0" marB="0" anchor="ctr"/>
                </a:tc>
                <a:tc>
                  <a:txBody>
                    <a:bodyPr/>
                    <a:lstStyle/>
                    <a:p>
                      <a:pPr marL="0" algn="ctr" defTabSz="914400" rtl="0" eaLnBrk="1" latinLnBrk="0" hangingPunct="1"/>
                      <a:r>
                        <a:rPr lang="en-GB" sz="1800" kern="100">
                          <a:solidFill>
                            <a:schemeClr val="dk1"/>
                          </a:solidFill>
                          <a:effectLst/>
                          <a:latin typeface="+mn-lt"/>
                          <a:ea typeface="+mn-ea"/>
                          <a:cs typeface="+mn-cs"/>
                        </a:rPr>
                        <a:t>           </a:t>
                      </a:r>
                    </a:p>
                  </a:txBody>
                  <a:tcPr marL="58277" marR="58277" marT="0" marB="0" anchor="ctr"/>
                </a:tc>
                <a:extLst>
                  <a:ext uri="{0D108BD9-81ED-4DB2-BD59-A6C34878D82A}">
                    <a16:rowId xmlns:a16="http://schemas.microsoft.com/office/drawing/2014/main" val="3304719935"/>
                  </a:ext>
                </a:extLst>
              </a:tr>
              <a:tr h="407117">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(Intercept)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dirty="0">
                          <a:solidFill>
                            <a:schemeClr val="dk1"/>
                          </a:solidFill>
                          <a:effectLst/>
                          <a:latin typeface="+mn-lt"/>
                          <a:ea typeface="+mn-ea"/>
                          <a:cs typeface="+mn-cs"/>
                        </a:rPr>
                        <a:t>-1.17 (0.306)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0.31 (0.17, 0.57)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3301515120"/>
                  </a:ext>
                </a:extLst>
              </a:tr>
              <a:tr h="407117">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Antibiotics Vs No Antibiotics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1.3 (0.346)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3.66 (1.86, 7.21)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760063107"/>
                  </a:ext>
                </a:extLst>
              </a:tr>
              <a:tr h="200658">
                <a:tc>
                  <a:txBody>
                    <a:bodyPr/>
                    <a:lstStyle/>
                    <a:p>
                      <a:pPr marL="0" algn="l" defTabSz="914400" rtl="0" eaLnBrk="1" latinLnBrk="0" hangingPunct="1"/>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tc>
                  <a:txBody>
                    <a:bodyPr/>
                    <a:lstStyle/>
                    <a:p>
                      <a:pPr marL="0" algn="ctr" defTabSz="914400" rtl="0" eaLnBrk="1" latinLnBrk="0" hangingPunct="1"/>
                      <a:endParaRPr lang="en-GB" sz="1800" kern="100" dirty="0">
                        <a:solidFill>
                          <a:schemeClr val="dk1"/>
                        </a:solidFill>
                        <a:effectLst/>
                        <a:latin typeface="+mn-lt"/>
                        <a:ea typeface="+mn-ea"/>
                        <a:cs typeface="+mn-cs"/>
                      </a:endParaRPr>
                    </a:p>
                  </a:txBody>
                  <a:tcPr marL="58277" marR="58277" marT="0" marB="0" anchor="ctr"/>
                </a:tc>
                <a:extLst>
                  <a:ext uri="{0D108BD9-81ED-4DB2-BD59-A6C34878D82A}">
                    <a16:rowId xmlns:a16="http://schemas.microsoft.com/office/drawing/2014/main" val="2597479352"/>
                  </a:ext>
                </a:extLst>
              </a:tr>
              <a:tr h="203559">
                <a:tc>
                  <a:txBody>
                    <a:bodyPr/>
                    <a:lstStyle/>
                    <a:p>
                      <a:pPr marL="0" algn="l" defTabSz="914400" rtl="0" eaLnBrk="1" latinLnBrk="0" hangingPunct="1"/>
                      <a:r>
                        <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rPr>
                        <a:t>Propensity Adjusted Model</a:t>
                      </a: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              </a:t>
                      </a:r>
                    </a:p>
                  </a:txBody>
                  <a:tcPr marL="58277" marR="58277" marT="0" marB="0" anchor="ctr"/>
                </a:tc>
                <a:tc>
                  <a:txBody>
                    <a:bodyPr/>
                    <a:lstStyle/>
                    <a:p>
                      <a:pPr marL="0" algn="ctr" defTabSz="914400" rtl="0" eaLnBrk="1" latinLnBrk="0" hangingPunct="1"/>
                      <a:r>
                        <a:rPr lang="en-GB" sz="1800" kern="100" dirty="0">
                          <a:solidFill>
                            <a:schemeClr val="dk1"/>
                          </a:solidFill>
                          <a:effectLst/>
                          <a:latin typeface="+mn-lt"/>
                          <a:ea typeface="+mn-ea"/>
                          <a:cs typeface="+mn-cs"/>
                        </a:rPr>
                        <a:t>                  </a:t>
                      </a:r>
                    </a:p>
                  </a:txBody>
                  <a:tcPr marL="58277" marR="58277" marT="0" marB="0" anchor="ctr"/>
                </a:tc>
                <a:tc>
                  <a:txBody>
                    <a:bodyPr/>
                    <a:lstStyle/>
                    <a:p>
                      <a:pPr marL="0" algn="ctr" defTabSz="914400" rtl="0" eaLnBrk="1" latinLnBrk="0" hangingPunct="1"/>
                      <a:r>
                        <a:rPr lang="en-GB" sz="1800" kern="100" dirty="0">
                          <a:solidFill>
                            <a:schemeClr val="dk1"/>
                          </a:solidFill>
                          <a:effectLst/>
                          <a:latin typeface="+mn-lt"/>
                          <a:ea typeface="+mn-ea"/>
                          <a:cs typeface="+mn-cs"/>
                        </a:rPr>
                        <a:t>           </a:t>
                      </a:r>
                    </a:p>
                  </a:txBody>
                  <a:tcPr marL="58277" marR="58277" marT="0" marB="0" anchor="ctr"/>
                </a:tc>
                <a:extLst>
                  <a:ext uri="{0D108BD9-81ED-4DB2-BD59-A6C34878D82A}">
                    <a16:rowId xmlns:a16="http://schemas.microsoft.com/office/drawing/2014/main" val="3597283279"/>
                  </a:ext>
                </a:extLst>
              </a:tr>
              <a:tr h="407117">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(Intercept)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-0.69 (0.149)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0.5 (0.38, 0.67)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&lt;0.001     </a:t>
                      </a:r>
                    </a:p>
                  </a:txBody>
                  <a:tcPr marL="68580" marR="68580" marT="0" marB="0"/>
                </a:tc>
                <a:extLst>
                  <a:ext uri="{0D108BD9-81ED-4DB2-BD59-A6C34878D82A}">
                    <a16:rowId xmlns:a16="http://schemas.microsoft.com/office/drawing/2014/main" val="1607940261"/>
                  </a:ext>
                </a:extLst>
              </a:tr>
              <a:tr h="407117">
                <a:tc>
                  <a:txBody>
                    <a:bodyPr/>
                    <a:lstStyle/>
                    <a:p>
                      <a:pPr marL="0" algn="l" defTabSz="914400" rtl="0" eaLnBrk="1" latinLnBrk="0" hangingPunct="1"/>
                      <a:r>
                        <a:rPr lang="en-GB" sz="1800" b="1" kern="100" dirty="0">
                          <a:solidFill>
                            <a:schemeClr val="lt1"/>
                          </a:solidFill>
                          <a:effectLst/>
                          <a:latin typeface="Aptos" panose="020B0004020202020204" pitchFamily="34" charset="0"/>
                          <a:cs typeface="Times New Roman" panose="02020603050405020304" pitchFamily="18" charset="0"/>
                        </a:rPr>
                        <a:t>Antibiotics Vs No Antibiotics               </a:t>
                      </a:r>
                      <a:endParaRPr lang="en-GB" sz="1800" b="1" kern="100" dirty="0">
                        <a:solidFill>
                          <a:schemeClr val="lt1"/>
                        </a:solidFill>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marL="0" algn="ctr" defTabSz="914400" rtl="0" eaLnBrk="1" latinLnBrk="0" hangingPunct="1"/>
                      <a:r>
                        <a:rPr lang="en-GB" sz="1800" kern="100">
                          <a:solidFill>
                            <a:schemeClr val="dk1"/>
                          </a:solidFill>
                          <a:effectLst/>
                          <a:latin typeface="+mn-lt"/>
                          <a:ea typeface="+mn-ea"/>
                          <a:cs typeface="+mn-cs"/>
                        </a:rPr>
                        <a:t>0.62 (0.202)  </a:t>
                      </a:r>
                    </a:p>
                  </a:txBody>
                  <a:tcPr marL="68580" marR="68580" marT="0" marB="0"/>
                </a:tc>
                <a:tc>
                  <a:txBody>
                    <a:bodyPr/>
                    <a:lstStyle/>
                    <a:p>
                      <a:pPr marL="0" algn="ctr" defTabSz="914400" rtl="0" eaLnBrk="1" latinLnBrk="0" hangingPunct="1"/>
                      <a:r>
                        <a:rPr lang="en-GB" sz="1800" kern="100">
                          <a:solidFill>
                            <a:schemeClr val="dk1"/>
                          </a:solidFill>
                          <a:effectLst/>
                          <a:latin typeface="+mn-lt"/>
                          <a:ea typeface="+mn-ea"/>
                          <a:cs typeface="+mn-cs"/>
                        </a:rPr>
                        <a:t>1.85 (1.25, 2.75) </a:t>
                      </a:r>
                    </a:p>
                  </a:txBody>
                  <a:tcPr marL="68580" marR="68580" marT="0" marB="0"/>
                </a:tc>
                <a:tc>
                  <a:txBody>
                    <a:bodyPr/>
                    <a:lstStyle/>
                    <a:p>
                      <a:pPr marL="0" algn="ctr" defTabSz="914400" rtl="0" eaLnBrk="1" latinLnBrk="0" hangingPunct="1"/>
                      <a:r>
                        <a:rPr lang="en-GB" sz="1800" kern="100" dirty="0">
                          <a:solidFill>
                            <a:schemeClr val="dk1"/>
                          </a:solidFill>
                          <a:effectLst/>
                          <a:latin typeface="+mn-lt"/>
                          <a:ea typeface="+mn-ea"/>
                          <a:cs typeface="+mn-cs"/>
                        </a:rPr>
                        <a:t>0.002      </a:t>
                      </a:r>
                    </a:p>
                  </a:txBody>
                  <a:tcPr marL="68580" marR="68580" marT="0" marB="0"/>
                </a:tc>
                <a:extLst>
                  <a:ext uri="{0D108BD9-81ED-4DB2-BD59-A6C34878D82A}">
                    <a16:rowId xmlns:a16="http://schemas.microsoft.com/office/drawing/2014/main" val="1812785408"/>
                  </a:ext>
                </a:extLst>
              </a:tr>
            </a:tbl>
          </a:graphicData>
        </a:graphic>
      </p:graphicFrame>
    </p:spTree>
    <p:extLst>
      <p:ext uri="{BB962C8B-B14F-4D97-AF65-F5344CB8AC3E}">
        <p14:creationId xmlns:p14="http://schemas.microsoft.com/office/powerpoint/2010/main" val="2938775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4036-0105-A14B-2A0A-195FADC33F24}"/>
              </a:ext>
            </a:extLst>
          </p:cNvPr>
          <p:cNvSpPr>
            <a:spLocks noGrp="1"/>
          </p:cNvSpPr>
          <p:nvPr>
            <p:ph type="title"/>
          </p:nvPr>
        </p:nvSpPr>
        <p:spPr/>
        <p:txBody>
          <a:bodyPr/>
          <a:lstStyle/>
          <a:p>
            <a:r>
              <a:rPr lang="en-US" dirty="0"/>
              <a:t>Outcome 5</a:t>
            </a:r>
          </a:p>
        </p:txBody>
      </p:sp>
      <p:sp>
        <p:nvSpPr>
          <p:cNvPr id="3" name="Content Placeholder 2">
            <a:extLst>
              <a:ext uri="{FF2B5EF4-FFF2-40B4-BE49-F238E27FC236}">
                <a16:creationId xmlns:a16="http://schemas.microsoft.com/office/drawing/2014/main" id="{DE0C0122-60E1-67EC-B14A-42FFC5778ABB}"/>
              </a:ext>
            </a:extLst>
          </p:cNvPr>
          <p:cNvSpPr>
            <a:spLocks noGrp="1"/>
          </p:cNvSpPr>
          <p:nvPr>
            <p:ph idx="1"/>
          </p:nvPr>
        </p:nvSpPr>
        <p:spPr/>
        <p:txBody>
          <a:bodyPr/>
          <a:lstStyle/>
          <a:p>
            <a:pPr marL="0" indent="0">
              <a:buNone/>
            </a:pPr>
            <a:r>
              <a:rPr lang="en-US" dirty="0"/>
              <a:t>Did prophylactic antibiotics help achieve the ideal pregnancy outcome of mum staying well and baby being liveborn?</a:t>
            </a:r>
          </a:p>
          <a:p>
            <a:endParaRPr lang="en-US" dirty="0"/>
          </a:p>
          <a:p>
            <a:r>
              <a:rPr lang="en-US" dirty="0"/>
              <a:t>Input: column M “Prophylactic antibiotics commenced at diagnosis”</a:t>
            </a:r>
          </a:p>
          <a:p>
            <a:r>
              <a:rPr lang="en-US" dirty="0"/>
              <a:t>Output: column E “Whole pregnancy outcome” (0= either baby died or mum got sick, 1=live mum and mum well)</a:t>
            </a:r>
          </a:p>
        </p:txBody>
      </p:sp>
    </p:spTree>
    <p:extLst>
      <p:ext uri="{BB962C8B-B14F-4D97-AF65-F5344CB8AC3E}">
        <p14:creationId xmlns:p14="http://schemas.microsoft.com/office/powerpoint/2010/main" val="20582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B45F-FEB1-8DDE-E277-A8330D995182}"/>
              </a:ext>
            </a:extLst>
          </p:cNvPr>
          <p:cNvSpPr>
            <a:spLocks noGrp="1"/>
          </p:cNvSpPr>
          <p:nvPr>
            <p:ph type="title"/>
          </p:nvPr>
        </p:nvSpPr>
        <p:spPr/>
        <p:txBody>
          <a:bodyPr/>
          <a:lstStyle/>
          <a:p>
            <a:r>
              <a:rPr lang="en-US" dirty="0"/>
              <a:t>Outcome 6 and 7</a:t>
            </a:r>
          </a:p>
        </p:txBody>
      </p:sp>
      <p:sp>
        <p:nvSpPr>
          <p:cNvPr id="3" name="Content Placeholder 2">
            <a:extLst>
              <a:ext uri="{FF2B5EF4-FFF2-40B4-BE49-F238E27FC236}">
                <a16:creationId xmlns:a16="http://schemas.microsoft.com/office/drawing/2014/main" id="{B752CE2E-8093-69C7-BE26-4721606D8D07}"/>
              </a:ext>
            </a:extLst>
          </p:cNvPr>
          <p:cNvSpPr>
            <a:spLocks noGrp="1"/>
          </p:cNvSpPr>
          <p:nvPr>
            <p:ph idx="1"/>
          </p:nvPr>
        </p:nvSpPr>
        <p:spPr/>
        <p:txBody>
          <a:bodyPr>
            <a:normAutofit fontScale="85000" lnSpcReduction="20000"/>
          </a:bodyPr>
          <a:lstStyle/>
          <a:p>
            <a:pPr marL="0" indent="0">
              <a:buNone/>
            </a:pPr>
            <a:r>
              <a:rPr lang="en-US" dirty="0"/>
              <a:t>6: Did prophylactic antibiotics achieve the outcome of mum staying well and baby surviving to discharge? (n=50)</a:t>
            </a:r>
          </a:p>
          <a:p>
            <a:pPr marL="0" indent="0">
              <a:buNone/>
            </a:pPr>
            <a:r>
              <a:rPr lang="en-US" dirty="0"/>
              <a:t>7:Did prophylactic antibiotics achieve the outcome of mum staying well and baby surviving to discharge without major morbidity? (n=37)</a:t>
            </a:r>
          </a:p>
          <a:p>
            <a:pPr marL="0" indent="0">
              <a:buNone/>
            </a:pPr>
            <a:endParaRPr lang="en-US" dirty="0"/>
          </a:p>
          <a:p>
            <a:pPr marL="0" indent="0">
              <a:buNone/>
            </a:pPr>
            <a:r>
              <a:rPr lang="en-US" dirty="0"/>
              <a:t>Input: column M “Prophylactic antibiotics commenced at diagnosis”</a:t>
            </a:r>
          </a:p>
          <a:p>
            <a:pPr marL="0" indent="0">
              <a:buNone/>
            </a:pPr>
            <a:r>
              <a:rPr lang="en-US" dirty="0"/>
              <a:t>Output:(6) column E: Mum well and baby survived</a:t>
            </a:r>
          </a:p>
          <a:p>
            <a:pPr marL="0" indent="0">
              <a:buNone/>
            </a:pPr>
            <a:r>
              <a:rPr lang="en-US" dirty="0"/>
              <a:t>Output (7) column F: Mum well and baby without major morbidity at discharge</a:t>
            </a:r>
          </a:p>
          <a:p>
            <a:pPr marL="0" indent="0">
              <a:buNone/>
            </a:pPr>
            <a:endParaRPr lang="en-US" dirty="0"/>
          </a:p>
          <a:p>
            <a:pPr marL="0" indent="0">
              <a:buNone/>
            </a:pPr>
            <a:r>
              <a:rPr lang="en-US" dirty="0"/>
              <a:t>Of note: there are 15 babies that were liveborn but we don’t know if they survived to discharge. They are in column RZ :Livebirth then unknown”. Should they be included or not?</a:t>
            </a:r>
          </a:p>
        </p:txBody>
      </p:sp>
    </p:spTree>
    <p:extLst>
      <p:ext uri="{BB962C8B-B14F-4D97-AF65-F5344CB8AC3E}">
        <p14:creationId xmlns:p14="http://schemas.microsoft.com/office/powerpoint/2010/main" val="1276372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F88C-1548-1426-1646-A3F8B2F6B319}"/>
              </a:ext>
            </a:extLst>
          </p:cNvPr>
          <p:cNvSpPr>
            <a:spLocks noGrp="1"/>
          </p:cNvSpPr>
          <p:nvPr>
            <p:ph type="title"/>
          </p:nvPr>
        </p:nvSpPr>
        <p:spPr/>
        <p:txBody>
          <a:bodyPr/>
          <a:lstStyle/>
          <a:p>
            <a:r>
              <a:rPr lang="en-US" dirty="0"/>
              <a:t>Still to consider</a:t>
            </a:r>
          </a:p>
        </p:txBody>
      </p:sp>
      <p:sp>
        <p:nvSpPr>
          <p:cNvPr id="3" name="Content Placeholder 2">
            <a:extLst>
              <a:ext uri="{FF2B5EF4-FFF2-40B4-BE49-F238E27FC236}">
                <a16:creationId xmlns:a16="http://schemas.microsoft.com/office/drawing/2014/main" id="{D12D831C-A51F-D868-AC82-4EA424D8678C}"/>
              </a:ext>
            </a:extLst>
          </p:cNvPr>
          <p:cNvSpPr>
            <a:spLocks noGrp="1"/>
          </p:cNvSpPr>
          <p:nvPr>
            <p:ph idx="1"/>
          </p:nvPr>
        </p:nvSpPr>
        <p:spPr/>
        <p:txBody>
          <a:bodyPr/>
          <a:lstStyle/>
          <a:p>
            <a:r>
              <a:rPr lang="en-US" dirty="0"/>
              <a:t>Do we want to tackle optimal length of time after discharge for PPROM and gestation at steroids?</a:t>
            </a:r>
          </a:p>
          <a:p>
            <a:endParaRPr lang="en-US" dirty="0"/>
          </a:p>
          <a:p>
            <a:r>
              <a:rPr lang="en-US" dirty="0"/>
              <a:t>I think so… these are in analysis 1 table. Outcome- Whole pregnancy outcome (mum sepsis free and livebirth)</a:t>
            </a:r>
          </a:p>
        </p:txBody>
      </p:sp>
    </p:spTree>
    <p:extLst>
      <p:ext uri="{BB962C8B-B14F-4D97-AF65-F5344CB8AC3E}">
        <p14:creationId xmlns:p14="http://schemas.microsoft.com/office/powerpoint/2010/main" val="418859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255A-B9A1-748B-D1E7-D75A583688B6}"/>
              </a:ext>
            </a:extLst>
          </p:cNvPr>
          <p:cNvSpPr>
            <a:spLocks noGrp="1"/>
          </p:cNvSpPr>
          <p:nvPr>
            <p:ph type="title"/>
          </p:nvPr>
        </p:nvSpPr>
        <p:spPr/>
        <p:txBody>
          <a:bodyPr/>
          <a:lstStyle/>
          <a:p>
            <a:r>
              <a:rPr lang="en-US" dirty="0"/>
              <a:t>Decision 24</a:t>
            </a:r>
            <a:r>
              <a:rPr lang="en-US" baseline="30000" dirty="0"/>
              <a:t>th</a:t>
            </a:r>
            <a:r>
              <a:rPr lang="en-US" dirty="0"/>
              <a:t> April 2024</a:t>
            </a:r>
          </a:p>
        </p:txBody>
      </p:sp>
      <p:sp>
        <p:nvSpPr>
          <p:cNvPr id="3" name="Content Placeholder 2">
            <a:extLst>
              <a:ext uri="{FF2B5EF4-FFF2-40B4-BE49-F238E27FC236}">
                <a16:creationId xmlns:a16="http://schemas.microsoft.com/office/drawing/2014/main" id="{414BA9F8-A2AE-C42A-8574-F12CA74DCAE9}"/>
              </a:ext>
            </a:extLst>
          </p:cNvPr>
          <p:cNvSpPr>
            <a:spLocks noGrp="1"/>
          </p:cNvSpPr>
          <p:nvPr>
            <p:ph idx="1"/>
          </p:nvPr>
        </p:nvSpPr>
        <p:spPr/>
        <p:txBody>
          <a:bodyPr>
            <a:normAutofit/>
          </a:bodyPr>
          <a:lstStyle/>
          <a:p>
            <a:pPr marL="0" indent="0">
              <a:buNone/>
            </a:pPr>
            <a:r>
              <a:rPr lang="en-US" dirty="0"/>
              <a:t>Focus on those that had outpatient management of singleton pregnancy (n=128 with terminations included or 111 without)</a:t>
            </a:r>
          </a:p>
          <a:p>
            <a:pPr marL="0" indent="0">
              <a:buNone/>
            </a:pPr>
            <a:endParaRPr lang="en-US" dirty="0"/>
          </a:p>
          <a:p>
            <a:pPr marL="0" indent="0">
              <a:buNone/>
            </a:pPr>
            <a:r>
              <a:rPr lang="en-US" dirty="0"/>
              <a:t>Question- what is the optimal length of time to stay as an inpatient before discharge? Outcome- livebirth and mum not having sepsis</a:t>
            </a:r>
          </a:p>
          <a:p>
            <a:r>
              <a:rPr lang="en-US" dirty="0"/>
              <a:t>Fields:</a:t>
            </a:r>
          </a:p>
          <a:p>
            <a:pPr lvl="1"/>
            <a:r>
              <a:rPr lang="en-US" dirty="0"/>
              <a:t>EPP_DIAG_DATE_E1_C1</a:t>
            </a:r>
          </a:p>
          <a:p>
            <a:pPr lvl="1"/>
            <a:r>
              <a:rPr lang="en-US" dirty="0"/>
              <a:t>EPPROM_DISCH_E1_C1- date of outpatient management</a:t>
            </a:r>
          </a:p>
          <a:p>
            <a:pPr marL="457200" lvl="1" indent="0">
              <a:buNone/>
            </a:pPr>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54015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0437-206D-BADE-4680-BD545BF880A9}"/>
              </a:ext>
            </a:extLst>
          </p:cNvPr>
          <p:cNvSpPr>
            <a:spLocks noGrp="1"/>
          </p:cNvSpPr>
          <p:nvPr>
            <p:ph type="title"/>
          </p:nvPr>
        </p:nvSpPr>
        <p:spPr/>
        <p:txBody>
          <a:bodyPr/>
          <a:lstStyle/>
          <a:p>
            <a:r>
              <a:rPr lang="en-US" dirty="0"/>
              <a:t>Decision 24</a:t>
            </a:r>
            <a:r>
              <a:rPr lang="en-US" baseline="30000" dirty="0"/>
              <a:t>th</a:t>
            </a:r>
            <a:r>
              <a:rPr lang="en-US" dirty="0"/>
              <a:t> April 2024 (RJ/AC/LG)</a:t>
            </a:r>
          </a:p>
        </p:txBody>
      </p:sp>
      <p:sp>
        <p:nvSpPr>
          <p:cNvPr id="3" name="Content Placeholder 2">
            <a:extLst>
              <a:ext uri="{FF2B5EF4-FFF2-40B4-BE49-F238E27FC236}">
                <a16:creationId xmlns:a16="http://schemas.microsoft.com/office/drawing/2014/main" id="{AA7BC675-889D-1D78-0F2F-53BC0AE180A8}"/>
              </a:ext>
            </a:extLst>
          </p:cNvPr>
          <p:cNvSpPr>
            <a:spLocks noGrp="1"/>
          </p:cNvSpPr>
          <p:nvPr>
            <p:ph idx="1"/>
          </p:nvPr>
        </p:nvSpPr>
        <p:spPr/>
        <p:txBody>
          <a:bodyPr>
            <a:normAutofit fontScale="62500" lnSpcReduction="20000"/>
          </a:bodyPr>
          <a:lstStyle/>
          <a:p>
            <a:pPr marL="0" indent="0">
              <a:buNone/>
            </a:pPr>
            <a:r>
              <a:rPr lang="en-US" dirty="0"/>
              <a:t>Primary outcome:</a:t>
            </a:r>
          </a:p>
          <a:p>
            <a:pPr marL="0" indent="0">
              <a:buNone/>
            </a:pPr>
            <a:r>
              <a:rPr lang="en-US" dirty="0"/>
              <a:t>-Livebirth and mum sepsis free excluding those that got sepsis within 2 days of PPROM </a:t>
            </a:r>
            <a:r>
              <a:rPr lang="en-US" i="1" dirty="0"/>
              <a:t>(Richard- on further thinking I do think those who did get early sepsis should be excluded from the nominator and denominator for this one- if they have nasty sepsis at presentation then whether to give prophylactic antibiotics isn’t even a question- they need treatment)</a:t>
            </a:r>
          </a:p>
          <a:p>
            <a:pPr marL="0" indent="0">
              <a:buNone/>
            </a:pPr>
            <a:endParaRPr lang="en-US" dirty="0"/>
          </a:p>
          <a:p>
            <a:pPr marL="0" indent="0">
              <a:buNone/>
            </a:pPr>
            <a:r>
              <a:rPr lang="en-US" dirty="0"/>
              <a:t>Secondary outcomes:</a:t>
            </a:r>
          </a:p>
          <a:p>
            <a:r>
              <a:rPr lang="en-US" dirty="0"/>
              <a:t>Livebirth and mum sepsis free including everyone who didn’t have a termination (or if Richard’s discussions afternoon of 24</a:t>
            </a:r>
            <a:r>
              <a:rPr lang="en-US" baseline="30000" dirty="0"/>
              <a:t>th</a:t>
            </a:r>
            <a:r>
              <a:rPr lang="en-US" dirty="0"/>
              <a:t> April find a way then include terminations too)</a:t>
            </a:r>
          </a:p>
          <a:p>
            <a:r>
              <a:rPr lang="en-US" dirty="0"/>
              <a:t>Livebirth with hospital discharge and mum sepsis free including everyone </a:t>
            </a:r>
          </a:p>
          <a:p>
            <a:r>
              <a:rPr lang="en-US" dirty="0"/>
              <a:t>Livebirth without major morbidity and mum sepsis free including everyone</a:t>
            </a:r>
          </a:p>
          <a:p>
            <a:endParaRPr lang="en-US" dirty="0"/>
          </a:p>
          <a:p>
            <a:r>
              <a:rPr lang="en-US" dirty="0"/>
              <a:t>Livebirth with hospital discharge and mum sepsis free excluding those that got sepsis within 2 days of PPROM </a:t>
            </a:r>
          </a:p>
          <a:p>
            <a:r>
              <a:rPr lang="en-US" dirty="0"/>
              <a:t>Livebirth without major morbidity and mum sepsis free excluding those that got sepsis within 2 days of PPROM </a:t>
            </a:r>
          </a:p>
        </p:txBody>
      </p:sp>
    </p:spTree>
    <p:extLst>
      <p:ext uri="{BB962C8B-B14F-4D97-AF65-F5344CB8AC3E}">
        <p14:creationId xmlns:p14="http://schemas.microsoft.com/office/powerpoint/2010/main" val="3767860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255A-B9A1-748B-D1E7-D75A583688B6}"/>
              </a:ext>
            </a:extLst>
          </p:cNvPr>
          <p:cNvSpPr>
            <a:spLocks noGrp="1"/>
          </p:cNvSpPr>
          <p:nvPr>
            <p:ph type="title"/>
          </p:nvPr>
        </p:nvSpPr>
        <p:spPr/>
        <p:txBody>
          <a:bodyPr/>
          <a:lstStyle/>
          <a:p>
            <a:r>
              <a:rPr lang="en-US" dirty="0"/>
              <a:t>Decision 24</a:t>
            </a:r>
            <a:r>
              <a:rPr lang="en-US" baseline="30000" dirty="0"/>
              <a:t>th</a:t>
            </a:r>
            <a:r>
              <a:rPr lang="en-US" dirty="0"/>
              <a:t> April 2024</a:t>
            </a:r>
          </a:p>
        </p:txBody>
      </p:sp>
      <p:sp>
        <p:nvSpPr>
          <p:cNvPr id="3" name="Content Placeholder 2">
            <a:extLst>
              <a:ext uri="{FF2B5EF4-FFF2-40B4-BE49-F238E27FC236}">
                <a16:creationId xmlns:a16="http://schemas.microsoft.com/office/drawing/2014/main" id="{414BA9F8-A2AE-C42A-8574-F12CA74DCAE9}"/>
              </a:ext>
            </a:extLst>
          </p:cNvPr>
          <p:cNvSpPr>
            <a:spLocks noGrp="1"/>
          </p:cNvSpPr>
          <p:nvPr>
            <p:ph idx="1"/>
          </p:nvPr>
        </p:nvSpPr>
        <p:spPr/>
        <p:txBody>
          <a:bodyPr>
            <a:normAutofit/>
          </a:bodyPr>
          <a:lstStyle/>
          <a:p>
            <a:pPr marL="0" indent="0">
              <a:buNone/>
            </a:pPr>
            <a:r>
              <a:rPr lang="en-US" dirty="0"/>
              <a:t>Focus on those that had steroids with a singleton pregnancy (n=96 without termination and n=99 with termination)</a:t>
            </a:r>
          </a:p>
          <a:p>
            <a:pPr marL="0" indent="0">
              <a:buNone/>
            </a:pPr>
            <a:endParaRPr lang="en-US" dirty="0"/>
          </a:p>
          <a:p>
            <a:pPr marL="0" indent="0">
              <a:buNone/>
            </a:pPr>
            <a:r>
              <a:rPr lang="en-US" dirty="0"/>
              <a:t>Question- what is the optimal gestation to give steroids? Outcome- livebirth with hospital discharge (+/-and mum not having sepsis)</a:t>
            </a:r>
          </a:p>
          <a:p>
            <a:r>
              <a:rPr lang="en-US" dirty="0"/>
              <a:t>Fields:</a:t>
            </a:r>
          </a:p>
          <a:p>
            <a:pPr lvl="1"/>
            <a:r>
              <a:rPr lang="en-US" dirty="0"/>
              <a:t>Gest at steroids (gestation in weeks of steroids)</a:t>
            </a:r>
          </a:p>
          <a:p>
            <a:pPr marL="457200" lvl="1" indent="0">
              <a:buNone/>
            </a:pPr>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147179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575055-BD8E-6281-E9D7-701989D11D48}"/>
              </a:ext>
            </a:extLst>
          </p:cNvPr>
          <p:cNvPicPr>
            <a:picLocks noChangeAspect="1"/>
          </p:cNvPicPr>
          <p:nvPr/>
        </p:nvPicPr>
        <p:blipFill>
          <a:blip r:embed="rId3"/>
          <a:stretch>
            <a:fillRect/>
          </a:stretch>
        </p:blipFill>
        <p:spPr>
          <a:xfrm>
            <a:off x="1617980" y="643467"/>
            <a:ext cx="3342639" cy="5571066"/>
          </a:xfrm>
          <a:prstGeom prst="rect">
            <a:avLst/>
          </a:prstGeom>
        </p:spPr>
      </p:pic>
      <p:pic>
        <p:nvPicPr>
          <p:cNvPr id="7" name="Picture 6">
            <a:extLst>
              <a:ext uri="{FF2B5EF4-FFF2-40B4-BE49-F238E27FC236}">
                <a16:creationId xmlns:a16="http://schemas.microsoft.com/office/drawing/2014/main" id="{C4BE855D-83A9-7470-5721-4B0FD5CCDDF0}"/>
              </a:ext>
            </a:extLst>
          </p:cNvPr>
          <p:cNvPicPr>
            <a:picLocks noChangeAspect="1"/>
          </p:cNvPicPr>
          <p:nvPr/>
        </p:nvPicPr>
        <p:blipFill>
          <a:blip r:embed="rId4"/>
          <a:stretch>
            <a:fillRect/>
          </a:stretch>
        </p:blipFill>
        <p:spPr>
          <a:xfrm>
            <a:off x="7231379" y="643467"/>
            <a:ext cx="3342639" cy="5571066"/>
          </a:xfrm>
          <a:prstGeom prst="rect">
            <a:avLst/>
          </a:prstGeom>
        </p:spPr>
      </p:pic>
      <p:sp>
        <p:nvSpPr>
          <p:cNvPr id="8" name="TextBox 7">
            <a:extLst>
              <a:ext uri="{FF2B5EF4-FFF2-40B4-BE49-F238E27FC236}">
                <a16:creationId xmlns:a16="http://schemas.microsoft.com/office/drawing/2014/main" id="{C7BD457C-9F9D-6DD7-11B2-0D11A671FB38}"/>
              </a:ext>
            </a:extLst>
          </p:cNvPr>
          <p:cNvSpPr txBox="1"/>
          <p:nvPr/>
        </p:nvSpPr>
        <p:spPr>
          <a:xfrm>
            <a:off x="1262743" y="6214533"/>
            <a:ext cx="4122057" cy="369332"/>
          </a:xfrm>
          <a:prstGeom prst="rect">
            <a:avLst/>
          </a:prstGeom>
          <a:noFill/>
        </p:spPr>
        <p:txBody>
          <a:bodyPr wrap="square" rtlCol="0">
            <a:spAutoFit/>
          </a:bodyPr>
          <a:lstStyle/>
          <a:p>
            <a:r>
              <a:rPr lang="en-US" dirty="0"/>
              <a:t>Antibiotics</a:t>
            </a:r>
          </a:p>
        </p:txBody>
      </p:sp>
      <p:sp>
        <p:nvSpPr>
          <p:cNvPr id="9" name="TextBox 8">
            <a:extLst>
              <a:ext uri="{FF2B5EF4-FFF2-40B4-BE49-F238E27FC236}">
                <a16:creationId xmlns:a16="http://schemas.microsoft.com/office/drawing/2014/main" id="{399A4BCD-666C-53E6-1452-FD19253E052D}"/>
              </a:ext>
            </a:extLst>
          </p:cNvPr>
          <p:cNvSpPr txBox="1"/>
          <p:nvPr/>
        </p:nvSpPr>
        <p:spPr>
          <a:xfrm>
            <a:off x="7655560" y="6214533"/>
            <a:ext cx="4122057" cy="369332"/>
          </a:xfrm>
          <a:prstGeom prst="rect">
            <a:avLst/>
          </a:prstGeom>
          <a:noFill/>
        </p:spPr>
        <p:txBody>
          <a:bodyPr wrap="square" rtlCol="0">
            <a:spAutoFit/>
          </a:bodyPr>
          <a:lstStyle/>
          <a:p>
            <a:r>
              <a:rPr lang="en-US" dirty="0"/>
              <a:t>No antibiotics</a:t>
            </a:r>
          </a:p>
        </p:txBody>
      </p:sp>
    </p:spTree>
    <p:extLst>
      <p:ext uri="{BB962C8B-B14F-4D97-AF65-F5344CB8AC3E}">
        <p14:creationId xmlns:p14="http://schemas.microsoft.com/office/powerpoint/2010/main" val="34442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8B6C-EF9E-426C-BDEA-3BD3925C5BBA}"/>
              </a:ext>
            </a:extLst>
          </p:cNvPr>
          <p:cNvSpPr>
            <a:spLocks noGrp="1"/>
          </p:cNvSpPr>
          <p:nvPr>
            <p:ph type="title"/>
          </p:nvPr>
        </p:nvSpPr>
        <p:spPr/>
        <p:txBody>
          <a:bodyPr/>
          <a:lstStyle/>
          <a:p>
            <a:r>
              <a:rPr lang="en-US" dirty="0"/>
              <a:t>Q1-Infection</a:t>
            </a:r>
          </a:p>
        </p:txBody>
      </p:sp>
      <p:sp>
        <p:nvSpPr>
          <p:cNvPr id="3" name="Content Placeholder 2">
            <a:extLst>
              <a:ext uri="{FF2B5EF4-FFF2-40B4-BE49-F238E27FC236}">
                <a16:creationId xmlns:a16="http://schemas.microsoft.com/office/drawing/2014/main" id="{74088378-FA56-0DC2-C098-D8732FABA78B}"/>
              </a:ext>
            </a:extLst>
          </p:cNvPr>
          <p:cNvSpPr>
            <a:spLocks noGrp="1"/>
          </p:cNvSpPr>
          <p:nvPr>
            <p:ph idx="1"/>
          </p:nvPr>
        </p:nvSpPr>
        <p:spPr/>
        <p:txBody>
          <a:bodyPr/>
          <a:lstStyle/>
          <a:p>
            <a:pPr marL="0" indent="0">
              <a:buNone/>
            </a:pPr>
            <a:r>
              <a:rPr lang="en-US" dirty="0"/>
              <a:t>Question 1- do prophylactic antibiotics (erythromycin orally) (a) reduce mums getting sick or (b) improve infant outcome</a:t>
            </a:r>
          </a:p>
          <a:p>
            <a:pPr marL="0" indent="0">
              <a:buNone/>
            </a:pPr>
            <a:endParaRPr lang="en-US" dirty="0"/>
          </a:p>
          <a:p>
            <a:pPr marL="0" indent="0">
              <a:buNone/>
            </a:pPr>
            <a:r>
              <a:rPr lang="en-US" dirty="0"/>
              <a:t>In women with singleton pregnancies who were not septic at presentation</a:t>
            </a:r>
          </a:p>
          <a:p>
            <a:pPr marL="0" indent="0">
              <a:buNone/>
            </a:pPr>
            <a:endParaRPr lang="en-US" dirty="0"/>
          </a:p>
          <a:p>
            <a:pPr marL="0" indent="0">
              <a:buNone/>
            </a:pPr>
            <a:r>
              <a:rPr lang="en-US" dirty="0"/>
              <a:t>Suggest- include all women because some had terminations for sepsis</a:t>
            </a:r>
          </a:p>
        </p:txBody>
      </p:sp>
    </p:spTree>
    <p:extLst>
      <p:ext uri="{BB962C8B-B14F-4D97-AF65-F5344CB8AC3E}">
        <p14:creationId xmlns:p14="http://schemas.microsoft.com/office/powerpoint/2010/main" val="321989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8CA6B4-C41E-261B-3063-2E2E367334FE}"/>
              </a:ext>
            </a:extLst>
          </p:cNvPr>
          <p:cNvSpPr>
            <a:spLocks noGrp="1"/>
          </p:cNvSpPr>
          <p:nvPr>
            <p:ph idx="1"/>
          </p:nvPr>
        </p:nvSpPr>
        <p:spPr>
          <a:xfrm>
            <a:off x="5257800" y="214540"/>
            <a:ext cx="1676400" cy="1217613"/>
          </a:xfrm>
        </p:spPr>
        <p:txBody>
          <a:bodyPr>
            <a:normAutofit lnSpcReduction="10000"/>
          </a:bodyPr>
          <a:lstStyle/>
          <a:p>
            <a:pPr marL="0" indent="0">
              <a:buNone/>
            </a:pPr>
            <a:r>
              <a:rPr lang="en-US" dirty="0"/>
              <a:t>Early PPROM n=368</a:t>
            </a:r>
          </a:p>
        </p:txBody>
      </p:sp>
      <p:sp>
        <p:nvSpPr>
          <p:cNvPr id="7" name="Content Placeholder 2">
            <a:extLst>
              <a:ext uri="{FF2B5EF4-FFF2-40B4-BE49-F238E27FC236}">
                <a16:creationId xmlns:a16="http://schemas.microsoft.com/office/drawing/2014/main" id="{B80A17AC-B5FC-4AF3-AFF0-D7BE454CB91A}"/>
              </a:ext>
            </a:extLst>
          </p:cNvPr>
          <p:cNvSpPr txBox="1">
            <a:spLocks/>
          </p:cNvSpPr>
          <p:nvPr/>
        </p:nvSpPr>
        <p:spPr>
          <a:xfrm>
            <a:off x="7217224" y="1361057"/>
            <a:ext cx="4404931" cy="2131558"/>
          </a:xfrm>
          <a:prstGeom prst="rect">
            <a:avLst/>
          </a:prstGeom>
          <a:ln>
            <a:solidFill>
              <a:schemeClr val="accent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pPr marL="0" indent="0">
              <a:buFont typeface="Arial" panose="020B0604020202020204" pitchFamily="34" charset="0"/>
              <a:buNone/>
            </a:pPr>
            <a:r>
              <a:rPr lang="en-US" sz="2200" dirty="0"/>
              <a:t>Exclude due to:</a:t>
            </a:r>
          </a:p>
          <a:p>
            <a:pPr marL="0" indent="0">
              <a:buFont typeface="Arial" panose="020B0604020202020204" pitchFamily="34" charset="0"/>
              <a:buNone/>
            </a:pPr>
            <a:r>
              <a:rPr lang="en-US" sz="2200" dirty="0"/>
              <a:t>Unknown pregnancy outcome n=4</a:t>
            </a:r>
          </a:p>
          <a:p>
            <a:pPr marL="0" indent="0">
              <a:buFont typeface="Arial" panose="020B0604020202020204" pitchFamily="34" charset="0"/>
              <a:buNone/>
            </a:pPr>
            <a:r>
              <a:rPr lang="en-US" sz="2200" dirty="0"/>
              <a:t>Multiple pregnancy n=38</a:t>
            </a:r>
          </a:p>
          <a:p>
            <a:pPr marL="0" indent="0">
              <a:buFont typeface="Arial" panose="020B0604020202020204" pitchFamily="34" charset="0"/>
              <a:buNone/>
            </a:pPr>
            <a:r>
              <a:rPr lang="en-US" sz="2200" dirty="0"/>
              <a:t>Postnatal diagnosis of PPROM n=1 (EPR_377)</a:t>
            </a:r>
          </a:p>
          <a:p>
            <a:pPr marL="0" indent="0">
              <a:buFont typeface="Arial" panose="020B0604020202020204" pitchFamily="34" charset="0"/>
              <a:buNone/>
            </a:pPr>
            <a:r>
              <a:rPr lang="en-US" sz="2200" dirty="0"/>
              <a:t>Septic/requiring IV antibiotics prior to PPROM n=3 (EPR_242, EPR_452, EPR_180)</a:t>
            </a:r>
          </a:p>
          <a:p>
            <a:pPr marL="0" indent="0">
              <a:buFont typeface="Arial" panose="020B0604020202020204" pitchFamily="34" charset="0"/>
              <a:buNone/>
            </a:pPr>
            <a:r>
              <a:rPr lang="en-US" sz="2200" dirty="0"/>
              <a:t>Septic at the time of PPROM n=13</a:t>
            </a:r>
          </a:p>
          <a:p>
            <a:pPr marL="0" indent="0">
              <a:buFont typeface="Arial" panose="020B0604020202020204" pitchFamily="34" charset="0"/>
              <a:buNone/>
            </a:pPr>
            <a:endParaRPr lang="en-US" sz="2200" dirty="0"/>
          </a:p>
          <a:p>
            <a:pPr marL="0" indent="0">
              <a:buFont typeface="Arial" panose="020B0604020202020204" pitchFamily="34" charset="0"/>
              <a:buNone/>
            </a:pPr>
            <a:endParaRPr lang="en-US" sz="4000"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0" name="Content Placeholder 2">
            <a:extLst>
              <a:ext uri="{FF2B5EF4-FFF2-40B4-BE49-F238E27FC236}">
                <a16:creationId xmlns:a16="http://schemas.microsoft.com/office/drawing/2014/main" id="{18F6C909-3F6C-9E6D-3B69-2489A6C81612}"/>
              </a:ext>
            </a:extLst>
          </p:cNvPr>
          <p:cNvSpPr txBox="1">
            <a:spLocks/>
          </p:cNvSpPr>
          <p:nvPr/>
        </p:nvSpPr>
        <p:spPr>
          <a:xfrm>
            <a:off x="3747991" y="3857507"/>
            <a:ext cx="4206149" cy="7334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Decision about prophylactic antibiotics n=309</a:t>
            </a:r>
          </a:p>
          <a:p>
            <a:pPr marL="0" indent="0" algn="ctr">
              <a:buFont typeface="Arial" panose="020B0604020202020204" pitchFamily="34" charset="0"/>
              <a:buNone/>
            </a:pPr>
            <a:endParaRPr lang="en-US" sz="2400" dirty="0"/>
          </a:p>
          <a:p>
            <a:pPr marL="0" indent="0" algn="ctr">
              <a:buFont typeface="Arial" panose="020B0604020202020204" pitchFamily="34" charset="0"/>
              <a:buNone/>
            </a:pPr>
            <a:endParaRPr lang="en-US" sz="2400" dirty="0"/>
          </a:p>
        </p:txBody>
      </p:sp>
      <p:sp>
        <p:nvSpPr>
          <p:cNvPr id="11" name="Content Placeholder 2">
            <a:extLst>
              <a:ext uri="{FF2B5EF4-FFF2-40B4-BE49-F238E27FC236}">
                <a16:creationId xmlns:a16="http://schemas.microsoft.com/office/drawing/2014/main" id="{97CD88E4-E840-045B-1CCF-0042540A9072}"/>
              </a:ext>
            </a:extLst>
          </p:cNvPr>
          <p:cNvSpPr txBox="1">
            <a:spLocks/>
          </p:cNvSpPr>
          <p:nvPr/>
        </p:nvSpPr>
        <p:spPr>
          <a:xfrm>
            <a:off x="3520981" y="4808166"/>
            <a:ext cx="2220223" cy="7334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Erythromycin</a:t>
            </a:r>
          </a:p>
          <a:p>
            <a:pPr marL="0" indent="0">
              <a:buFont typeface="Arial" panose="020B0604020202020204" pitchFamily="34" charset="0"/>
              <a:buNone/>
            </a:pPr>
            <a:r>
              <a:rPr lang="en-US" sz="2400" dirty="0"/>
              <a:t>N=193</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sp>
        <p:nvSpPr>
          <p:cNvPr id="12" name="Content Placeholder 2">
            <a:extLst>
              <a:ext uri="{FF2B5EF4-FFF2-40B4-BE49-F238E27FC236}">
                <a16:creationId xmlns:a16="http://schemas.microsoft.com/office/drawing/2014/main" id="{B854A7C1-A9C8-2AB0-0473-EC7F5FCE1671}"/>
              </a:ext>
            </a:extLst>
          </p:cNvPr>
          <p:cNvSpPr txBox="1">
            <a:spLocks/>
          </p:cNvSpPr>
          <p:nvPr/>
        </p:nvSpPr>
        <p:spPr>
          <a:xfrm>
            <a:off x="1070800" y="4786073"/>
            <a:ext cx="2220223" cy="7334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None</a:t>
            </a:r>
          </a:p>
          <a:p>
            <a:pPr marL="0" indent="0">
              <a:buFont typeface="Arial" panose="020B0604020202020204" pitchFamily="34" charset="0"/>
              <a:buNone/>
            </a:pPr>
            <a:r>
              <a:rPr lang="en-US" sz="2400" dirty="0"/>
              <a:t>N=101</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sp>
        <p:nvSpPr>
          <p:cNvPr id="13" name="Content Placeholder 2">
            <a:extLst>
              <a:ext uri="{FF2B5EF4-FFF2-40B4-BE49-F238E27FC236}">
                <a16:creationId xmlns:a16="http://schemas.microsoft.com/office/drawing/2014/main" id="{F122CA51-B964-70BA-667B-9D8A79AACF45}"/>
              </a:ext>
            </a:extLst>
          </p:cNvPr>
          <p:cNvSpPr txBox="1">
            <a:spLocks/>
          </p:cNvSpPr>
          <p:nvPr/>
        </p:nvSpPr>
        <p:spPr>
          <a:xfrm>
            <a:off x="6215957" y="4786072"/>
            <a:ext cx="2220223" cy="7334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Other oral </a:t>
            </a:r>
          </a:p>
          <a:p>
            <a:pPr marL="0" indent="0">
              <a:buFont typeface="Arial" panose="020B0604020202020204" pitchFamily="34" charset="0"/>
              <a:buNone/>
            </a:pPr>
            <a:r>
              <a:rPr lang="en-US" sz="2400" dirty="0"/>
              <a:t>n=4 </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sp>
        <p:nvSpPr>
          <p:cNvPr id="14" name="Content Placeholder 2">
            <a:extLst>
              <a:ext uri="{FF2B5EF4-FFF2-40B4-BE49-F238E27FC236}">
                <a16:creationId xmlns:a16="http://schemas.microsoft.com/office/drawing/2014/main" id="{BF376AF2-45B4-2FA3-719F-CDB5DCDD6FC1}"/>
              </a:ext>
            </a:extLst>
          </p:cNvPr>
          <p:cNvSpPr txBox="1">
            <a:spLocks/>
          </p:cNvSpPr>
          <p:nvPr/>
        </p:nvSpPr>
        <p:spPr>
          <a:xfrm>
            <a:off x="8309577" y="4786072"/>
            <a:ext cx="2997052" cy="1759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Other IV </a:t>
            </a:r>
          </a:p>
          <a:p>
            <a:pPr marL="0" indent="0">
              <a:buFont typeface="Arial" panose="020B0604020202020204" pitchFamily="34" charset="0"/>
              <a:buNone/>
            </a:pPr>
            <a:r>
              <a:rPr lang="en-US" sz="2400" dirty="0"/>
              <a:t>n=11</a:t>
            </a:r>
          </a:p>
          <a:p>
            <a:pPr marL="0" indent="0">
              <a:buFont typeface="Arial" panose="020B0604020202020204" pitchFamily="34" charset="0"/>
              <a:buNone/>
            </a:pPr>
            <a:r>
              <a:rPr lang="en-US" sz="2400" dirty="0"/>
              <a:t> </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cxnSp>
        <p:nvCxnSpPr>
          <p:cNvPr id="16" name="Straight Arrow Connector 15">
            <a:extLst>
              <a:ext uri="{FF2B5EF4-FFF2-40B4-BE49-F238E27FC236}">
                <a16:creationId xmlns:a16="http://schemas.microsoft.com/office/drawing/2014/main" id="{BA20DA9E-D7D0-340C-8441-8CDF0E774E2E}"/>
              </a:ext>
            </a:extLst>
          </p:cNvPr>
          <p:cNvCxnSpPr>
            <a:cxnSpLocks/>
          </p:cNvCxnSpPr>
          <p:nvPr/>
        </p:nvCxnSpPr>
        <p:spPr>
          <a:xfrm>
            <a:off x="5738191" y="1432153"/>
            <a:ext cx="0" cy="2399618"/>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388ACFF-E419-7550-2897-5786F3C1865E}"/>
              </a:ext>
            </a:extLst>
          </p:cNvPr>
          <p:cNvCxnSpPr>
            <a:cxnSpLocks/>
          </p:cNvCxnSpPr>
          <p:nvPr/>
        </p:nvCxnSpPr>
        <p:spPr>
          <a:xfrm>
            <a:off x="6573269" y="1782531"/>
            <a:ext cx="502444" cy="38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4713C50-09D1-B66F-8CE0-3E1F14A6B62D}"/>
              </a:ext>
            </a:extLst>
          </p:cNvPr>
          <p:cNvCxnSpPr>
            <a:cxnSpLocks/>
          </p:cNvCxnSpPr>
          <p:nvPr/>
        </p:nvCxnSpPr>
        <p:spPr>
          <a:xfrm flipH="1">
            <a:off x="1915886" y="4319688"/>
            <a:ext cx="2581333" cy="271244"/>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908605D-F746-C4BC-ABC9-F66534FDC777}"/>
              </a:ext>
            </a:extLst>
          </p:cNvPr>
          <p:cNvCxnSpPr>
            <a:cxnSpLocks/>
          </p:cNvCxnSpPr>
          <p:nvPr/>
        </p:nvCxnSpPr>
        <p:spPr>
          <a:xfrm>
            <a:off x="7516346" y="4319688"/>
            <a:ext cx="1076111" cy="29698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FBFA2EB-7CC1-FA69-51F6-064C06308F7E}"/>
              </a:ext>
            </a:extLst>
          </p:cNvPr>
          <p:cNvCxnSpPr>
            <a:cxnSpLocks/>
          </p:cNvCxnSpPr>
          <p:nvPr/>
        </p:nvCxnSpPr>
        <p:spPr>
          <a:xfrm>
            <a:off x="6724712" y="4513755"/>
            <a:ext cx="0" cy="298053"/>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DACF41F1-8C63-BD01-9B88-ACCD275B515F}"/>
              </a:ext>
            </a:extLst>
          </p:cNvPr>
          <p:cNvCxnSpPr>
            <a:cxnSpLocks/>
          </p:cNvCxnSpPr>
          <p:nvPr/>
        </p:nvCxnSpPr>
        <p:spPr>
          <a:xfrm>
            <a:off x="4714484" y="4467373"/>
            <a:ext cx="0" cy="298053"/>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27" name="Content Placeholder 2">
            <a:extLst>
              <a:ext uri="{FF2B5EF4-FFF2-40B4-BE49-F238E27FC236}">
                <a16:creationId xmlns:a16="http://schemas.microsoft.com/office/drawing/2014/main" id="{E468408E-9522-194D-5B79-2E1A696752DE}"/>
              </a:ext>
            </a:extLst>
          </p:cNvPr>
          <p:cNvSpPr txBox="1">
            <a:spLocks/>
          </p:cNvSpPr>
          <p:nvPr/>
        </p:nvSpPr>
        <p:spPr>
          <a:xfrm>
            <a:off x="9808103" y="4398713"/>
            <a:ext cx="2220223" cy="201660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7030A0"/>
                </a:solidFill>
              </a:rPr>
              <a:t>Input. Column L</a:t>
            </a:r>
          </a:p>
          <a:p>
            <a:pPr marL="0" indent="0">
              <a:buFont typeface="Arial" panose="020B0604020202020204" pitchFamily="34" charset="0"/>
              <a:buNone/>
            </a:pPr>
            <a:r>
              <a:rPr lang="en-US" sz="2400" dirty="0">
                <a:solidFill>
                  <a:srgbClr val="7030A0"/>
                </a:solidFill>
              </a:rPr>
              <a:t> “Prophylactic antibiotics commenced at diagnosis  0=none, 1=erythromycin, 2=IV at diagnosis,4= alternative oral prophylaxis, 3= exclude from this analysis due to treatment antibiotics from diagnosis or induction for other reason (not sepsis, e.g. intrauterine death)”</a:t>
            </a:r>
          </a:p>
          <a:p>
            <a:pPr marL="0" indent="0">
              <a:buFont typeface="Arial" panose="020B0604020202020204" pitchFamily="34" charset="0"/>
              <a:buNone/>
            </a:pPr>
            <a:endParaRPr lang="en-US" sz="2400" dirty="0">
              <a:solidFill>
                <a:srgbClr val="7030A0"/>
              </a:solidFill>
            </a:endParaRPr>
          </a:p>
          <a:p>
            <a:pPr marL="0" indent="0">
              <a:buFont typeface="Arial" panose="020B0604020202020204" pitchFamily="34" charset="0"/>
              <a:buNone/>
            </a:pPr>
            <a:endParaRPr lang="en-US" sz="2400" dirty="0">
              <a:solidFill>
                <a:srgbClr val="7030A0"/>
              </a:solidFill>
            </a:endParaRPr>
          </a:p>
        </p:txBody>
      </p:sp>
      <p:cxnSp>
        <p:nvCxnSpPr>
          <p:cNvPr id="28" name="Straight Arrow Connector 27">
            <a:extLst>
              <a:ext uri="{FF2B5EF4-FFF2-40B4-BE49-F238E27FC236}">
                <a16:creationId xmlns:a16="http://schemas.microsoft.com/office/drawing/2014/main" id="{0C1DCC2A-A53B-D8DE-E62D-4E4CF45C9A2C}"/>
              </a:ext>
            </a:extLst>
          </p:cNvPr>
          <p:cNvCxnSpPr>
            <a:cxnSpLocks/>
          </p:cNvCxnSpPr>
          <p:nvPr/>
        </p:nvCxnSpPr>
        <p:spPr>
          <a:xfrm flipH="1">
            <a:off x="9419689" y="5199963"/>
            <a:ext cx="388414" cy="0"/>
          </a:xfrm>
          <a:prstGeom prst="straightConnector1">
            <a:avLst/>
          </a:prstGeom>
          <a:ln w="635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414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9E64-41FB-98CE-06E9-7CA6BE05B7AF}"/>
              </a:ext>
            </a:extLst>
          </p:cNvPr>
          <p:cNvSpPr>
            <a:spLocks noGrp="1"/>
          </p:cNvSpPr>
          <p:nvPr>
            <p:ph type="title"/>
          </p:nvPr>
        </p:nvSpPr>
        <p:spPr/>
        <p:txBody>
          <a:bodyPr/>
          <a:lstStyle/>
          <a:p>
            <a:r>
              <a:rPr lang="en-US" dirty="0"/>
              <a:t>Outcome 1</a:t>
            </a:r>
          </a:p>
        </p:txBody>
      </p:sp>
      <p:sp>
        <p:nvSpPr>
          <p:cNvPr id="3" name="Content Placeholder 2">
            <a:extLst>
              <a:ext uri="{FF2B5EF4-FFF2-40B4-BE49-F238E27FC236}">
                <a16:creationId xmlns:a16="http://schemas.microsoft.com/office/drawing/2014/main" id="{C42B51FF-DCFF-0E0F-901C-2424F5275451}"/>
              </a:ext>
            </a:extLst>
          </p:cNvPr>
          <p:cNvSpPr>
            <a:spLocks noGrp="1"/>
          </p:cNvSpPr>
          <p:nvPr>
            <p:ph idx="1"/>
          </p:nvPr>
        </p:nvSpPr>
        <p:spPr/>
        <p:txBody>
          <a:bodyPr>
            <a:normAutofit fontScale="92500" lnSpcReduction="10000"/>
          </a:bodyPr>
          <a:lstStyle/>
          <a:p>
            <a:pPr marL="0" indent="0">
              <a:buNone/>
            </a:pPr>
            <a:r>
              <a:rPr lang="en-US" dirty="0"/>
              <a:t>Did woman get sepsis (as defined by the reporting team) OR treatment with broad spectrum antibiotics and delivery within 48 hours of this (our definition of sick mother). </a:t>
            </a:r>
          </a:p>
          <a:p>
            <a:pPr marL="0" indent="0">
              <a:buNone/>
            </a:pPr>
            <a:endParaRPr lang="en-US" dirty="0"/>
          </a:p>
          <a:p>
            <a:pPr marL="0" indent="0">
              <a:buNone/>
            </a:pPr>
            <a:r>
              <a:rPr lang="en-US" dirty="0"/>
              <a:t>Outcome: Column J “Woman sick”, n=44</a:t>
            </a:r>
          </a:p>
          <a:p>
            <a:pPr marL="0" indent="0">
              <a:buNone/>
            </a:pPr>
            <a:r>
              <a:rPr lang="en-US" dirty="0"/>
              <a:t>- Our definition of woman sick- either: reporting team </a:t>
            </a:r>
            <a:r>
              <a:rPr lang="en-US" dirty="0" err="1"/>
              <a:t>catagorised</a:t>
            </a:r>
            <a:r>
              <a:rPr lang="en-US" dirty="0"/>
              <a:t> the woman as having sepsis OR the woman received broad spectrum antibiotics and delivered within 48 hours of those</a:t>
            </a:r>
          </a:p>
          <a:p>
            <a:pPr marL="0" indent="0">
              <a:buNone/>
            </a:pPr>
            <a:endParaRPr lang="en-US" dirty="0"/>
          </a:p>
          <a:p>
            <a:pPr marL="0" indent="0">
              <a:buNone/>
            </a:pPr>
            <a:r>
              <a:rPr lang="en-US" dirty="0"/>
              <a:t>And if this does occur then column P “date of broad spectrum antibiotics or sepsis”</a:t>
            </a:r>
          </a:p>
        </p:txBody>
      </p:sp>
    </p:spTree>
    <p:extLst>
      <p:ext uri="{BB962C8B-B14F-4D97-AF65-F5344CB8AC3E}">
        <p14:creationId xmlns:p14="http://schemas.microsoft.com/office/powerpoint/2010/main" val="233823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3EEC-CE02-7B14-FFB1-D7FBD7CD1079}"/>
              </a:ext>
            </a:extLst>
          </p:cNvPr>
          <p:cNvSpPr>
            <a:spLocks noGrp="1"/>
          </p:cNvSpPr>
          <p:nvPr>
            <p:ph type="title"/>
          </p:nvPr>
        </p:nvSpPr>
        <p:spPr/>
        <p:txBody>
          <a:bodyPr/>
          <a:lstStyle/>
          <a:p>
            <a:r>
              <a:rPr lang="en-US" dirty="0"/>
              <a:t>Outcome 1</a:t>
            </a:r>
          </a:p>
        </p:txBody>
      </p:sp>
      <p:sp>
        <p:nvSpPr>
          <p:cNvPr id="3" name="Content Placeholder 2">
            <a:extLst>
              <a:ext uri="{FF2B5EF4-FFF2-40B4-BE49-F238E27FC236}">
                <a16:creationId xmlns:a16="http://schemas.microsoft.com/office/drawing/2014/main" id="{F054CE96-7A5B-A783-A85D-4259D3479459}"/>
              </a:ext>
            </a:extLst>
          </p:cNvPr>
          <p:cNvSpPr>
            <a:spLocks noGrp="1"/>
          </p:cNvSpPr>
          <p:nvPr>
            <p:ph idx="1"/>
          </p:nvPr>
        </p:nvSpPr>
        <p:spPr>
          <a:xfrm>
            <a:off x="838200" y="1825625"/>
            <a:ext cx="5359400" cy="4351338"/>
          </a:xfrm>
        </p:spPr>
        <p:txBody>
          <a:bodyPr>
            <a:normAutofit fontScale="62500" lnSpcReduction="20000"/>
          </a:bodyPr>
          <a:lstStyle/>
          <a:p>
            <a:pPr marL="0" indent="0">
              <a:buNone/>
            </a:pPr>
            <a:r>
              <a:rPr lang="en-US" dirty="0"/>
              <a:t>Input: Column L: prophylactic antibiotics  commenced at diagnosis</a:t>
            </a:r>
          </a:p>
          <a:p>
            <a:endParaRPr lang="en-US" dirty="0"/>
          </a:p>
          <a:p>
            <a:pPr marL="0" indent="0">
              <a:buNone/>
            </a:pPr>
            <a:r>
              <a:rPr lang="en-US" dirty="0"/>
              <a:t>Outcome: Column I “Treatment broad spectrum antibiotics and delivery within 48 hours or clinical sepsis”</a:t>
            </a:r>
          </a:p>
          <a:p>
            <a:endParaRPr lang="en-US" dirty="0"/>
          </a:p>
          <a:p>
            <a:pPr marL="0" indent="0">
              <a:buNone/>
            </a:pPr>
            <a:r>
              <a:rPr lang="en-US" dirty="0"/>
              <a:t>Factors potentially for propensity score (peach columns):</a:t>
            </a:r>
          </a:p>
          <a:p>
            <a:pPr marL="0" indent="0">
              <a:buNone/>
            </a:pPr>
            <a:r>
              <a:rPr lang="en-US" dirty="0"/>
              <a:t>Column Q: “Occur to broad spectrum or sepsis”</a:t>
            </a:r>
          </a:p>
          <a:p>
            <a:pPr marL="0" indent="0">
              <a:buNone/>
            </a:pPr>
            <a:r>
              <a:rPr lang="en-US" dirty="0"/>
              <a:t>Column F “gestation at PPROM”</a:t>
            </a:r>
          </a:p>
          <a:p>
            <a:pPr marL="0" indent="0">
              <a:buNone/>
            </a:pPr>
            <a:r>
              <a:rPr lang="en-US" dirty="0"/>
              <a:t>Column AG “Simple </a:t>
            </a:r>
            <a:r>
              <a:rPr lang="en-US" dirty="0" err="1"/>
              <a:t>USSafterEPPROM</a:t>
            </a:r>
            <a:r>
              <a:rPr lang="en-US" dirty="0"/>
              <a:t>”</a:t>
            </a:r>
          </a:p>
          <a:p>
            <a:pPr marL="0" indent="0">
              <a:buNone/>
            </a:pPr>
            <a:r>
              <a:rPr lang="en-US" dirty="0"/>
              <a:t>Column AH “Any cerclage”</a:t>
            </a:r>
          </a:p>
          <a:p>
            <a:pPr marL="0" indent="0">
              <a:buNone/>
            </a:pPr>
            <a:r>
              <a:rPr lang="en-US" dirty="0"/>
              <a:t>Column AI “Maternal age”</a:t>
            </a:r>
          </a:p>
          <a:p>
            <a:pPr marL="0" indent="0">
              <a:buNone/>
            </a:pPr>
            <a:r>
              <a:rPr lang="en-US" dirty="0"/>
              <a:t>Column AJ “</a:t>
            </a:r>
            <a:r>
              <a:rPr lang="en-US" dirty="0" err="1"/>
              <a:t>simpleEthnicity</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FB557B67-0014-560F-972A-0E38C469DEF6}"/>
              </a:ext>
            </a:extLst>
          </p:cNvPr>
          <p:cNvSpPr txBox="1">
            <a:spLocks/>
          </p:cNvSpPr>
          <p:nvPr/>
        </p:nvSpPr>
        <p:spPr>
          <a:xfrm>
            <a:off x="6096000" y="3639683"/>
            <a:ext cx="5359400" cy="285319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Font typeface="Arial" panose="020B0604020202020204" pitchFamily="34" charset="0"/>
              <a:buNone/>
            </a:pPr>
            <a:r>
              <a:rPr lang="en-US" dirty="0"/>
              <a:t>Column AK “</a:t>
            </a:r>
            <a:r>
              <a:rPr lang="en-US" dirty="0" err="1"/>
              <a:t>w_weight</a:t>
            </a:r>
            <a:r>
              <a:rPr lang="en-US" dirty="0"/>
              <a:t>”</a:t>
            </a:r>
          </a:p>
          <a:p>
            <a:pPr marL="0" indent="0">
              <a:buFont typeface="Arial" panose="020B0604020202020204" pitchFamily="34" charset="0"/>
              <a:buNone/>
            </a:pPr>
            <a:r>
              <a:rPr lang="en-US" dirty="0"/>
              <a:t>Column AL “</a:t>
            </a:r>
            <a:r>
              <a:rPr lang="en-US" dirty="0" err="1"/>
              <a:t>w_height</a:t>
            </a:r>
            <a:r>
              <a:rPr lang="en-US" dirty="0"/>
              <a:t>”</a:t>
            </a:r>
          </a:p>
          <a:p>
            <a:pPr marL="0" indent="0">
              <a:buFont typeface="Arial" panose="020B0604020202020204" pitchFamily="34" charset="0"/>
              <a:buNone/>
            </a:pPr>
            <a:r>
              <a:rPr lang="en-US" dirty="0"/>
              <a:t>Column AM </a:t>
            </a:r>
            <a:r>
              <a:rPr lang="en-US" dirty="0" err="1"/>
              <a:t>NewSmoking</a:t>
            </a:r>
            <a:r>
              <a:rPr lang="en-US" dirty="0"/>
              <a:t> (0=no 1=yes)</a:t>
            </a:r>
          </a:p>
          <a:p>
            <a:pPr marL="0" indent="0">
              <a:buFont typeface="Arial" panose="020B0604020202020204" pitchFamily="34" charset="0"/>
              <a:buNone/>
            </a:pPr>
            <a:r>
              <a:rPr lang="en-US" dirty="0"/>
              <a:t>Column AN “</a:t>
            </a:r>
            <a:r>
              <a:rPr lang="en-US" dirty="0" err="1"/>
              <a:t>APHpriortoEPPROM</a:t>
            </a:r>
            <a:r>
              <a:rPr lang="en-US" dirty="0"/>
              <a:t>”</a:t>
            </a:r>
          </a:p>
          <a:p>
            <a:pPr marL="0" indent="0">
              <a:buFont typeface="Arial" panose="020B0604020202020204" pitchFamily="34" charset="0"/>
              <a:buNone/>
            </a:pPr>
            <a:r>
              <a:rPr lang="en-US" dirty="0"/>
              <a:t>Column AO “SteroidsWithin24hoursOfDiagnosis”</a:t>
            </a:r>
          </a:p>
          <a:p>
            <a:pPr marL="0" indent="0">
              <a:buFont typeface="Arial" panose="020B0604020202020204" pitchFamily="34" charset="0"/>
              <a:buNone/>
            </a:pPr>
            <a:r>
              <a:rPr lang="en-US" dirty="0"/>
              <a:t>Column AP “</a:t>
            </a:r>
            <a:r>
              <a:rPr lang="en-US" dirty="0" err="1"/>
              <a:t>newAPH</a:t>
            </a:r>
            <a:r>
              <a:rPr lang="en-US" dirty="0"/>
              <a:t>”</a:t>
            </a:r>
          </a:p>
          <a:p>
            <a:pPr marL="0" indent="0">
              <a:buFont typeface="Arial" panose="020B0604020202020204" pitchFamily="34" charset="0"/>
              <a:buNone/>
            </a:pPr>
            <a:r>
              <a:rPr lang="en-US" dirty="0"/>
              <a:t>Column AQ “SteroidsWithin7daysOfBirth”</a:t>
            </a:r>
          </a:p>
          <a:p>
            <a:pPr marL="0" indent="0">
              <a:buFont typeface="Arial" panose="020B0604020202020204" pitchFamily="34" charset="0"/>
              <a:buNone/>
            </a:pPr>
            <a:r>
              <a:rPr lang="en-US" dirty="0"/>
              <a:t>Column AA“OUT_MANAGE_E1_C1”</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91926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DDD3A50-41CE-7A14-875F-C5F2AF6C4CDB}"/>
              </a:ext>
            </a:extLst>
          </p:cNvPr>
          <p:cNvGraphicFramePr>
            <a:graphicFrameLocks noGrp="1"/>
          </p:cNvGraphicFramePr>
          <p:nvPr>
            <p:extLst>
              <p:ext uri="{D42A27DB-BD31-4B8C-83A1-F6EECF244321}">
                <p14:modId xmlns:p14="http://schemas.microsoft.com/office/powerpoint/2010/main" val="315737577"/>
              </p:ext>
            </p:extLst>
          </p:nvPr>
        </p:nvGraphicFramePr>
        <p:xfrm>
          <a:off x="691662" y="154612"/>
          <a:ext cx="11024917" cy="6548776"/>
        </p:xfrm>
        <a:graphic>
          <a:graphicData uri="http://schemas.openxmlformats.org/drawingml/2006/table">
            <a:tbl>
              <a:tblPr firstRow="1" firstCol="1" bandRow="1">
                <a:tableStyleId>{5C22544A-7EE6-4342-B048-85BDC9FD1C3A}</a:tableStyleId>
              </a:tblPr>
              <a:tblGrid>
                <a:gridCol w="4384431">
                  <a:extLst>
                    <a:ext uri="{9D8B030D-6E8A-4147-A177-3AD203B41FA5}">
                      <a16:colId xmlns:a16="http://schemas.microsoft.com/office/drawing/2014/main" val="3950663837"/>
                    </a:ext>
                  </a:extLst>
                </a:gridCol>
                <a:gridCol w="2368061">
                  <a:extLst>
                    <a:ext uri="{9D8B030D-6E8A-4147-A177-3AD203B41FA5}">
                      <a16:colId xmlns:a16="http://schemas.microsoft.com/office/drawing/2014/main" val="4257245582"/>
                    </a:ext>
                  </a:extLst>
                </a:gridCol>
                <a:gridCol w="2766646">
                  <a:extLst>
                    <a:ext uri="{9D8B030D-6E8A-4147-A177-3AD203B41FA5}">
                      <a16:colId xmlns:a16="http://schemas.microsoft.com/office/drawing/2014/main" val="3678687291"/>
                    </a:ext>
                  </a:extLst>
                </a:gridCol>
                <a:gridCol w="1505779">
                  <a:extLst>
                    <a:ext uri="{9D8B030D-6E8A-4147-A177-3AD203B41FA5}">
                      <a16:colId xmlns:a16="http://schemas.microsoft.com/office/drawing/2014/main" val="3525693723"/>
                    </a:ext>
                  </a:extLst>
                </a:gridCol>
              </a:tblGrid>
              <a:tr h="203559">
                <a:tc>
                  <a:txBody>
                    <a:bodyPr/>
                    <a:lstStyle/>
                    <a:p>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r>
                        <a:rPr lang="en-GB" sz="1800" kern="100" dirty="0">
                          <a:effectLst/>
                        </a:rPr>
                        <a:t>No Anti</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r>
                        <a:rPr lang="en-GB" sz="1800" kern="100">
                          <a:effectLst/>
                        </a:rPr>
                        <a:t>Anti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r>
                        <a:rPr lang="en-GB" sz="1800" kern="100" dirty="0">
                          <a:effectLst/>
                        </a:rPr>
                        <a:t>Total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extLst>
                  <a:ext uri="{0D108BD9-81ED-4DB2-BD59-A6C34878D82A}">
                    <a16:rowId xmlns:a16="http://schemas.microsoft.com/office/drawing/2014/main" val="3194737904"/>
                  </a:ext>
                </a:extLst>
              </a:tr>
              <a:tr h="203559">
                <a:tc>
                  <a:txBody>
                    <a:bodyPr/>
                    <a:lstStyle/>
                    <a:p>
                      <a:r>
                        <a:rPr lang="en-GB" sz="1800" kern="100" dirty="0">
                          <a:effectLst/>
                        </a:rPr>
                        <a:t>No Response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90 (89%)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174 (84%)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dirty="0">
                          <a:effectLst/>
                        </a:rPr>
                        <a:t>264 (85%)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801341854"/>
                  </a:ext>
                </a:extLst>
              </a:tr>
              <a:tr h="203559">
                <a:tc>
                  <a: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Response</a:t>
                      </a:r>
                    </a:p>
                  </a:txBody>
                  <a:tcPr marL="58277" marR="58277" marT="0" marB="0"/>
                </a:tc>
                <a:tc>
                  <a:txBody>
                    <a:bodyPr/>
                    <a:lstStyle/>
                    <a:p>
                      <a:pPr algn="ctr"/>
                      <a:r>
                        <a:rPr lang="en-GB" sz="1800" kern="100">
                          <a:effectLst/>
                        </a:rPr>
                        <a:t>11 (11%)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34 (16%)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45 (15%)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88307961"/>
                  </a:ext>
                </a:extLst>
              </a:tr>
              <a:tr h="203559">
                <a:tc>
                  <a:txBody>
                    <a:bodyPr/>
                    <a:lstStyle/>
                    <a:p>
                      <a:r>
                        <a:rPr lang="en-GB" sz="1800" kern="100">
                          <a:effectLst/>
                        </a:rPr>
                        <a:t>Total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101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208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309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3280659726"/>
                  </a:ext>
                </a:extLst>
              </a:tr>
              <a:tr h="203559">
                <a:tc>
                  <a:txBody>
                    <a:bodyPr/>
                    <a:lstStyle/>
                    <a:p>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effectLst/>
                        </a:rPr>
                        <a:t>0.6 (0.19)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0.7 (0.17)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0.7 (0.01)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804719921"/>
                  </a:ext>
                </a:extLst>
              </a:tr>
              <a:tr h="203559">
                <a:tc>
                  <a:txBody>
                    <a:bodyPr/>
                    <a:lstStyle/>
                    <a:p>
                      <a:r>
                        <a:rPr lang="en-GB" sz="1800" kern="100" dirty="0">
                          <a:effectLst/>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effectLst/>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688398612"/>
                  </a:ext>
                </a:extLst>
              </a:tr>
              <a:tr h="203559">
                <a:tc>
                  <a: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Model Estimates</a:t>
                      </a:r>
                    </a:p>
                  </a:txBody>
                  <a:tcPr marL="58277" marR="58277" marT="0" marB="0"/>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25883735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Propensity Score Model</a:t>
                      </a:r>
                    </a:p>
                  </a:txBody>
                  <a:tcPr marL="58277" marR="58277" marT="0" marB="0"/>
                </a:tc>
                <a:tc>
                  <a:txBody>
                    <a:bodyPr/>
                    <a:lstStyle/>
                    <a:p>
                      <a:pPr algn="ctr"/>
                      <a:r>
                        <a:rPr lang="en-GB" sz="1800" b="1" kern="100" dirty="0" err="1">
                          <a:effectLst/>
                        </a:rPr>
                        <a:t>est</a:t>
                      </a:r>
                      <a:r>
                        <a:rPr lang="en-GB" sz="1800" b="1" kern="100" dirty="0">
                          <a:effectLst/>
                        </a:rPr>
                        <a:t> (se)      </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b="1" kern="100" dirty="0">
                          <a:effectLst/>
                        </a:rPr>
                        <a:t>OR (95%CI)        </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b="1" kern="100" dirty="0" err="1">
                          <a:effectLst/>
                        </a:rPr>
                        <a:t>Pval</a:t>
                      </a:r>
                      <a:r>
                        <a:rPr lang="en-GB" sz="1800" b="1" kern="100" dirty="0">
                          <a:effectLst/>
                        </a:rPr>
                        <a:t>       </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898315844"/>
                  </a:ext>
                </a:extLst>
              </a:tr>
              <a:tr h="407117">
                <a:tc>
                  <a:txBody>
                    <a:bodyPr/>
                    <a:lstStyle/>
                    <a:p>
                      <a:r>
                        <a:rPr lang="en-GB" sz="1800" kern="100" dirty="0">
                          <a:effectLst/>
                        </a:rPr>
                        <a:t>(Intercept)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-7.56 (1.604)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0 (0, 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&lt;0.001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3099839817"/>
                  </a:ext>
                </a:extLst>
              </a:tr>
              <a:tr h="407117">
                <a:tc>
                  <a:txBody>
                    <a:bodyPr/>
                    <a:lstStyle/>
                    <a:p>
                      <a:r>
                        <a:rPr lang="en-GB" sz="1800" kern="100">
                          <a:effectLst/>
                        </a:rPr>
                        <a:t>Gestation.at.PPROM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0.33 (0.074)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1.39 (1.21, 1.61)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&lt;0.001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458541993"/>
                  </a:ext>
                </a:extLst>
              </a:tr>
              <a:tr h="407117">
                <a:tc>
                  <a:txBody>
                    <a:bodyPr/>
                    <a:lstStyle/>
                    <a:p>
                      <a:r>
                        <a:rPr lang="en-GB" sz="1800" kern="100">
                          <a:effectLst/>
                        </a:rPr>
                        <a:t>OUT_MANAGE_E1_C1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1.56 (0.303)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4.78 (2.64, 8.66)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&lt;0.001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1499862670"/>
                  </a:ext>
                </a:extLst>
              </a:tr>
              <a:tr h="407117">
                <a:tc>
                  <a:txBody>
                    <a:bodyPr/>
                    <a:lstStyle/>
                    <a:p>
                      <a:r>
                        <a:rPr lang="en-GB" sz="1800" kern="100" dirty="0">
                          <a:effectLst/>
                        </a:rPr>
                        <a:t>W_HEIGHT_E1_C1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effectLst/>
                        </a:rPr>
                        <a:t>0.01 (0.003)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1.01 (1, 1.02)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0.009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725026892"/>
                  </a:ext>
                </a:extLst>
              </a:tr>
              <a:tr h="156437">
                <a:tc>
                  <a:txBody>
                    <a:bodyPr/>
                    <a:lstStyle/>
                    <a:p>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3198303991"/>
                  </a:ext>
                </a:extLst>
              </a:tr>
              <a:tr h="203559">
                <a:tc>
                  <a:txBody>
                    <a:bodyPr/>
                    <a:lstStyle/>
                    <a:p>
                      <a:r>
                        <a:rPr lang="en-GB" sz="1800" kern="100" dirty="0">
                          <a:effectLst/>
                        </a:rPr>
                        <a:t>'Unadjusted Model’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3304719935"/>
                  </a:ext>
                </a:extLst>
              </a:tr>
              <a:tr h="407117">
                <a:tc>
                  <a:txBody>
                    <a:bodyPr/>
                    <a:lstStyle/>
                    <a:p>
                      <a:r>
                        <a:rPr lang="en-GB" sz="1800" kern="100" dirty="0">
                          <a:effectLst/>
                        </a:rPr>
                        <a:t>(Intercept)1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-2.1 (0.319)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0.12 (0.07, 0.23)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&lt;0.001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3301515120"/>
                  </a:ext>
                </a:extLst>
              </a:tr>
              <a:tr h="407117">
                <a:tc>
                  <a:txBody>
                    <a:bodyPr/>
                    <a:lstStyle/>
                    <a:p>
                      <a:r>
                        <a:rPr lang="en-GB" sz="1800" kern="100" dirty="0">
                          <a:effectLst/>
                        </a:rPr>
                        <a:t>Antibiotics Vs No Antibiotics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dirty="0">
                          <a:effectLst/>
                        </a:rPr>
                        <a:t>0.47 (0.37)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dirty="0">
                          <a:effectLst/>
                        </a:rPr>
                        <a:t>1.6 (0.77, 3.3)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0.205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760063107"/>
                  </a:ext>
                </a:extLst>
              </a:tr>
              <a:tr h="200658">
                <a:tc>
                  <a:txBody>
                    <a:bodyPr/>
                    <a:lstStyle/>
                    <a:p>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2597479352"/>
                  </a:ext>
                </a:extLst>
              </a:tr>
              <a:tr h="203559">
                <a:tc>
                  <a: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Propensity Adjusted Model</a:t>
                      </a:r>
                    </a:p>
                  </a:txBody>
                  <a:tcPr marL="58277" marR="58277" marT="0" marB="0"/>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3597283279"/>
                  </a:ext>
                </a:extLst>
              </a:tr>
              <a:tr h="407117">
                <a:tc>
                  <a:txBody>
                    <a:bodyPr/>
                    <a:lstStyle/>
                    <a:p>
                      <a:r>
                        <a:rPr lang="en-GB" sz="1800" kern="100" dirty="0">
                          <a:effectLst/>
                        </a:rPr>
                        <a:t>(Intercept)2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-1.99 (0.179)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0.14 (0.1, 0.19)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a:effectLst/>
                        </a:rPr>
                        <a:t>&lt;0.001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1607940261"/>
                  </a:ext>
                </a:extLst>
              </a:tr>
              <a:tr h="407117">
                <a:tc>
                  <a:txBody>
                    <a:bodyPr/>
                    <a:lstStyle/>
                    <a:p>
                      <a:r>
                        <a:rPr lang="en-GB" sz="1800" kern="100" dirty="0">
                          <a:effectLst/>
                        </a:rPr>
                        <a:t>Antibiotics Vs No Antibiotics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tc>
                <a:tc>
                  <a:txBody>
                    <a:bodyPr/>
                    <a:lstStyle/>
                    <a:p>
                      <a:pPr algn="ctr"/>
                      <a:r>
                        <a:rPr lang="en-GB" sz="1800" kern="100">
                          <a:effectLst/>
                        </a:rPr>
                        <a:t>0.38 (0.234)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dirty="0">
                          <a:effectLst/>
                        </a:rPr>
                        <a:t>1.46 (0.92, 2.32)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tc>
                  <a:txBody>
                    <a:bodyPr/>
                    <a:lstStyle/>
                    <a:p>
                      <a:pPr algn="ctr"/>
                      <a:r>
                        <a:rPr lang="en-GB" sz="1800" kern="100" dirty="0">
                          <a:effectLst/>
                        </a:rPr>
                        <a:t>0.104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277" marR="58277" marT="0" marB="0" anchor="ctr"/>
                </a:tc>
                <a:extLst>
                  <a:ext uri="{0D108BD9-81ED-4DB2-BD59-A6C34878D82A}">
                    <a16:rowId xmlns:a16="http://schemas.microsoft.com/office/drawing/2014/main" val="1812785408"/>
                  </a:ext>
                </a:extLst>
              </a:tr>
            </a:tbl>
          </a:graphicData>
        </a:graphic>
      </p:graphicFrame>
    </p:spTree>
    <p:extLst>
      <p:ext uri="{BB962C8B-B14F-4D97-AF65-F5344CB8AC3E}">
        <p14:creationId xmlns:p14="http://schemas.microsoft.com/office/powerpoint/2010/main" val="205375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FFA8-4B39-4336-2E64-F3527937D2F7}"/>
              </a:ext>
            </a:extLst>
          </p:cNvPr>
          <p:cNvSpPr>
            <a:spLocks noGrp="1"/>
          </p:cNvSpPr>
          <p:nvPr>
            <p:ph type="title"/>
          </p:nvPr>
        </p:nvSpPr>
        <p:spPr/>
        <p:txBody>
          <a:bodyPr/>
          <a:lstStyle/>
          <a:p>
            <a:r>
              <a:rPr lang="en-US" dirty="0"/>
              <a:t>Outcome 2</a:t>
            </a:r>
          </a:p>
        </p:txBody>
      </p:sp>
      <p:sp>
        <p:nvSpPr>
          <p:cNvPr id="3" name="Content Placeholder 2">
            <a:extLst>
              <a:ext uri="{FF2B5EF4-FFF2-40B4-BE49-F238E27FC236}">
                <a16:creationId xmlns:a16="http://schemas.microsoft.com/office/drawing/2014/main" id="{A20E7A0F-CF5D-97F3-73CE-241365F55639}"/>
              </a:ext>
            </a:extLst>
          </p:cNvPr>
          <p:cNvSpPr>
            <a:spLocks noGrp="1"/>
          </p:cNvSpPr>
          <p:nvPr>
            <p:ph idx="1"/>
          </p:nvPr>
        </p:nvSpPr>
        <p:spPr/>
        <p:txBody>
          <a:bodyPr/>
          <a:lstStyle/>
          <a:p>
            <a:pPr marL="0" indent="0">
              <a:buNone/>
            </a:pPr>
            <a:r>
              <a:rPr lang="en-US" dirty="0"/>
              <a:t>Was baby liveborn?</a:t>
            </a:r>
          </a:p>
          <a:p>
            <a:endParaRPr lang="en-US" dirty="0"/>
          </a:p>
          <a:p>
            <a:pPr marL="0" indent="0">
              <a:buNone/>
            </a:pPr>
            <a:r>
              <a:rPr lang="en-US" dirty="0"/>
              <a:t>Note: we’ve previously spoken about excluding women who had terminations from this data… but, some terminations were because mum was so sick from infection, and the antibiotics might have prevented that. Can we consider including them?</a:t>
            </a:r>
          </a:p>
          <a:p>
            <a:pPr marL="0" indent="0">
              <a:buNone/>
            </a:pPr>
            <a:endParaRPr lang="en-US" dirty="0"/>
          </a:p>
          <a:p>
            <a:pPr marL="0" indent="0">
              <a:buNone/>
            </a:pPr>
            <a:r>
              <a:rPr lang="en-US" dirty="0"/>
              <a:t>Column D ‘liveborn or not”</a:t>
            </a:r>
          </a:p>
        </p:txBody>
      </p:sp>
    </p:spTree>
    <p:extLst>
      <p:ext uri="{BB962C8B-B14F-4D97-AF65-F5344CB8AC3E}">
        <p14:creationId xmlns:p14="http://schemas.microsoft.com/office/powerpoint/2010/main" val="463499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11195</TotalTime>
  <Words>2163</Words>
  <Application>Microsoft Macintosh PowerPoint</Application>
  <PresentationFormat>Widescreen</PresentationFormat>
  <Paragraphs>428</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Early PPROM- what next?</vt:lpstr>
      <vt:lpstr>Decision 24th April 2024 (RJ/AC/LG)</vt:lpstr>
      <vt:lpstr>PowerPoint Presentation</vt:lpstr>
      <vt:lpstr>Q1-Infection</vt:lpstr>
      <vt:lpstr>PowerPoint Presentation</vt:lpstr>
      <vt:lpstr>Outcome 1</vt:lpstr>
      <vt:lpstr>Outcome 1</vt:lpstr>
      <vt:lpstr>PowerPoint Presentation</vt:lpstr>
      <vt:lpstr>Outcome 2</vt:lpstr>
      <vt:lpstr>PowerPoint Presentation</vt:lpstr>
      <vt:lpstr>Outcome 2</vt:lpstr>
      <vt:lpstr>Outcome 3</vt:lpstr>
      <vt:lpstr>PowerPoint Presentation</vt:lpstr>
      <vt:lpstr>Outcome 4</vt:lpstr>
      <vt:lpstr>PowerPoint Presentation</vt:lpstr>
      <vt:lpstr>Outcome 5</vt:lpstr>
      <vt:lpstr>Outcome 6 and 7</vt:lpstr>
      <vt:lpstr>Still to consider</vt:lpstr>
      <vt:lpstr>Decision 24th April 2024</vt:lpstr>
      <vt:lpstr>Decision 24th April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PPROM- what next?</dc:title>
  <dc:creator>Laura Goodfellow</dc:creator>
  <cp:lastModifiedBy>Jackson, Richard [richj23]</cp:lastModifiedBy>
  <cp:revision>8</cp:revision>
  <dcterms:created xsi:type="dcterms:W3CDTF">2024-03-14T08:21:41Z</dcterms:created>
  <dcterms:modified xsi:type="dcterms:W3CDTF">2024-12-03T14:53:39Z</dcterms:modified>
</cp:coreProperties>
</file>