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66" r:id="rId3"/>
    <p:sldId id="463" r:id="rId4"/>
    <p:sldId id="464" r:id="rId5"/>
    <p:sldId id="467" r:id="rId6"/>
    <p:sldId id="468" r:id="rId7"/>
    <p:sldId id="469" r:id="rId8"/>
    <p:sldId id="470" r:id="rId9"/>
    <p:sldId id="471" r:id="rId10"/>
    <p:sldId id="4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7"/>
    <p:restoredTop sz="94708"/>
  </p:normalViewPr>
  <p:slideViewPr>
    <p:cSldViewPr snapToGrid="0">
      <p:cViewPr varScale="1">
        <p:scale>
          <a:sx n="142" d="100"/>
          <a:sy n="142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E9E3-7230-EC46-BBA7-95D67A27C62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B6DA-9D79-EA4D-A5F0-93E5F973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0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model to predict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CA82-1848-C249-A53C-BFA46D8FAC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Adjusts for known prognostic covariates</a:t>
            </a:r>
          </a:p>
          <a:p>
            <a:r>
              <a:rPr lang="en-US" dirty="0"/>
              <a:t>Provides patient level estimates of efficacy</a:t>
            </a:r>
          </a:p>
          <a:p>
            <a:r>
              <a:rPr lang="en-US" dirty="0"/>
              <a:t>	Estimates the counter-factual on a patient level (until now estimates of causality have been based on population level causal effects)</a:t>
            </a:r>
          </a:p>
          <a:p>
            <a:r>
              <a:rPr lang="en-US" dirty="0"/>
              <a:t>Under a set of assumptions: we can show this to provide a causal estimate of efficacy.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CA82-1848-C249-A53C-BFA46D8FAC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45A9-9909-F961-C79E-A13CF3FA6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A967A-5EE6-6AF0-264E-B71DC8BED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FC689-2B5A-BA09-ABFF-CA2C648D2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model to predict survival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7B1C-D63D-579B-2D06-8372964D0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CA82-1848-C249-A53C-BFA46D8FAC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9A842-9CB8-8F42-5320-60FE10832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CF8AE-821E-8E73-3D2B-927FC4199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0EBD1-C349-1466-C210-39736191F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model to predict survival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B6099-8EC8-91BF-91FA-91862FD0B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8CA82-1848-C249-A53C-BFA46D8FAC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2FC4-23F6-C9E6-2F35-E0F77B634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83BA8-0950-5560-33B9-7DE9C8DE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484B-5545-0C12-A525-7EC1B6A1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3949-795F-B7E8-C05A-DE783284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F19C-376D-17EF-C982-6599D39D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BFF8-72A2-05FD-46D9-654F853C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B2A9-6378-C70B-C8C1-82A13A44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E0C3-C335-DEB0-E049-D164A125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EC79-F7FF-1FF3-5E09-C15EDE37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53DF-FAAC-ACDB-BE92-6FB6822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C9FB9-1F4E-A44F-A399-3EC6D6FB9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FD0B6-39AB-1C25-B5C6-4E6E96D58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EE86-FB04-9399-31BB-7F6E393F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19D0-990E-242A-D333-7C8E3068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365A-F935-D624-BA56-D0CF47A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3DA-DA4D-C57F-56C7-140499F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319B-E6A0-578C-AFF5-29018B16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BBF0-8166-DEC5-E876-294D76D6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03E3E-E81E-14C1-1E66-C988DDDD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C00A-AFDA-EC99-11C5-86733FD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FC56-2B9D-B496-A16D-69D2DAFC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AB01-C028-2DE4-819E-3E8E59B9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4807-FF04-D6F2-C262-A5DEA397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15C6-26F4-9708-1C25-93A997A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CEA5-BF6D-464C-D7A1-5EB96D09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C839-B55D-A508-A271-B43B86A0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90C-1D59-EDDF-AE5F-F5A6CD0AB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B64D-6545-CAD8-1541-C8397CC3C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C845-9DBD-513A-6CE3-B038716B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DAEE-40C8-1FB9-7C28-8EC6778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C0E5-0634-09FB-D38A-5C2507A8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AA41-B5D1-B84B-4A7C-0794A900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3B87-4A28-C7C7-A500-50A19080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B7E4-DB4B-0F8A-C69B-D4D399C9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00D6-AC6F-7CA4-0914-47C466AC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9A4C-96AC-8312-78F9-89CE5E76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0BFD9-2409-40A7-0FE7-538A47B6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D6718-ED45-9801-6070-E9DDBD8F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BD427-03C1-E103-58C6-26CC44E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B397-DC69-1095-497C-4C23FFDC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09DDE-EA99-848A-4813-F5164F47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432AC-1C9F-513C-D18D-44614A13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84347-2985-46C0-218A-1458496A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0882-1B89-5467-E287-5783AF52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BCB9B-C0FB-37D0-BA3A-2E2F2E05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EA15-6D53-01D8-C12F-CD7BFF6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DA45-534A-45DD-D593-ADC90395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7ED9-6C58-4458-D14F-48C270B9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2CA7E-A5EE-AEDB-6FDB-7DC98B89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9ABD-7928-820C-B471-73F5B32E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C16-BEEE-CB2B-9CBE-904743B4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1A9A-80AC-B772-384E-A8DF98D7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E292-E4A3-B886-6D28-12CED81D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62A4D-044D-D2B7-B440-D078D316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AE3BA-E8C7-E978-3E5B-7E1593AC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C5682-E892-88CF-9F10-84A9B664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B2FA-3419-619F-E88E-2428D31D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1887-276F-ED28-1A88-2A5500A2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6C0-6852-FF5C-832E-139A8473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06EB4-2AF3-C34D-0E9A-703B523CB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BD62-C126-97F0-AC4B-7AEE7E668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95A3F-AB02-0C43-9A28-A1409E67A97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4089-7FB8-BFBB-D5D6-319BE745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AEDB-8B43-81CA-DDB8-09FC0E348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B9E9F-A586-624D-8FCB-4DD38EAF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D79E-F6C9-8115-65A3-5340A974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Estimated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4862-6C4D-850C-E738-5D75F963B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AE29C-DEA3-56BD-52E0-3332EBDB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8" y="29091"/>
            <a:ext cx="3726534" cy="2296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B77CD-2434-4142-3D67-91AFA64ADFF0}"/>
              </a:ext>
            </a:extLst>
          </p:cNvPr>
          <p:cNvSpPr txBox="1"/>
          <p:nvPr/>
        </p:nvSpPr>
        <p:spPr>
          <a:xfrm rot="16200000">
            <a:off x="-223730" y="694526"/>
            <a:ext cx="146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Patient 1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3268A879-9682-1131-55F8-B1A762AA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68270" y="1520284"/>
            <a:ext cx="622106" cy="523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5C195-D88D-FF1C-5B24-36E1D38BC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2" y="2358619"/>
            <a:ext cx="3726534" cy="2296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E03A5-96F0-2432-249B-41FA0E482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32" y="4575695"/>
            <a:ext cx="3840474" cy="2280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ABE22-5287-0F47-B26E-CC61CB8CFBF1}"/>
              </a:ext>
            </a:extLst>
          </p:cNvPr>
          <p:cNvSpPr txBox="1"/>
          <p:nvPr/>
        </p:nvSpPr>
        <p:spPr>
          <a:xfrm rot="16200000">
            <a:off x="-223731" y="5268321"/>
            <a:ext cx="146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Patient 3</a:t>
            </a:r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9070FB4D-DF52-B33C-D8C2-D5443D52F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68269" y="6094079"/>
            <a:ext cx="622106" cy="5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05D3B-E35E-90DF-CC77-678BE922623C}"/>
              </a:ext>
            </a:extLst>
          </p:cNvPr>
          <p:cNvSpPr txBox="1"/>
          <p:nvPr/>
        </p:nvSpPr>
        <p:spPr>
          <a:xfrm rot="16200000">
            <a:off x="3441734" y="2977305"/>
            <a:ext cx="146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Patient 2</a:t>
            </a:r>
          </a:p>
        </p:txBody>
      </p:sp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B20E8E5A-D5A0-2FF9-3992-24413557B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33734" y="3803063"/>
            <a:ext cx="622106" cy="5232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07BE76-5B1D-7A04-2899-001E70605DCE}"/>
              </a:ext>
            </a:extLst>
          </p:cNvPr>
          <p:cNvCxnSpPr>
            <a:cxnSpLocks/>
          </p:cNvCxnSpPr>
          <p:nvPr/>
        </p:nvCxnSpPr>
        <p:spPr>
          <a:xfrm flipH="1">
            <a:off x="702032" y="2375754"/>
            <a:ext cx="335898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1BAE45-567C-8CEE-8EC1-66356C55B46D}"/>
              </a:ext>
            </a:extLst>
          </p:cNvPr>
          <p:cNvCxnSpPr>
            <a:cxnSpLocks/>
          </p:cNvCxnSpPr>
          <p:nvPr/>
        </p:nvCxnSpPr>
        <p:spPr>
          <a:xfrm flipH="1">
            <a:off x="702032" y="4636852"/>
            <a:ext cx="335898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6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019-11A7-8ED9-376E-361B6F4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CE5E-CEB3-34CC-6B95-DF8D42479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4D352-F7CA-8B23-30D7-C040733F8A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D8EB7-4D2F-2416-F16E-4C227ECCE1B1}"/>
              </a:ext>
            </a:extLst>
          </p:cNvPr>
          <p:cNvSpPr txBox="1"/>
          <p:nvPr/>
        </p:nvSpPr>
        <p:spPr>
          <a:xfrm>
            <a:off x="10553956" y="47695"/>
            <a:ext cx="1566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Personalised Synthetic Controls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95495-184A-C19B-56CB-C35964ED2B13}"/>
              </a:ext>
            </a:extLst>
          </p:cNvPr>
          <p:cNvCxnSpPr/>
          <p:nvPr/>
        </p:nvCxnSpPr>
        <p:spPr>
          <a:xfrm>
            <a:off x="2523364" y="1550183"/>
            <a:ext cx="0" cy="3598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CBA37F-3E61-9967-8EF1-6AF752DF9C8D}"/>
              </a:ext>
            </a:extLst>
          </p:cNvPr>
          <p:cNvCxnSpPr>
            <a:cxnSpLocks/>
          </p:cNvCxnSpPr>
          <p:nvPr/>
        </p:nvCxnSpPr>
        <p:spPr>
          <a:xfrm flipH="1">
            <a:off x="2523364" y="5148789"/>
            <a:ext cx="67252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33E6B-4119-5004-0426-55C8EF59CD23}"/>
              </a:ext>
            </a:extLst>
          </p:cNvPr>
          <p:cNvSpPr txBox="1"/>
          <p:nvPr/>
        </p:nvSpPr>
        <p:spPr>
          <a:xfrm>
            <a:off x="8263116" y="5359039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D5CDC-FB8E-D220-D90F-FF3C573DADF4}"/>
              </a:ext>
            </a:extLst>
          </p:cNvPr>
          <p:cNvSpPr txBox="1"/>
          <p:nvPr/>
        </p:nvSpPr>
        <p:spPr>
          <a:xfrm>
            <a:off x="2323117" y="5175109"/>
            <a:ext cx="4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81DEBC-2514-5AFE-BD6B-F79306D01E4A}"/>
              </a:ext>
            </a:extLst>
          </p:cNvPr>
          <p:cNvSpPr/>
          <p:nvPr/>
        </p:nvSpPr>
        <p:spPr>
          <a:xfrm>
            <a:off x="5209596" y="1522311"/>
            <a:ext cx="1469096" cy="369332"/>
          </a:xfrm>
          <a:prstGeom prst="roundRect">
            <a:avLst/>
          </a:prstGeom>
          <a:solidFill>
            <a:srgbClr val="7030A0"/>
          </a:solidFill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F0B5F-7AA7-026E-6914-61BBA791190E}"/>
              </a:ext>
            </a:extLst>
          </p:cNvPr>
          <p:cNvSpPr/>
          <p:nvPr/>
        </p:nvSpPr>
        <p:spPr>
          <a:xfrm>
            <a:off x="7508204" y="1382574"/>
            <a:ext cx="127591" cy="6910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4321C-6B8B-A7B8-AF5F-F67A4A7E0848}"/>
              </a:ext>
            </a:extLst>
          </p:cNvPr>
          <p:cNvSpPr txBox="1"/>
          <p:nvPr/>
        </p:nvSpPr>
        <p:spPr>
          <a:xfrm>
            <a:off x="4892146" y="2492274"/>
            <a:ext cx="190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Patient Outcome (Model)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5BF7A-3FBA-8DA8-B155-4987A872E923}"/>
              </a:ext>
            </a:extLst>
          </p:cNvPr>
          <p:cNvSpPr txBox="1"/>
          <p:nvPr/>
        </p:nvSpPr>
        <p:spPr>
          <a:xfrm>
            <a:off x="7354079" y="2821867"/>
            <a:ext cx="190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Patient Outcome (Data)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107DF-1544-9416-3884-F7F399E9E083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5944144" y="1891643"/>
            <a:ext cx="0" cy="600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A166D2-4F8A-BB4F-A335-08238A5DFF8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7572000" y="2073579"/>
            <a:ext cx="735351" cy="748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6E1D4E-DC72-FD0E-E085-1BC466B6C79D}"/>
              </a:ext>
            </a:extLst>
          </p:cNvPr>
          <p:cNvCxnSpPr/>
          <p:nvPr/>
        </p:nvCxnSpPr>
        <p:spPr>
          <a:xfrm flipV="1">
            <a:off x="6674999" y="1700205"/>
            <a:ext cx="825795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6E944CBB-FA86-24BD-2324-8EBC1F056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8817" y="1450400"/>
            <a:ext cx="623179" cy="623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99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082B9A-8809-BB54-9B77-327CD74969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CDB08-8000-B230-2D0B-91370A31AF33}"/>
              </a:ext>
            </a:extLst>
          </p:cNvPr>
          <p:cNvSpPr txBox="1"/>
          <p:nvPr/>
        </p:nvSpPr>
        <p:spPr>
          <a:xfrm>
            <a:off x="10553956" y="47695"/>
            <a:ext cx="1566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Personalised Synthetic Controls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95495-184A-C19B-56CB-C35964ED2B13}"/>
              </a:ext>
            </a:extLst>
          </p:cNvPr>
          <p:cNvCxnSpPr/>
          <p:nvPr/>
        </p:nvCxnSpPr>
        <p:spPr>
          <a:xfrm>
            <a:off x="2324581" y="1321584"/>
            <a:ext cx="0" cy="3598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CBA37F-3E61-9967-8EF1-6AF752DF9C8D}"/>
              </a:ext>
            </a:extLst>
          </p:cNvPr>
          <p:cNvCxnSpPr>
            <a:cxnSpLocks/>
          </p:cNvCxnSpPr>
          <p:nvPr/>
        </p:nvCxnSpPr>
        <p:spPr>
          <a:xfrm flipH="1">
            <a:off x="2324581" y="4920190"/>
            <a:ext cx="67252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33E6B-4119-5004-0426-55C8EF59CD23}"/>
              </a:ext>
            </a:extLst>
          </p:cNvPr>
          <p:cNvSpPr txBox="1"/>
          <p:nvPr/>
        </p:nvSpPr>
        <p:spPr>
          <a:xfrm>
            <a:off x="8064333" y="5130440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D5CDC-FB8E-D220-D90F-FF3C573DADF4}"/>
              </a:ext>
            </a:extLst>
          </p:cNvPr>
          <p:cNvSpPr txBox="1"/>
          <p:nvPr/>
        </p:nvSpPr>
        <p:spPr>
          <a:xfrm>
            <a:off x="2124334" y="4946510"/>
            <a:ext cx="4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960812-FDB7-988E-BADC-358D75BFBFAE}"/>
              </a:ext>
            </a:extLst>
          </p:cNvPr>
          <p:cNvCxnSpPr/>
          <p:nvPr/>
        </p:nvCxnSpPr>
        <p:spPr>
          <a:xfrm flipV="1">
            <a:off x="10293112" y="1533132"/>
            <a:ext cx="825795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9DD5D6-3AAE-9DC8-BD02-07BE92479CFB}"/>
              </a:ext>
            </a:extLst>
          </p:cNvPr>
          <p:cNvCxnSpPr>
            <a:cxnSpLocks/>
          </p:cNvCxnSpPr>
          <p:nvPr/>
        </p:nvCxnSpPr>
        <p:spPr>
          <a:xfrm flipV="1">
            <a:off x="5787962" y="2288100"/>
            <a:ext cx="1327534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26AD5-2F0D-E5AD-2C1A-80C19414AFDA}"/>
              </a:ext>
            </a:extLst>
          </p:cNvPr>
          <p:cNvCxnSpPr>
            <a:cxnSpLocks/>
          </p:cNvCxnSpPr>
          <p:nvPr/>
        </p:nvCxnSpPr>
        <p:spPr>
          <a:xfrm flipH="1">
            <a:off x="3885307" y="3120371"/>
            <a:ext cx="82325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EA3F72-8EB3-47F4-F8E6-0AB9C2C71CE3}"/>
              </a:ext>
            </a:extLst>
          </p:cNvPr>
          <p:cNvCxnSpPr>
            <a:cxnSpLocks/>
          </p:cNvCxnSpPr>
          <p:nvPr/>
        </p:nvCxnSpPr>
        <p:spPr>
          <a:xfrm flipV="1">
            <a:off x="7115496" y="4426649"/>
            <a:ext cx="193925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BBC1A4-0E3F-B438-CBDF-4B208E70FA38}"/>
              </a:ext>
            </a:extLst>
          </p:cNvPr>
          <p:cNvCxnSpPr>
            <a:cxnSpLocks/>
          </p:cNvCxnSpPr>
          <p:nvPr/>
        </p:nvCxnSpPr>
        <p:spPr>
          <a:xfrm flipH="1">
            <a:off x="9469855" y="2935705"/>
            <a:ext cx="82325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566CD4-5545-71E8-8CA4-FC6AEE6FB149}"/>
              </a:ext>
            </a:extLst>
          </p:cNvPr>
          <p:cNvCxnSpPr>
            <a:cxnSpLocks/>
          </p:cNvCxnSpPr>
          <p:nvPr/>
        </p:nvCxnSpPr>
        <p:spPr>
          <a:xfrm flipV="1">
            <a:off x="10293112" y="2294872"/>
            <a:ext cx="1327534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264103-0CA9-A9FB-6FAC-6ED2A8E987F7}"/>
              </a:ext>
            </a:extLst>
          </p:cNvPr>
          <p:cNvCxnSpPr>
            <a:cxnSpLocks/>
          </p:cNvCxnSpPr>
          <p:nvPr/>
        </p:nvCxnSpPr>
        <p:spPr>
          <a:xfrm flipV="1">
            <a:off x="10293112" y="4433421"/>
            <a:ext cx="193925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D467D4-BEA5-E057-A4E4-20737791AD81}"/>
              </a:ext>
            </a:extLst>
          </p:cNvPr>
          <p:cNvCxnSpPr>
            <a:cxnSpLocks/>
          </p:cNvCxnSpPr>
          <p:nvPr/>
        </p:nvCxnSpPr>
        <p:spPr>
          <a:xfrm>
            <a:off x="10390074" y="5315106"/>
            <a:ext cx="632024" cy="0"/>
          </a:xfrm>
          <a:prstGeom prst="straightConnector1">
            <a:avLst/>
          </a:prstGeom>
          <a:ln w="57150">
            <a:solidFill>
              <a:srgbClr val="A03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31FB89-42CF-01A0-61E3-45EB7FDBB472}"/>
              </a:ext>
            </a:extLst>
          </p:cNvPr>
          <p:cNvSpPr txBox="1"/>
          <p:nvPr/>
        </p:nvSpPr>
        <p:spPr>
          <a:xfrm>
            <a:off x="9313600" y="5543689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Average Treatment Effect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15107DF9-BBDD-2669-6CC9-00238FCB2060}"/>
              </a:ext>
            </a:extLst>
          </p:cNvPr>
          <p:cNvSpPr/>
          <p:nvPr/>
        </p:nvSpPr>
        <p:spPr>
          <a:xfrm>
            <a:off x="9124209" y="5083644"/>
            <a:ext cx="2971800" cy="962247"/>
          </a:xfrm>
          <a:prstGeom prst="frame">
            <a:avLst>
              <a:gd name="adj1" fmla="val 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0B2E21D9-B4D1-CBFD-BD78-0CE4A62A7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0339" y="1180200"/>
            <a:ext cx="623179" cy="623179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355C03B0-03A1-58F3-5E92-71DDB8F7A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0339" y="1972062"/>
            <a:ext cx="623179" cy="623179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70455CDA-A9F5-0033-83BC-40443FFA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7606" y="2791213"/>
            <a:ext cx="623179" cy="623179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C40B7FA4-B0F7-1075-D41D-29297713A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7606" y="4128603"/>
            <a:ext cx="623179" cy="62317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E71C5F-9B28-8A58-CCAD-709795D44260}"/>
              </a:ext>
            </a:extLst>
          </p:cNvPr>
          <p:cNvCxnSpPr/>
          <p:nvPr/>
        </p:nvCxnSpPr>
        <p:spPr>
          <a:xfrm flipV="1">
            <a:off x="6784329" y="1441788"/>
            <a:ext cx="825795" cy="6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4A90C9-BE5F-4888-771C-0024D2A92478}"/>
              </a:ext>
            </a:extLst>
          </p:cNvPr>
          <p:cNvSpPr txBox="1"/>
          <p:nvPr/>
        </p:nvSpPr>
        <p:spPr>
          <a:xfrm>
            <a:off x="1795135" y="3626453"/>
            <a:ext cx="49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FAEF34F-751D-1D3E-1A03-2352C2894761}"/>
              </a:ext>
            </a:extLst>
          </p:cNvPr>
          <p:cNvSpPr/>
          <p:nvPr/>
        </p:nvSpPr>
        <p:spPr>
          <a:xfrm>
            <a:off x="5318926" y="1263894"/>
            <a:ext cx="1469096" cy="369332"/>
          </a:xfrm>
          <a:prstGeom prst="roundRect">
            <a:avLst/>
          </a:prstGeom>
          <a:solidFill>
            <a:srgbClr val="7030A0"/>
          </a:solidFill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D1450A3-30CF-9C59-17B1-DE1BA06319DD}"/>
              </a:ext>
            </a:extLst>
          </p:cNvPr>
          <p:cNvSpPr/>
          <p:nvPr/>
        </p:nvSpPr>
        <p:spPr>
          <a:xfrm>
            <a:off x="4347038" y="2085142"/>
            <a:ext cx="1469096" cy="369332"/>
          </a:xfrm>
          <a:prstGeom prst="roundRect">
            <a:avLst/>
          </a:prstGeom>
          <a:solidFill>
            <a:srgbClr val="7030A0"/>
          </a:solidFill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37C949-1B7D-AB7F-B410-2C50FA83745C}"/>
              </a:ext>
            </a:extLst>
          </p:cNvPr>
          <p:cNvSpPr/>
          <p:nvPr/>
        </p:nvSpPr>
        <p:spPr>
          <a:xfrm>
            <a:off x="4649163" y="2949746"/>
            <a:ext cx="1469096" cy="369332"/>
          </a:xfrm>
          <a:prstGeom prst="roundRect">
            <a:avLst/>
          </a:prstGeom>
          <a:solidFill>
            <a:srgbClr val="7030A0"/>
          </a:solidFill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DEC6A6-A422-53E6-1002-52DE0B48FB27}"/>
              </a:ext>
            </a:extLst>
          </p:cNvPr>
          <p:cNvSpPr/>
          <p:nvPr/>
        </p:nvSpPr>
        <p:spPr>
          <a:xfrm>
            <a:off x="5683568" y="4255526"/>
            <a:ext cx="1469096" cy="369332"/>
          </a:xfrm>
          <a:prstGeom prst="roundRect">
            <a:avLst/>
          </a:prstGeom>
          <a:solidFill>
            <a:srgbClr val="7030A0"/>
          </a:solidFill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A103F-5FF4-84E2-7D0D-4E14F57E7EEB}"/>
              </a:ext>
            </a:extLst>
          </p:cNvPr>
          <p:cNvSpPr/>
          <p:nvPr/>
        </p:nvSpPr>
        <p:spPr>
          <a:xfrm>
            <a:off x="7617534" y="1124157"/>
            <a:ext cx="127591" cy="6910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ADBA50-01EC-68C2-496C-F5C18EE735D6}"/>
              </a:ext>
            </a:extLst>
          </p:cNvPr>
          <p:cNvSpPr/>
          <p:nvPr/>
        </p:nvSpPr>
        <p:spPr>
          <a:xfrm>
            <a:off x="7115496" y="1952755"/>
            <a:ext cx="127591" cy="6910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3A54F3-B314-B6BE-32EB-CA452AEACD67}"/>
              </a:ext>
            </a:extLst>
          </p:cNvPr>
          <p:cNvSpPr/>
          <p:nvPr/>
        </p:nvSpPr>
        <p:spPr>
          <a:xfrm>
            <a:off x="3748891" y="2807727"/>
            <a:ext cx="127591" cy="6910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DD493-B321-40A6-7764-56166F6D0263}"/>
              </a:ext>
            </a:extLst>
          </p:cNvPr>
          <p:cNvSpPr/>
          <p:nvPr/>
        </p:nvSpPr>
        <p:spPr>
          <a:xfrm>
            <a:off x="7309421" y="4081146"/>
            <a:ext cx="127591" cy="6910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7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2D790-E3BB-AF2C-57CD-86442532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79BA-22A5-112D-852B-6EDE941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7679-AD0C-C658-70CD-6AFA9871A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B9887-BB8D-94B7-5C4A-50C8580C3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D4F38AE-0A65-0451-5660-EF485B1E6954}"/>
              </a:ext>
            </a:extLst>
          </p:cNvPr>
          <p:cNvSpPr txBox="1"/>
          <p:nvPr/>
        </p:nvSpPr>
        <p:spPr>
          <a:xfrm>
            <a:off x="10553956" y="47695"/>
            <a:ext cx="1566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Personalised Synthetic Controls</a:t>
            </a:r>
          </a:p>
        </p:txBody>
      </p:sp>
      <p:pic>
        <p:nvPicPr>
          <p:cNvPr id="2" name="Graphic 1" descr="Two Men with solid fill">
            <a:extLst>
              <a:ext uri="{FF2B5EF4-FFF2-40B4-BE49-F238E27FC236}">
                <a16:creationId xmlns:a16="http://schemas.microsoft.com/office/drawing/2014/main" id="{3EA03439-27B3-A50F-62A8-56BE9459B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1649592"/>
            <a:ext cx="914400" cy="914400"/>
          </a:xfrm>
          <a:prstGeom prst="rect">
            <a:avLst/>
          </a:prstGeom>
        </p:spPr>
      </p:pic>
      <p:pic>
        <p:nvPicPr>
          <p:cNvPr id="4" name="Graphic 3" descr="Two Men with solid fill">
            <a:extLst>
              <a:ext uri="{FF2B5EF4-FFF2-40B4-BE49-F238E27FC236}">
                <a16:creationId xmlns:a16="http://schemas.microsoft.com/office/drawing/2014/main" id="{9D5E33EE-B287-6744-7188-098FD65EA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1648841"/>
            <a:ext cx="914400" cy="914400"/>
          </a:xfrm>
          <a:prstGeom prst="rect">
            <a:avLst/>
          </a:prstGeom>
        </p:spPr>
      </p:pic>
      <p:pic>
        <p:nvPicPr>
          <p:cNvPr id="7" name="Graphic 6" descr="Two Men with solid fill">
            <a:extLst>
              <a:ext uri="{FF2B5EF4-FFF2-40B4-BE49-F238E27FC236}">
                <a16:creationId xmlns:a16="http://schemas.microsoft.com/office/drawing/2014/main" id="{4E781C6F-DEBF-8125-2693-F00882859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1649592"/>
            <a:ext cx="914400" cy="914400"/>
          </a:xfrm>
          <a:prstGeom prst="rect">
            <a:avLst/>
          </a:prstGeom>
        </p:spPr>
      </p:pic>
      <p:pic>
        <p:nvPicPr>
          <p:cNvPr id="8" name="Graphic 7" descr="Two Men with solid fill">
            <a:extLst>
              <a:ext uri="{FF2B5EF4-FFF2-40B4-BE49-F238E27FC236}">
                <a16:creationId xmlns:a16="http://schemas.microsoft.com/office/drawing/2014/main" id="{FEFA80D5-D96F-B6D3-7F66-F83CD2370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1648841"/>
            <a:ext cx="914400" cy="914400"/>
          </a:xfrm>
          <a:prstGeom prst="rect">
            <a:avLst/>
          </a:prstGeom>
        </p:spPr>
      </p:pic>
      <p:pic>
        <p:nvPicPr>
          <p:cNvPr id="15" name="Graphic 14" descr="Two Men with solid fill">
            <a:extLst>
              <a:ext uri="{FF2B5EF4-FFF2-40B4-BE49-F238E27FC236}">
                <a16:creationId xmlns:a16="http://schemas.microsoft.com/office/drawing/2014/main" id="{904CBA55-FD9E-3CB5-90B3-C86FE41A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2446393"/>
            <a:ext cx="914400" cy="914400"/>
          </a:xfrm>
          <a:prstGeom prst="rect">
            <a:avLst/>
          </a:prstGeom>
        </p:spPr>
      </p:pic>
      <p:pic>
        <p:nvPicPr>
          <p:cNvPr id="16" name="Graphic 15" descr="Two Men with solid fill">
            <a:extLst>
              <a:ext uri="{FF2B5EF4-FFF2-40B4-BE49-F238E27FC236}">
                <a16:creationId xmlns:a16="http://schemas.microsoft.com/office/drawing/2014/main" id="{F931F49E-BDB7-9329-2F29-70487367E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2445642"/>
            <a:ext cx="914400" cy="914400"/>
          </a:xfrm>
          <a:prstGeom prst="rect">
            <a:avLst/>
          </a:prstGeom>
        </p:spPr>
      </p:pic>
      <p:pic>
        <p:nvPicPr>
          <p:cNvPr id="17" name="Graphic 16" descr="Two Men with solid fill">
            <a:extLst>
              <a:ext uri="{FF2B5EF4-FFF2-40B4-BE49-F238E27FC236}">
                <a16:creationId xmlns:a16="http://schemas.microsoft.com/office/drawing/2014/main" id="{BF459C03-00E0-186A-23BD-659A23F68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2446393"/>
            <a:ext cx="914400" cy="914400"/>
          </a:xfrm>
          <a:prstGeom prst="rect">
            <a:avLst/>
          </a:prstGeom>
        </p:spPr>
      </p:pic>
      <p:pic>
        <p:nvPicPr>
          <p:cNvPr id="18" name="Graphic 17" descr="Two Men with solid fill">
            <a:extLst>
              <a:ext uri="{FF2B5EF4-FFF2-40B4-BE49-F238E27FC236}">
                <a16:creationId xmlns:a16="http://schemas.microsoft.com/office/drawing/2014/main" id="{E3ADD349-4595-2403-FB7F-CF46C821E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2445642"/>
            <a:ext cx="914400" cy="914400"/>
          </a:xfrm>
          <a:prstGeom prst="rect">
            <a:avLst/>
          </a:prstGeom>
        </p:spPr>
      </p:pic>
      <p:pic>
        <p:nvPicPr>
          <p:cNvPr id="19" name="Graphic 18" descr="Two Men with solid fill">
            <a:extLst>
              <a:ext uri="{FF2B5EF4-FFF2-40B4-BE49-F238E27FC236}">
                <a16:creationId xmlns:a16="http://schemas.microsoft.com/office/drawing/2014/main" id="{C573B166-8FAB-1308-389B-0C84EBE4D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3253201"/>
            <a:ext cx="914400" cy="914400"/>
          </a:xfrm>
          <a:prstGeom prst="rect">
            <a:avLst/>
          </a:prstGeom>
        </p:spPr>
      </p:pic>
      <p:pic>
        <p:nvPicPr>
          <p:cNvPr id="21" name="Graphic 20" descr="Two Men with solid fill">
            <a:extLst>
              <a:ext uri="{FF2B5EF4-FFF2-40B4-BE49-F238E27FC236}">
                <a16:creationId xmlns:a16="http://schemas.microsoft.com/office/drawing/2014/main" id="{8310A939-7370-3265-DBA8-3EA43484A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3252450"/>
            <a:ext cx="914400" cy="914400"/>
          </a:xfrm>
          <a:prstGeom prst="rect">
            <a:avLst/>
          </a:prstGeom>
        </p:spPr>
      </p:pic>
      <p:pic>
        <p:nvPicPr>
          <p:cNvPr id="25" name="Graphic 24" descr="Two Men with solid fill">
            <a:extLst>
              <a:ext uri="{FF2B5EF4-FFF2-40B4-BE49-F238E27FC236}">
                <a16:creationId xmlns:a16="http://schemas.microsoft.com/office/drawing/2014/main" id="{D132F2BB-0B40-008E-45FA-4A45A4B2B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3253201"/>
            <a:ext cx="914400" cy="914400"/>
          </a:xfrm>
          <a:prstGeom prst="rect">
            <a:avLst/>
          </a:prstGeom>
        </p:spPr>
      </p:pic>
      <p:pic>
        <p:nvPicPr>
          <p:cNvPr id="26" name="Graphic 25" descr="Two Men with solid fill">
            <a:extLst>
              <a:ext uri="{FF2B5EF4-FFF2-40B4-BE49-F238E27FC236}">
                <a16:creationId xmlns:a16="http://schemas.microsoft.com/office/drawing/2014/main" id="{6271DF8A-D77B-7FBF-A156-7A2D5B13F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3252450"/>
            <a:ext cx="914400" cy="914400"/>
          </a:xfrm>
          <a:prstGeom prst="rect">
            <a:avLst/>
          </a:prstGeom>
        </p:spPr>
      </p:pic>
      <p:pic>
        <p:nvPicPr>
          <p:cNvPr id="27" name="Graphic 26" descr="Two Men with solid fill">
            <a:extLst>
              <a:ext uri="{FF2B5EF4-FFF2-40B4-BE49-F238E27FC236}">
                <a16:creationId xmlns:a16="http://schemas.microsoft.com/office/drawing/2014/main" id="{53CAEC6D-EAE3-73D1-5684-55972177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4050002"/>
            <a:ext cx="914400" cy="914400"/>
          </a:xfrm>
          <a:prstGeom prst="rect">
            <a:avLst/>
          </a:prstGeom>
        </p:spPr>
      </p:pic>
      <p:pic>
        <p:nvPicPr>
          <p:cNvPr id="29" name="Graphic 28" descr="Two Men with solid fill">
            <a:extLst>
              <a:ext uri="{FF2B5EF4-FFF2-40B4-BE49-F238E27FC236}">
                <a16:creationId xmlns:a16="http://schemas.microsoft.com/office/drawing/2014/main" id="{8BB09D31-B309-414D-ECED-7D9A6A878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4049251"/>
            <a:ext cx="914400" cy="914400"/>
          </a:xfrm>
          <a:prstGeom prst="rect">
            <a:avLst/>
          </a:prstGeom>
        </p:spPr>
      </p:pic>
      <p:pic>
        <p:nvPicPr>
          <p:cNvPr id="30" name="Graphic 29" descr="Two Men with solid fill">
            <a:extLst>
              <a:ext uri="{FF2B5EF4-FFF2-40B4-BE49-F238E27FC236}">
                <a16:creationId xmlns:a16="http://schemas.microsoft.com/office/drawing/2014/main" id="{C4257B9E-6D1A-7041-2C34-8E3FD4957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4050002"/>
            <a:ext cx="914400" cy="914400"/>
          </a:xfrm>
          <a:prstGeom prst="rect">
            <a:avLst/>
          </a:prstGeom>
        </p:spPr>
      </p:pic>
      <p:pic>
        <p:nvPicPr>
          <p:cNvPr id="31" name="Graphic 30" descr="Two Men with solid fill">
            <a:extLst>
              <a:ext uri="{FF2B5EF4-FFF2-40B4-BE49-F238E27FC236}">
                <a16:creationId xmlns:a16="http://schemas.microsoft.com/office/drawing/2014/main" id="{870B998A-03FF-9F90-E973-E4F88FF2D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4049251"/>
            <a:ext cx="914400" cy="914400"/>
          </a:xfrm>
          <a:prstGeom prst="rect">
            <a:avLst/>
          </a:prstGeom>
        </p:spPr>
      </p:pic>
      <p:pic>
        <p:nvPicPr>
          <p:cNvPr id="40" name="Graphic 39" descr="Business Growth outline">
            <a:extLst>
              <a:ext uri="{FF2B5EF4-FFF2-40B4-BE49-F238E27FC236}">
                <a16:creationId xmlns:a16="http://schemas.microsoft.com/office/drawing/2014/main" id="{7EAEAEE3-5027-EBF0-82D2-F78FDECE7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359913" y="2687507"/>
            <a:ext cx="1082806" cy="1129885"/>
          </a:xfrm>
          <a:prstGeom prst="rect">
            <a:avLst/>
          </a:prstGeom>
        </p:spPr>
      </p:pic>
      <p:pic>
        <p:nvPicPr>
          <p:cNvPr id="41" name="Graphic 40" descr="Two Men with solid fill">
            <a:extLst>
              <a:ext uri="{FF2B5EF4-FFF2-40B4-BE49-F238E27FC236}">
                <a16:creationId xmlns:a16="http://schemas.microsoft.com/office/drawing/2014/main" id="{0D83BCCC-A673-08F0-76DF-0AD97A78A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912" y="1649592"/>
            <a:ext cx="914400" cy="914400"/>
          </a:xfrm>
          <a:prstGeom prst="rect">
            <a:avLst/>
          </a:prstGeom>
        </p:spPr>
      </p:pic>
      <p:pic>
        <p:nvPicPr>
          <p:cNvPr id="42" name="Graphic 41" descr="Two Men with solid fill">
            <a:extLst>
              <a:ext uri="{FF2B5EF4-FFF2-40B4-BE49-F238E27FC236}">
                <a16:creationId xmlns:a16="http://schemas.microsoft.com/office/drawing/2014/main" id="{7B66E8ED-ACAA-27D2-DF20-8269B514E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27" y="1648841"/>
            <a:ext cx="914400" cy="914400"/>
          </a:xfrm>
          <a:prstGeom prst="rect">
            <a:avLst/>
          </a:prstGeom>
        </p:spPr>
      </p:pic>
      <p:pic>
        <p:nvPicPr>
          <p:cNvPr id="43" name="Graphic 42" descr="Two Men with solid fill">
            <a:extLst>
              <a:ext uri="{FF2B5EF4-FFF2-40B4-BE49-F238E27FC236}">
                <a16:creationId xmlns:a16="http://schemas.microsoft.com/office/drawing/2014/main" id="{608DA507-4953-F423-991D-123757DA6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350" y="1649592"/>
            <a:ext cx="914400" cy="914400"/>
          </a:xfrm>
          <a:prstGeom prst="rect">
            <a:avLst/>
          </a:prstGeom>
        </p:spPr>
      </p:pic>
      <p:pic>
        <p:nvPicPr>
          <p:cNvPr id="44" name="Graphic 43" descr="Two Men with solid fill">
            <a:extLst>
              <a:ext uri="{FF2B5EF4-FFF2-40B4-BE49-F238E27FC236}">
                <a16:creationId xmlns:a16="http://schemas.microsoft.com/office/drawing/2014/main" id="{DA4FEFEB-A426-E67E-9AFB-6B33F7C83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1265" y="1648841"/>
            <a:ext cx="914400" cy="914400"/>
          </a:xfrm>
          <a:prstGeom prst="rect">
            <a:avLst/>
          </a:prstGeom>
        </p:spPr>
      </p:pic>
      <p:pic>
        <p:nvPicPr>
          <p:cNvPr id="45" name="Graphic 44" descr="Two Men with solid fill">
            <a:extLst>
              <a:ext uri="{FF2B5EF4-FFF2-40B4-BE49-F238E27FC236}">
                <a16:creationId xmlns:a16="http://schemas.microsoft.com/office/drawing/2014/main" id="{C6D311FF-75A4-ADD7-E870-9EFCB2E40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912" y="2446393"/>
            <a:ext cx="914400" cy="914400"/>
          </a:xfrm>
          <a:prstGeom prst="rect">
            <a:avLst/>
          </a:prstGeom>
        </p:spPr>
      </p:pic>
      <p:pic>
        <p:nvPicPr>
          <p:cNvPr id="46" name="Graphic 45" descr="Two Men with solid fill">
            <a:extLst>
              <a:ext uri="{FF2B5EF4-FFF2-40B4-BE49-F238E27FC236}">
                <a16:creationId xmlns:a16="http://schemas.microsoft.com/office/drawing/2014/main" id="{6948A759-0790-2789-5F8C-ADF30BF31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27" y="2445642"/>
            <a:ext cx="914400" cy="914400"/>
          </a:xfrm>
          <a:prstGeom prst="rect">
            <a:avLst/>
          </a:prstGeom>
        </p:spPr>
      </p:pic>
      <p:pic>
        <p:nvPicPr>
          <p:cNvPr id="47" name="Graphic 46" descr="Two Men with solid fill">
            <a:extLst>
              <a:ext uri="{FF2B5EF4-FFF2-40B4-BE49-F238E27FC236}">
                <a16:creationId xmlns:a16="http://schemas.microsoft.com/office/drawing/2014/main" id="{7123432E-7424-BA36-E1DC-0A8A042DF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350" y="2446393"/>
            <a:ext cx="914400" cy="914400"/>
          </a:xfrm>
          <a:prstGeom prst="rect">
            <a:avLst/>
          </a:prstGeom>
        </p:spPr>
      </p:pic>
      <p:pic>
        <p:nvPicPr>
          <p:cNvPr id="48" name="Graphic 47" descr="Two Men with solid fill">
            <a:extLst>
              <a:ext uri="{FF2B5EF4-FFF2-40B4-BE49-F238E27FC236}">
                <a16:creationId xmlns:a16="http://schemas.microsoft.com/office/drawing/2014/main" id="{ED9D9034-BB68-BD5C-0E1E-01659ADAF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1265" y="2445642"/>
            <a:ext cx="914400" cy="914400"/>
          </a:xfrm>
          <a:prstGeom prst="rect">
            <a:avLst/>
          </a:prstGeom>
        </p:spPr>
      </p:pic>
      <p:pic>
        <p:nvPicPr>
          <p:cNvPr id="49" name="Graphic 48" descr="Two Men with solid fill">
            <a:extLst>
              <a:ext uri="{FF2B5EF4-FFF2-40B4-BE49-F238E27FC236}">
                <a16:creationId xmlns:a16="http://schemas.microsoft.com/office/drawing/2014/main" id="{C31F15A6-597E-C20D-DFF6-BEDA00177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912" y="3253201"/>
            <a:ext cx="914400" cy="914400"/>
          </a:xfrm>
          <a:prstGeom prst="rect">
            <a:avLst/>
          </a:prstGeom>
        </p:spPr>
      </p:pic>
      <p:pic>
        <p:nvPicPr>
          <p:cNvPr id="50" name="Graphic 49" descr="Two Men with solid fill">
            <a:extLst>
              <a:ext uri="{FF2B5EF4-FFF2-40B4-BE49-F238E27FC236}">
                <a16:creationId xmlns:a16="http://schemas.microsoft.com/office/drawing/2014/main" id="{21AFCF6E-94FD-B937-F14A-41CB2A778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27" y="3252450"/>
            <a:ext cx="914400" cy="914400"/>
          </a:xfrm>
          <a:prstGeom prst="rect">
            <a:avLst/>
          </a:prstGeom>
        </p:spPr>
      </p:pic>
      <p:pic>
        <p:nvPicPr>
          <p:cNvPr id="51" name="Graphic 50" descr="Two Men with solid fill">
            <a:extLst>
              <a:ext uri="{FF2B5EF4-FFF2-40B4-BE49-F238E27FC236}">
                <a16:creationId xmlns:a16="http://schemas.microsoft.com/office/drawing/2014/main" id="{3BB3C8FB-BCD9-5CE3-07AA-4DBB77F7C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350" y="3253201"/>
            <a:ext cx="914400" cy="914400"/>
          </a:xfrm>
          <a:prstGeom prst="rect">
            <a:avLst/>
          </a:prstGeom>
        </p:spPr>
      </p:pic>
      <p:pic>
        <p:nvPicPr>
          <p:cNvPr id="52" name="Graphic 51" descr="Two Men with solid fill">
            <a:extLst>
              <a:ext uri="{FF2B5EF4-FFF2-40B4-BE49-F238E27FC236}">
                <a16:creationId xmlns:a16="http://schemas.microsoft.com/office/drawing/2014/main" id="{AF55C91D-0F19-A76F-DF58-52CFCC3CC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1265" y="3252450"/>
            <a:ext cx="914400" cy="914400"/>
          </a:xfrm>
          <a:prstGeom prst="rect">
            <a:avLst/>
          </a:prstGeom>
        </p:spPr>
      </p:pic>
      <p:pic>
        <p:nvPicPr>
          <p:cNvPr id="53" name="Graphic 52" descr="Two Men with solid fill">
            <a:extLst>
              <a:ext uri="{FF2B5EF4-FFF2-40B4-BE49-F238E27FC236}">
                <a16:creationId xmlns:a16="http://schemas.microsoft.com/office/drawing/2014/main" id="{27261175-4694-D916-E00B-40C4282A2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912" y="4050002"/>
            <a:ext cx="914400" cy="914400"/>
          </a:xfrm>
          <a:prstGeom prst="rect">
            <a:avLst/>
          </a:prstGeom>
        </p:spPr>
      </p:pic>
      <p:pic>
        <p:nvPicPr>
          <p:cNvPr id="54" name="Graphic 53" descr="Two Men with solid fill">
            <a:extLst>
              <a:ext uri="{FF2B5EF4-FFF2-40B4-BE49-F238E27FC236}">
                <a16:creationId xmlns:a16="http://schemas.microsoft.com/office/drawing/2014/main" id="{F966623E-007C-3C64-D609-46E8F46E2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27" y="4049251"/>
            <a:ext cx="914400" cy="914400"/>
          </a:xfrm>
          <a:prstGeom prst="rect">
            <a:avLst/>
          </a:prstGeom>
        </p:spPr>
      </p:pic>
      <p:pic>
        <p:nvPicPr>
          <p:cNvPr id="55" name="Graphic 54" descr="Two Men with solid fill">
            <a:extLst>
              <a:ext uri="{FF2B5EF4-FFF2-40B4-BE49-F238E27FC236}">
                <a16:creationId xmlns:a16="http://schemas.microsoft.com/office/drawing/2014/main" id="{43FE73D3-447C-2570-09AC-6E4CE4E29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350" y="4050002"/>
            <a:ext cx="914400" cy="914400"/>
          </a:xfrm>
          <a:prstGeom prst="rect">
            <a:avLst/>
          </a:prstGeom>
        </p:spPr>
      </p:pic>
      <p:pic>
        <p:nvPicPr>
          <p:cNvPr id="56" name="Graphic 55" descr="Two Men with solid fill">
            <a:extLst>
              <a:ext uri="{FF2B5EF4-FFF2-40B4-BE49-F238E27FC236}">
                <a16:creationId xmlns:a16="http://schemas.microsoft.com/office/drawing/2014/main" id="{B37B5A6D-5821-35D8-FF94-2E6689560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1265" y="4049251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FB78EFB-1795-BDD1-2CAF-08875DD30BAB}"/>
              </a:ext>
            </a:extLst>
          </p:cNvPr>
          <p:cNvSpPr txBox="1"/>
          <p:nvPr/>
        </p:nvSpPr>
        <p:spPr>
          <a:xfrm>
            <a:off x="6188183" y="3098432"/>
            <a:ext cx="7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Vs.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D775BBB8-9B05-66B1-EBD3-B5AC9F66FE24}"/>
              </a:ext>
            </a:extLst>
          </p:cNvPr>
          <p:cNvSpPr/>
          <p:nvPr/>
        </p:nvSpPr>
        <p:spPr>
          <a:xfrm>
            <a:off x="2706453" y="1783976"/>
            <a:ext cx="363181" cy="3110753"/>
          </a:xfrm>
          <a:prstGeom prst="leftBrac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33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8151F-DF97-56C9-32E6-DB5AB13D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E9FC744-056B-29A2-41C4-92C9F3AD5286}"/>
              </a:ext>
            </a:extLst>
          </p:cNvPr>
          <p:cNvSpPr txBox="1"/>
          <p:nvPr/>
        </p:nvSpPr>
        <p:spPr>
          <a:xfrm>
            <a:off x="10553956" y="47695"/>
            <a:ext cx="1566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Personalised Synthetic Controls</a:t>
            </a:r>
          </a:p>
        </p:txBody>
      </p:sp>
      <p:pic>
        <p:nvPicPr>
          <p:cNvPr id="2" name="Graphic 1" descr="Two Men with solid fill">
            <a:extLst>
              <a:ext uri="{FF2B5EF4-FFF2-40B4-BE49-F238E27FC236}">
                <a16:creationId xmlns:a16="http://schemas.microsoft.com/office/drawing/2014/main" id="{22CC18C8-1D5E-C0A5-9F13-3A64717E1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1649592"/>
            <a:ext cx="914400" cy="914400"/>
          </a:xfrm>
          <a:prstGeom prst="rect">
            <a:avLst/>
          </a:prstGeom>
        </p:spPr>
      </p:pic>
      <p:pic>
        <p:nvPicPr>
          <p:cNvPr id="4" name="Graphic 3" descr="Two Men with solid fill">
            <a:extLst>
              <a:ext uri="{FF2B5EF4-FFF2-40B4-BE49-F238E27FC236}">
                <a16:creationId xmlns:a16="http://schemas.microsoft.com/office/drawing/2014/main" id="{FDE31B45-F1AA-67BC-4DD7-B6AD7B0AD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1648841"/>
            <a:ext cx="914400" cy="914400"/>
          </a:xfrm>
          <a:prstGeom prst="rect">
            <a:avLst/>
          </a:prstGeom>
        </p:spPr>
      </p:pic>
      <p:pic>
        <p:nvPicPr>
          <p:cNvPr id="7" name="Graphic 6" descr="Two Men with solid fill">
            <a:extLst>
              <a:ext uri="{FF2B5EF4-FFF2-40B4-BE49-F238E27FC236}">
                <a16:creationId xmlns:a16="http://schemas.microsoft.com/office/drawing/2014/main" id="{1DB32A6E-BBC0-E01C-666E-1FEB139D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1649592"/>
            <a:ext cx="914400" cy="914400"/>
          </a:xfrm>
          <a:prstGeom prst="rect">
            <a:avLst/>
          </a:prstGeom>
        </p:spPr>
      </p:pic>
      <p:pic>
        <p:nvPicPr>
          <p:cNvPr id="8" name="Graphic 7" descr="Two Men with solid fill">
            <a:extLst>
              <a:ext uri="{FF2B5EF4-FFF2-40B4-BE49-F238E27FC236}">
                <a16:creationId xmlns:a16="http://schemas.microsoft.com/office/drawing/2014/main" id="{2490378A-7B85-6AE0-BDCD-9B0862C1E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1648841"/>
            <a:ext cx="914400" cy="914400"/>
          </a:xfrm>
          <a:prstGeom prst="rect">
            <a:avLst/>
          </a:prstGeom>
        </p:spPr>
      </p:pic>
      <p:pic>
        <p:nvPicPr>
          <p:cNvPr id="15" name="Graphic 14" descr="Two Men with solid fill">
            <a:extLst>
              <a:ext uri="{FF2B5EF4-FFF2-40B4-BE49-F238E27FC236}">
                <a16:creationId xmlns:a16="http://schemas.microsoft.com/office/drawing/2014/main" id="{EE7C7031-780D-49EA-D359-4CDB06E70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2446393"/>
            <a:ext cx="914400" cy="914400"/>
          </a:xfrm>
          <a:prstGeom prst="rect">
            <a:avLst/>
          </a:prstGeom>
        </p:spPr>
      </p:pic>
      <p:pic>
        <p:nvPicPr>
          <p:cNvPr id="16" name="Graphic 15" descr="Two Men with solid fill">
            <a:extLst>
              <a:ext uri="{FF2B5EF4-FFF2-40B4-BE49-F238E27FC236}">
                <a16:creationId xmlns:a16="http://schemas.microsoft.com/office/drawing/2014/main" id="{FAA4A654-82BE-F760-1112-B3A19266D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2445642"/>
            <a:ext cx="914400" cy="914400"/>
          </a:xfrm>
          <a:prstGeom prst="rect">
            <a:avLst/>
          </a:prstGeom>
        </p:spPr>
      </p:pic>
      <p:pic>
        <p:nvPicPr>
          <p:cNvPr id="17" name="Graphic 16" descr="Two Men with solid fill">
            <a:extLst>
              <a:ext uri="{FF2B5EF4-FFF2-40B4-BE49-F238E27FC236}">
                <a16:creationId xmlns:a16="http://schemas.microsoft.com/office/drawing/2014/main" id="{5D7057FC-A739-AE47-3C38-2AB453715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2446393"/>
            <a:ext cx="914400" cy="914400"/>
          </a:xfrm>
          <a:prstGeom prst="rect">
            <a:avLst/>
          </a:prstGeom>
        </p:spPr>
      </p:pic>
      <p:pic>
        <p:nvPicPr>
          <p:cNvPr id="18" name="Graphic 17" descr="Two Men with solid fill">
            <a:extLst>
              <a:ext uri="{FF2B5EF4-FFF2-40B4-BE49-F238E27FC236}">
                <a16:creationId xmlns:a16="http://schemas.microsoft.com/office/drawing/2014/main" id="{087DFB95-F455-9B55-DD5D-18DDBE78C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2445642"/>
            <a:ext cx="914400" cy="914400"/>
          </a:xfrm>
          <a:prstGeom prst="rect">
            <a:avLst/>
          </a:prstGeom>
        </p:spPr>
      </p:pic>
      <p:pic>
        <p:nvPicPr>
          <p:cNvPr id="19" name="Graphic 18" descr="Two Men with solid fill">
            <a:extLst>
              <a:ext uri="{FF2B5EF4-FFF2-40B4-BE49-F238E27FC236}">
                <a16:creationId xmlns:a16="http://schemas.microsoft.com/office/drawing/2014/main" id="{DF002F3C-09EA-8B16-8D23-6EF6BA8E9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3253201"/>
            <a:ext cx="914400" cy="914400"/>
          </a:xfrm>
          <a:prstGeom prst="rect">
            <a:avLst/>
          </a:prstGeom>
        </p:spPr>
      </p:pic>
      <p:pic>
        <p:nvPicPr>
          <p:cNvPr id="21" name="Graphic 20" descr="Two Men with solid fill">
            <a:extLst>
              <a:ext uri="{FF2B5EF4-FFF2-40B4-BE49-F238E27FC236}">
                <a16:creationId xmlns:a16="http://schemas.microsoft.com/office/drawing/2014/main" id="{7D6E1DC2-F8AC-3211-A04F-B03195FC0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3252450"/>
            <a:ext cx="914400" cy="914400"/>
          </a:xfrm>
          <a:prstGeom prst="rect">
            <a:avLst/>
          </a:prstGeom>
        </p:spPr>
      </p:pic>
      <p:pic>
        <p:nvPicPr>
          <p:cNvPr id="25" name="Graphic 24" descr="Two Men with solid fill">
            <a:extLst>
              <a:ext uri="{FF2B5EF4-FFF2-40B4-BE49-F238E27FC236}">
                <a16:creationId xmlns:a16="http://schemas.microsoft.com/office/drawing/2014/main" id="{BAEC8B7E-CAE3-7E7A-7AEA-FBD15E202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3253201"/>
            <a:ext cx="914400" cy="914400"/>
          </a:xfrm>
          <a:prstGeom prst="rect">
            <a:avLst/>
          </a:prstGeom>
        </p:spPr>
      </p:pic>
      <p:pic>
        <p:nvPicPr>
          <p:cNvPr id="26" name="Graphic 25" descr="Two Men with solid fill">
            <a:extLst>
              <a:ext uri="{FF2B5EF4-FFF2-40B4-BE49-F238E27FC236}">
                <a16:creationId xmlns:a16="http://schemas.microsoft.com/office/drawing/2014/main" id="{E494AC2F-935B-3DD5-671B-C34F7065B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3252450"/>
            <a:ext cx="914400" cy="914400"/>
          </a:xfrm>
          <a:prstGeom prst="rect">
            <a:avLst/>
          </a:prstGeom>
        </p:spPr>
      </p:pic>
      <p:pic>
        <p:nvPicPr>
          <p:cNvPr id="27" name="Graphic 26" descr="Two Men with solid fill">
            <a:extLst>
              <a:ext uri="{FF2B5EF4-FFF2-40B4-BE49-F238E27FC236}">
                <a16:creationId xmlns:a16="http://schemas.microsoft.com/office/drawing/2014/main" id="{041BC1B1-7914-8AF2-F9AB-D261D76E0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2584" y="4050002"/>
            <a:ext cx="914400" cy="914400"/>
          </a:xfrm>
          <a:prstGeom prst="rect">
            <a:avLst/>
          </a:prstGeom>
        </p:spPr>
      </p:pic>
      <p:pic>
        <p:nvPicPr>
          <p:cNvPr id="29" name="Graphic 28" descr="Two Men with solid fill">
            <a:extLst>
              <a:ext uri="{FF2B5EF4-FFF2-40B4-BE49-F238E27FC236}">
                <a16:creationId xmlns:a16="http://schemas.microsoft.com/office/drawing/2014/main" id="{AC307528-3CCB-6ACB-3756-7DE435E78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499" y="4049251"/>
            <a:ext cx="914400" cy="914400"/>
          </a:xfrm>
          <a:prstGeom prst="rect">
            <a:avLst/>
          </a:prstGeom>
        </p:spPr>
      </p:pic>
      <p:pic>
        <p:nvPicPr>
          <p:cNvPr id="30" name="Graphic 29" descr="Two Men with solid fill">
            <a:extLst>
              <a:ext uri="{FF2B5EF4-FFF2-40B4-BE49-F238E27FC236}">
                <a16:creationId xmlns:a16="http://schemas.microsoft.com/office/drawing/2014/main" id="{39E8AA1D-EF3B-9B0E-AD7F-AEAA009DE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022" y="4050002"/>
            <a:ext cx="914400" cy="914400"/>
          </a:xfrm>
          <a:prstGeom prst="rect">
            <a:avLst/>
          </a:prstGeom>
        </p:spPr>
      </p:pic>
      <p:pic>
        <p:nvPicPr>
          <p:cNvPr id="31" name="Graphic 30" descr="Two Men with solid fill">
            <a:extLst>
              <a:ext uri="{FF2B5EF4-FFF2-40B4-BE49-F238E27FC236}">
                <a16:creationId xmlns:a16="http://schemas.microsoft.com/office/drawing/2014/main" id="{14E0FA0F-05BF-BA1D-83C6-531FD63C4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937" y="4049251"/>
            <a:ext cx="914400" cy="914400"/>
          </a:xfrm>
          <a:prstGeom prst="rect">
            <a:avLst/>
          </a:prstGeom>
        </p:spPr>
      </p:pic>
      <p:pic>
        <p:nvPicPr>
          <p:cNvPr id="40" name="Graphic 39" descr="Business Growth outline">
            <a:extLst>
              <a:ext uri="{FF2B5EF4-FFF2-40B4-BE49-F238E27FC236}">
                <a16:creationId xmlns:a16="http://schemas.microsoft.com/office/drawing/2014/main" id="{0C82C822-2400-3442-3104-C4B909AC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359913" y="2687507"/>
            <a:ext cx="1082806" cy="1129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A791B4-6078-DE42-B1A4-E4379E04D49B}"/>
                  </a:ext>
                </a:extLst>
              </p:cNvPr>
              <p:cNvSpPr txBox="1"/>
              <p:nvPr/>
            </p:nvSpPr>
            <p:spPr>
              <a:xfrm>
                <a:off x="3291233" y="2975450"/>
                <a:ext cx="2962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A791B4-6078-DE42-B1A4-E4379E04D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33" y="2975450"/>
                <a:ext cx="2962837" cy="553998"/>
              </a:xfrm>
              <a:prstGeom prst="rect">
                <a:avLst/>
              </a:prstGeom>
              <a:blipFill>
                <a:blip r:embed="rId8"/>
                <a:stretch>
                  <a:fillRect t="-1136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6822681A-7CBB-A632-07AD-4EDD7C0D5299}"/>
              </a:ext>
            </a:extLst>
          </p:cNvPr>
          <p:cNvSpPr/>
          <p:nvPr/>
        </p:nvSpPr>
        <p:spPr>
          <a:xfrm rot="12396532" flipV="1">
            <a:off x="4761977" y="1768531"/>
            <a:ext cx="2885691" cy="4058774"/>
          </a:xfrm>
          <a:prstGeom prst="arc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2BF6D4B-A717-9819-2428-E7917D9DE74F}"/>
              </a:ext>
            </a:extLst>
          </p:cNvPr>
          <p:cNvSpPr/>
          <p:nvPr/>
        </p:nvSpPr>
        <p:spPr>
          <a:xfrm rot="13227808" flipH="1">
            <a:off x="1237210" y="476121"/>
            <a:ext cx="3796637" cy="3500624"/>
          </a:xfrm>
          <a:prstGeom prst="arc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8ABF5F2-6EA7-3D31-C9D2-881302FEFE8B}"/>
              </a:ext>
            </a:extLst>
          </p:cNvPr>
          <p:cNvSpPr/>
          <p:nvPr/>
        </p:nvSpPr>
        <p:spPr>
          <a:xfrm rot="12208830" flipV="1">
            <a:off x="3527737" y="1752370"/>
            <a:ext cx="5180478" cy="4614065"/>
          </a:xfrm>
          <a:prstGeom prst="arc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5C170-5D40-D591-8A44-EE1FE7C40F19}"/>
              </a:ext>
            </a:extLst>
          </p:cNvPr>
          <p:cNvSpPr txBox="1"/>
          <p:nvPr/>
        </p:nvSpPr>
        <p:spPr>
          <a:xfrm>
            <a:off x="5471516" y="4059402"/>
            <a:ext cx="85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48B823-9DD2-D67A-C60F-9DF5E7875575}"/>
              </a:ext>
            </a:extLst>
          </p:cNvPr>
          <p:cNvCxnSpPr/>
          <p:nvPr/>
        </p:nvCxnSpPr>
        <p:spPr>
          <a:xfrm>
            <a:off x="5794418" y="3529448"/>
            <a:ext cx="0" cy="5299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4618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465E-6F05-DE59-1B8B-20B39ADC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9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CD27-EA9C-F630-97F1-E52CA719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577A6-6828-A566-3215-8A98F76B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46" y="509360"/>
            <a:ext cx="9417908" cy="5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3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8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6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8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8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125</Words>
  <Application>Microsoft Macintosh PowerPoint</Application>
  <PresentationFormat>Widescreen</PresentationFormat>
  <Paragraphs>32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Model Estimated Controls</vt:lpstr>
      <vt:lpstr>Conception</vt:lpstr>
      <vt:lpstr>PowerPoint Presentation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Jackson, Richard [richj23]</dc:creator>
  <cp:lastModifiedBy>Jackson, Richard [richj23]</cp:lastModifiedBy>
  <cp:revision>2</cp:revision>
  <dcterms:created xsi:type="dcterms:W3CDTF">2025-03-12T14:48:29Z</dcterms:created>
  <dcterms:modified xsi:type="dcterms:W3CDTF">2025-03-12T16:43:45Z</dcterms:modified>
</cp:coreProperties>
</file>