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  <p:sldMasterId id="2147483696" r:id="rId3"/>
  </p:sldMasterIdLst>
  <p:notesMasterIdLst>
    <p:notesMasterId r:id="rId8"/>
  </p:notesMasterIdLst>
  <p:sldIdLst>
    <p:sldId id="259" r:id="rId4"/>
    <p:sldId id="260" r:id="rId5"/>
    <p:sldId id="263" r:id="rId6"/>
    <p:sldId id="262" r:id="rId7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9"/>
    <p:restoredTop sz="94676"/>
  </p:normalViewPr>
  <p:slideViewPr>
    <p:cSldViewPr snapToGrid="0" snapToObjects="1">
      <p:cViewPr varScale="1">
        <p:scale>
          <a:sx n="167" d="100"/>
          <a:sy n="167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8E9C7-9CA3-A64A-B46C-6E620848F682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8A9ED-1D9C-F84A-B74D-59B8AEAD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2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2" indent="0" algn="ctr">
              <a:buNone/>
              <a:defRPr sz="1350"/>
            </a:lvl3pPr>
            <a:lvl4pPr marL="1028673" indent="0" algn="ctr">
              <a:buNone/>
              <a:defRPr sz="1200"/>
            </a:lvl4pPr>
            <a:lvl5pPr marL="1371563" indent="0" algn="ctr">
              <a:buNone/>
              <a:defRPr sz="1200"/>
            </a:lvl5pPr>
            <a:lvl6pPr marL="1714454" indent="0" algn="ctr">
              <a:buNone/>
              <a:defRPr sz="1200"/>
            </a:lvl6pPr>
            <a:lvl7pPr marL="2057345" indent="0" algn="ctr">
              <a:buNone/>
              <a:defRPr sz="1200"/>
            </a:lvl7pPr>
            <a:lvl8pPr marL="2400236" indent="0" algn="ctr">
              <a:buNone/>
              <a:defRPr sz="1200"/>
            </a:lvl8pPr>
            <a:lvl9pPr marL="274312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2" indent="0">
              <a:buNone/>
              <a:defRPr sz="1350" b="1"/>
            </a:lvl3pPr>
            <a:lvl4pPr marL="1028673" indent="0">
              <a:buNone/>
              <a:defRPr sz="1200" b="1"/>
            </a:lvl4pPr>
            <a:lvl5pPr marL="1371563" indent="0">
              <a:buNone/>
              <a:defRPr sz="1200" b="1"/>
            </a:lvl5pPr>
            <a:lvl6pPr marL="1714454" indent="0">
              <a:buNone/>
              <a:defRPr sz="1200" b="1"/>
            </a:lvl6pPr>
            <a:lvl7pPr marL="2057345" indent="0">
              <a:buNone/>
              <a:defRPr sz="1200" b="1"/>
            </a:lvl7pPr>
            <a:lvl8pPr marL="2400236" indent="0">
              <a:buNone/>
              <a:defRPr sz="1200" b="1"/>
            </a:lvl8pPr>
            <a:lvl9pPr marL="2743127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2" indent="0">
              <a:buNone/>
              <a:defRPr sz="1350" b="1"/>
            </a:lvl3pPr>
            <a:lvl4pPr marL="1028673" indent="0">
              <a:buNone/>
              <a:defRPr sz="1200" b="1"/>
            </a:lvl4pPr>
            <a:lvl5pPr marL="1371563" indent="0">
              <a:buNone/>
              <a:defRPr sz="1200" b="1"/>
            </a:lvl5pPr>
            <a:lvl6pPr marL="1714454" indent="0">
              <a:buNone/>
              <a:defRPr sz="1200" b="1"/>
            </a:lvl6pPr>
            <a:lvl7pPr marL="2057345" indent="0">
              <a:buNone/>
              <a:defRPr sz="1200" b="1"/>
            </a:lvl7pPr>
            <a:lvl8pPr marL="2400236" indent="0">
              <a:buNone/>
              <a:defRPr sz="1200" b="1"/>
            </a:lvl8pPr>
            <a:lvl9pPr marL="2743127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0"/>
            </a:lvl2pPr>
            <a:lvl3pPr marL="685782" indent="0">
              <a:buNone/>
              <a:defRPr sz="900"/>
            </a:lvl3pPr>
            <a:lvl4pPr marL="1028673" indent="0">
              <a:buNone/>
              <a:defRPr sz="750"/>
            </a:lvl4pPr>
            <a:lvl5pPr marL="1371563" indent="0">
              <a:buNone/>
              <a:defRPr sz="750"/>
            </a:lvl5pPr>
            <a:lvl6pPr marL="1714454" indent="0">
              <a:buNone/>
              <a:defRPr sz="750"/>
            </a:lvl6pPr>
            <a:lvl7pPr marL="2057345" indent="0">
              <a:buNone/>
              <a:defRPr sz="750"/>
            </a:lvl7pPr>
            <a:lvl8pPr marL="2400236" indent="0">
              <a:buNone/>
              <a:defRPr sz="750"/>
            </a:lvl8pPr>
            <a:lvl9pPr marL="274312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2" indent="0">
              <a:buNone/>
              <a:defRPr sz="1800"/>
            </a:lvl3pPr>
            <a:lvl4pPr marL="1028673" indent="0">
              <a:buNone/>
              <a:defRPr sz="1500"/>
            </a:lvl4pPr>
            <a:lvl5pPr marL="1371563" indent="0">
              <a:buNone/>
              <a:defRPr sz="1500"/>
            </a:lvl5pPr>
            <a:lvl6pPr marL="1714454" indent="0">
              <a:buNone/>
              <a:defRPr sz="1500"/>
            </a:lvl6pPr>
            <a:lvl7pPr marL="2057345" indent="0">
              <a:buNone/>
              <a:defRPr sz="1500"/>
            </a:lvl7pPr>
            <a:lvl8pPr marL="2400236" indent="0">
              <a:buNone/>
              <a:defRPr sz="1500"/>
            </a:lvl8pPr>
            <a:lvl9pPr marL="2743127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0"/>
            </a:lvl2pPr>
            <a:lvl3pPr marL="685782" indent="0">
              <a:buNone/>
              <a:defRPr sz="900"/>
            </a:lvl3pPr>
            <a:lvl4pPr marL="1028673" indent="0">
              <a:buNone/>
              <a:defRPr sz="750"/>
            </a:lvl4pPr>
            <a:lvl5pPr marL="1371563" indent="0">
              <a:buNone/>
              <a:defRPr sz="750"/>
            </a:lvl5pPr>
            <a:lvl6pPr marL="1714454" indent="0">
              <a:buNone/>
              <a:defRPr sz="750"/>
            </a:lvl6pPr>
            <a:lvl7pPr marL="2057345" indent="0">
              <a:buNone/>
              <a:defRPr sz="750"/>
            </a:lvl7pPr>
            <a:lvl8pPr marL="2400236" indent="0">
              <a:buNone/>
              <a:defRPr sz="750"/>
            </a:lvl8pPr>
            <a:lvl9pPr marL="274312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7" cy="77491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2" indent="0" algn="ctr">
              <a:buNone/>
              <a:defRPr sz="1350"/>
            </a:lvl3pPr>
            <a:lvl4pPr marL="1028673" indent="0" algn="ctr">
              <a:buNone/>
              <a:defRPr sz="1200"/>
            </a:lvl4pPr>
            <a:lvl5pPr marL="1371563" indent="0" algn="ctr">
              <a:buNone/>
              <a:defRPr sz="1200"/>
            </a:lvl5pPr>
            <a:lvl6pPr marL="1714454" indent="0" algn="ctr">
              <a:buNone/>
              <a:defRPr sz="1200"/>
            </a:lvl6pPr>
            <a:lvl7pPr marL="2057345" indent="0" algn="ctr">
              <a:buNone/>
              <a:defRPr sz="1200"/>
            </a:lvl7pPr>
            <a:lvl8pPr marL="2400236" indent="0" algn="ctr">
              <a:buNone/>
              <a:defRPr sz="1200"/>
            </a:lvl8pPr>
            <a:lvl9pPr marL="274312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2" indent="0">
              <a:buNone/>
              <a:defRPr sz="1350" b="1"/>
            </a:lvl3pPr>
            <a:lvl4pPr marL="1028673" indent="0">
              <a:buNone/>
              <a:defRPr sz="1200" b="1"/>
            </a:lvl4pPr>
            <a:lvl5pPr marL="1371563" indent="0">
              <a:buNone/>
              <a:defRPr sz="1200" b="1"/>
            </a:lvl5pPr>
            <a:lvl6pPr marL="1714454" indent="0">
              <a:buNone/>
              <a:defRPr sz="1200" b="1"/>
            </a:lvl6pPr>
            <a:lvl7pPr marL="2057345" indent="0">
              <a:buNone/>
              <a:defRPr sz="1200" b="1"/>
            </a:lvl7pPr>
            <a:lvl8pPr marL="2400236" indent="0">
              <a:buNone/>
              <a:defRPr sz="1200" b="1"/>
            </a:lvl8pPr>
            <a:lvl9pPr marL="2743127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2" indent="0">
              <a:buNone/>
              <a:defRPr sz="1350" b="1"/>
            </a:lvl3pPr>
            <a:lvl4pPr marL="1028673" indent="0">
              <a:buNone/>
              <a:defRPr sz="1200" b="1"/>
            </a:lvl4pPr>
            <a:lvl5pPr marL="1371563" indent="0">
              <a:buNone/>
              <a:defRPr sz="1200" b="1"/>
            </a:lvl5pPr>
            <a:lvl6pPr marL="1714454" indent="0">
              <a:buNone/>
              <a:defRPr sz="1200" b="1"/>
            </a:lvl6pPr>
            <a:lvl7pPr marL="2057345" indent="0">
              <a:buNone/>
              <a:defRPr sz="1200" b="1"/>
            </a:lvl7pPr>
            <a:lvl8pPr marL="2400236" indent="0">
              <a:buNone/>
              <a:defRPr sz="1200" b="1"/>
            </a:lvl8pPr>
            <a:lvl9pPr marL="2743127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0"/>
            </a:lvl2pPr>
            <a:lvl3pPr marL="685782" indent="0">
              <a:buNone/>
              <a:defRPr sz="900"/>
            </a:lvl3pPr>
            <a:lvl4pPr marL="1028673" indent="0">
              <a:buNone/>
              <a:defRPr sz="750"/>
            </a:lvl4pPr>
            <a:lvl5pPr marL="1371563" indent="0">
              <a:buNone/>
              <a:defRPr sz="750"/>
            </a:lvl5pPr>
            <a:lvl6pPr marL="1714454" indent="0">
              <a:buNone/>
              <a:defRPr sz="750"/>
            </a:lvl6pPr>
            <a:lvl7pPr marL="2057345" indent="0">
              <a:buNone/>
              <a:defRPr sz="750"/>
            </a:lvl7pPr>
            <a:lvl8pPr marL="2400236" indent="0">
              <a:buNone/>
              <a:defRPr sz="750"/>
            </a:lvl8pPr>
            <a:lvl9pPr marL="274312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2" indent="0">
              <a:buNone/>
              <a:defRPr sz="1800"/>
            </a:lvl3pPr>
            <a:lvl4pPr marL="1028673" indent="0">
              <a:buNone/>
              <a:defRPr sz="1500"/>
            </a:lvl4pPr>
            <a:lvl5pPr marL="1371563" indent="0">
              <a:buNone/>
              <a:defRPr sz="1500"/>
            </a:lvl5pPr>
            <a:lvl6pPr marL="1714454" indent="0">
              <a:buNone/>
              <a:defRPr sz="1500"/>
            </a:lvl6pPr>
            <a:lvl7pPr marL="2057345" indent="0">
              <a:buNone/>
              <a:defRPr sz="1500"/>
            </a:lvl7pPr>
            <a:lvl8pPr marL="2400236" indent="0">
              <a:buNone/>
              <a:defRPr sz="1500"/>
            </a:lvl8pPr>
            <a:lvl9pPr marL="2743127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0"/>
            </a:lvl2pPr>
            <a:lvl3pPr marL="685782" indent="0">
              <a:buNone/>
              <a:defRPr sz="900"/>
            </a:lvl3pPr>
            <a:lvl4pPr marL="1028673" indent="0">
              <a:buNone/>
              <a:defRPr sz="750"/>
            </a:lvl4pPr>
            <a:lvl5pPr marL="1371563" indent="0">
              <a:buNone/>
              <a:defRPr sz="750"/>
            </a:lvl5pPr>
            <a:lvl6pPr marL="1714454" indent="0">
              <a:buNone/>
              <a:defRPr sz="750"/>
            </a:lvl6pPr>
            <a:lvl7pPr marL="2057345" indent="0">
              <a:buNone/>
              <a:defRPr sz="750"/>
            </a:lvl7pPr>
            <a:lvl8pPr marL="2400236" indent="0">
              <a:buNone/>
              <a:defRPr sz="750"/>
            </a:lvl8pPr>
            <a:lvl9pPr marL="274312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7" cy="77491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F2AB9-D88E-BD44-B295-056A7213B648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11719"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5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1171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78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8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6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7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8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9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0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1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1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2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2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3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3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4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5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36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27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11719"/>
              <a:t>6/9/18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5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1171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78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8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6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7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8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9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0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1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1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2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2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3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3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4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5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36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27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51852" y="929883"/>
            <a:ext cx="1733740" cy="276999"/>
            <a:chOff x="1284479" y="2681513"/>
            <a:chExt cx="1733740" cy="276999"/>
          </a:xfrm>
        </p:grpSpPr>
        <p:sp>
          <p:nvSpPr>
            <p:cNvPr id="4" name="TextBox 3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72126" y="152774"/>
            <a:ext cx="1145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WICED</a:t>
            </a:r>
          </a:p>
          <a:p>
            <a:pPr algn="ctr"/>
            <a:r>
              <a:rPr lang="en-US" u="sng" dirty="0"/>
              <a:t>Peripheral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6359" y="152774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Cell Phone</a:t>
            </a:r>
          </a:p>
          <a:p>
            <a:pPr algn="ctr"/>
            <a:r>
              <a:rPr lang="en-US" u="sng" dirty="0"/>
              <a:t>Central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51852" y="1875372"/>
            <a:ext cx="1733740" cy="276999"/>
            <a:chOff x="1284479" y="2681513"/>
            <a:chExt cx="1733740" cy="276999"/>
          </a:xfrm>
        </p:grpSpPr>
        <p:sp>
          <p:nvSpPr>
            <p:cNvPr id="20" name="TextBox 19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979865" y="927325"/>
            <a:ext cx="1783214" cy="282114"/>
            <a:chOff x="447769" y="5723587"/>
            <a:chExt cx="1783214" cy="282114"/>
          </a:xfrm>
        </p:grpSpPr>
        <p:sp>
          <p:nvSpPr>
            <p:cNvPr id="41" name="TextBox 40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66231" y="1346762"/>
            <a:ext cx="179751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err="1"/>
              <a:t>wiced_transport_init</a:t>
            </a:r>
            <a:endParaRPr lang="en-US" sz="800" dirty="0"/>
          </a:p>
          <a:p>
            <a:r>
              <a:rPr lang="en-US" sz="800" dirty="0" err="1"/>
              <a:t>wiced_transport_create_buffer_pool</a:t>
            </a:r>
            <a:r>
              <a:rPr lang="en-US" sz="800" dirty="0"/>
              <a:t> </a:t>
            </a:r>
          </a:p>
          <a:p>
            <a:r>
              <a:rPr lang="en-US" sz="800" dirty="0" err="1"/>
              <a:t>wiced_bt_stack_init</a:t>
            </a:r>
            <a:endParaRPr lang="en-US" sz="8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979865" y="1870257"/>
            <a:ext cx="1783214" cy="282114"/>
            <a:chOff x="447769" y="5723587"/>
            <a:chExt cx="1783214" cy="282114"/>
          </a:xfrm>
        </p:grpSpPr>
        <p:sp>
          <p:nvSpPr>
            <p:cNvPr id="58" name="TextBox 57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678564" y="1358947"/>
            <a:ext cx="0" cy="34687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7591" y="883716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183" y="185419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3944" y="379655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State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275" y="3308875"/>
            <a:ext cx="12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Advertising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242" y="4564325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281574" y="1358947"/>
            <a:ext cx="0" cy="34687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35540" y="8837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35540" y="1854193"/>
            <a:ext cx="2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9945" y="379655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State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769383" y="3308875"/>
            <a:ext cx="102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Scanning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82243" y="4564325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6651" y="8654381"/>
            <a:ext cx="6083208" cy="276999"/>
            <a:chOff x="416651" y="8592741"/>
            <a:chExt cx="6083208" cy="276999"/>
          </a:xfrm>
        </p:grpSpPr>
        <p:grpSp>
          <p:nvGrpSpPr>
            <p:cNvPr id="93" name="Group 92"/>
            <p:cNvGrpSpPr/>
            <p:nvPr/>
          </p:nvGrpSpPr>
          <p:grpSpPr>
            <a:xfrm>
              <a:off x="2430098" y="8592741"/>
              <a:ext cx="1905148" cy="276999"/>
              <a:chOff x="2419824" y="2746730"/>
              <a:chExt cx="1905148" cy="27699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677854" y="2746730"/>
                <a:ext cx="1647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Stack </a:t>
                </a:r>
                <a:r>
                  <a:rPr lang="mr-IN" sz="1200" dirty="0"/>
                  <a:t>–</a:t>
                </a:r>
                <a:r>
                  <a:rPr lang="en-US" sz="1200" dirty="0"/>
                  <a:t> Bluetooth Stack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19824" y="2746730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533284" y="8592741"/>
              <a:ext cx="1966575" cy="276999"/>
              <a:chOff x="4533284" y="2746730"/>
              <a:chExt cx="1966575" cy="27699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533284" y="2746730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804138" y="2746730"/>
                <a:ext cx="16957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Radio </a:t>
                </a:r>
                <a:r>
                  <a:rPr lang="mr-IN" sz="1200" dirty="0"/>
                  <a:t>–</a:t>
                </a:r>
                <a:r>
                  <a:rPr lang="en-US" sz="1200" dirty="0"/>
                  <a:t> Bluetooth Radio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16651" y="8592741"/>
              <a:ext cx="1815409" cy="276999"/>
              <a:chOff x="416651" y="2746730"/>
              <a:chExt cx="1815409" cy="27699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16651" y="2746730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14465" y="2746730"/>
                <a:ext cx="15175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Application Firmware</a:t>
                </a: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1351852" y="3363402"/>
            <a:ext cx="1733740" cy="276999"/>
            <a:chOff x="1284479" y="2681513"/>
            <a:chExt cx="1733740" cy="276999"/>
          </a:xfrm>
        </p:grpSpPr>
        <p:sp>
          <p:nvSpPr>
            <p:cNvPr id="70" name="TextBox 69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978154" y="3358287"/>
            <a:ext cx="1783214" cy="282114"/>
            <a:chOff x="447769" y="5723587"/>
            <a:chExt cx="1783214" cy="282114"/>
          </a:xfrm>
        </p:grpSpPr>
        <p:sp>
          <p:nvSpPr>
            <p:cNvPr id="98" name="TextBox 97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cxnSp>
        <p:nvCxnSpPr>
          <p:cNvPr id="107" name="Straight Arrow Connector 106"/>
          <p:cNvCxnSpPr>
            <a:endCxn id="75" idx="0"/>
          </p:cNvCxnSpPr>
          <p:nvPr/>
        </p:nvCxnSpPr>
        <p:spPr>
          <a:xfrm>
            <a:off x="665574" y="2326777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281574" y="2340868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66231" y="2365961"/>
            <a:ext cx="2051145" cy="66895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>
                <a:sym typeface="Wingdings"/>
              </a:rPr>
              <a:t> BTM_ENABLED_EVT</a:t>
            </a:r>
          </a:p>
          <a:p>
            <a:r>
              <a:rPr lang="en-US" sz="800" dirty="0" err="1">
                <a:sym typeface="Wingdings"/>
              </a:rPr>
              <a:t>wiced_bt_app_init</a:t>
            </a:r>
            <a:endParaRPr lang="en-US" sz="800" dirty="0">
              <a:sym typeface="Wingdings"/>
            </a:endParaRPr>
          </a:p>
          <a:p>
            <a:r>
              <a:rPr lang="en-US" sz="800" dirty="0" err="1">
                <a:sym typeface="Wingdings"/>
              </a:rPr>
              <a:t>wiced_bt_gatt_register</a:t>
            </a:r>
            <a:endParaRPr lang="en-US" sz="800" dirty="0">
              <a:sym typeface="Wingdings"/>
            </a:endParaRPr>
          </a:p>
          <a:p>
            <a:r>
              <a:rPr lang="en-US" sz="800" dirty="0" err="1"/>
              <a:t>wiced_bt_ble_set_raw_advertisement_data</a:t>
            </a:r>
            <a:endParaRPr lang="en-US" sz="800" dirty="0"/>
          </a:p>
          <a:p>
            <a:r>
              <a:rPr lang="en-US" sz="800" dirty="0" err="1"/>
              <a:t>wiced_bt_start_advertisements</a:t>
            </a:r>
            <a:endParaRPr lang="en-US" sz="800" dirty="0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2874766" y="2700439"/>
            <a:ext cx="636921" cy="9794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51337" y="2326777"/>
            <a:ext cx="2389601" cy="924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45720" tIns="0" rIns="45720" bIns="0" rtlCol="0" anchor="t" anchorCtr="0">
            <a:noAutofit/>
          </a:bodyPr>
          <a:lstStyle/>
          <a:p>
            <a:r>
              <a:rPr lang="en-US" sz="800" b="1" u="sng" dirty="0">
                <a:sym typeface="Wingdings"/>
              </a:rPr>
              <a:t>Advertising Packet </a:t>
            </a:r>
            <a:r>
              <a:rPr lang="mr-IN" sz="800" b="1" u="sng" dirty="0">
                <a:sym typeface="Wingdings"/>
              </a:rPr>
              <a:t>–</a:t>
            </a:r>
            <a:r>
              <a:rPr lang="en-US" sz="800" b="1" u="sng" dirty="0">
                <a:sym typeface="Wingdings"/>
              </a:rPr>
              <a:t> up to 37 bytes</a:t>
            </a:r>
          </a:p>
          <a:p>
            <a:r>
              <a:rPr lang="en-US" sz="800" dirty="0">
                <a:sym typeface="Wingdings"/>
              </a:rPr>
              <a:t>BDADDR </a:t>
            </a:r>
            <a:r>
              <a:rPr lang="mr-IN" sz="800" dirty="0">
                <a:sym typeface="Wingdings"/>
              </a:rPr>
              <a:t>–</a:t>
            </a:r>
            <a:r>
              <a:rPr lang="en-US" sz="800" dirty="0">
                <a:sym typeface="Wingdings"/>
              </a:rPr>
              <a:t> Bluetooth Address</a:t>
            </a:r>
          </a:p>
          <a:p>
            <a:r>
              <a:rPr lang="en-US" sz="800" dirty="0">
                <a:sym typeface="Wingdings"/>
              </a:rPr>
              <a:t>Flags Connectable, Scannable</a:t>
            </a:r>
          </a:p>
          <a:p>
            <a:r>
              <a:rPr lang="en-US" sz="800" u="sng" dirty="0">
                <a:sym typeface="Wingdings"/>
              </a:rPr>
              <a:t>Optional Fields</a:t>
            </a:r>
            <a:r>
              <a:rPr lang="mr-IN" sz="800" u="sng" dirty="0">
                <a:sym typeface="Wingdings"/>
              </a:rPr>
              <a:t>…</a:t>
            </a:r>
            <a:endParaRPr lang="en-US" sz="800" u="sng" dirty="0">
              <a:sym typeface="Wingdings"/>
            </a:endParaRPr>
          </a:p>
          <a:p>
            <a:r>
              <a:rPr lang="en-US" sz="800" dirty="0">
                <a:sym typeface="Wingdings"/>
              </a:rPr>
              <a:t>Name</a:t>
            </a:r>
          </a:p>
          <a:p>
            <a:r>
              <a:rPr lang="en-US" sz="800" dirty="0">
                <a:sym typeface="Wingdings"/>
              </a:rPr>
              <a:t>Available Services</a:t>
            </a:r>
          </a:p>
          <a:p>
            <a:r>
              <a:rPr lang="en-US" sz="800" dirty="0">
                <a:sym typeface="Wingdings"/>
              </a:rPr>
              <a:t>Vendor Specific Data</a:t>
            </a:r>
          </a:p>
          <a:p>
            <a:r>
              <a:rPr lang="en-US" sz="800" dirty="0">
                <a:sym typeface="Wingdings"/>
              </a:rPr>
              <a:t> </a:t>
            </a:r>
            <a:endParaRPr lang="en-US" sz="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3206555" y="3297718"/>
            <a:ext cx="588535" cy="439727"/>
            <a:chOff x="3186007" y="3462102"/>
            <a:chExt cx="588535" cy="439727"/>
          </a:xfrm>
        </p:grpSpPr>
        <p:cxnSp>
          <p:nvCxnSpPr>
            <p:cNvPr id="112" name="Straight Arrow Connector 111"/>
            <p:cNvCxnSpPr/>
            <p:nvPr/>
          </p:nvCxnSpPr>
          <p:spPr>
            <a:xfrm flipV="1">
              <a:off x="3201425" y="3462102"/>
              <a:ext cx="306641" cy="795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201425" y="3811308"/>
              <a:ext cx="309268" cy="9052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186007" y="3608074"/>
              <a:ext cx="588535" cy="15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lIns="45720" tIns="0" rIns="45720" bIns="0" rtlCol="0" anchor="t" anchorCtr="0">
              <a:noAutofit/>
            </a:bodyPr>
            <a:lstStyle/>
            <a:p>
              <a:r>
                <a:rPr lang="en-US" sz="800" dirty="0" err="1">
                  <a:sym typeface="Wingdings"/>
                </a:rPr>
                <a:t>Adv</a:t>
              </a:r>
              <a:r>
                <a:rPr lang="en-US" sz="800" dirty="0">
                  <a:sym typeface="Wingdings"/>
                </a:rPr>
                <a:t> Packet</a:t>
              </a:r>
            </a:p>
            <a:p>
              <a:r>
                <a:rPr lang="en-US" sz="800" dirty="0">
                  <a:sym typeface="Wingdings"/>
                </a:rPr>
                <a:t> </a:t>
              </a:r>
              <a:endParaRPr lang="en-US" sz="8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67949" y="4635688"/>
            <a:ext cx="1733740" cy="276999"/>
            <a:chOff x="1284479" y="2681513"/>
            <a:chExt cx="1733740" cy="276999"/>
          </a:xfrm>
        </p:grpSpPr>
        <p:sp>
          <p:nvSpPr>
            <p:cNvPr id="113" name="TextBox 112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122" name="Straight Arrow Connector 121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3894251" y="4630573"/>
            <a:ext cx="1783214" cy="282114"/>
            <a:chOff x="447769" y="5723587"/>
            <a:chExt cx="1783214" cy="282114"/>
          </a:xfrm>
        </p:grpSpPr>
        <p:sp>
          <p:nvSpPr>
            <p:cNvPr id="126" name="TextBox 125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12627" y="4009565"/>
            <a:ext cx="3239371" cy="183226"/>
            <a:chOff x="2412627" y="4790401"/>
            <a:chExt cx="3239371" cy="183226"/>
          </a:xfrm>
        </p:grpSpPr>
        <p:sp>
          <p:nvSpPr>
            <p:cNvPr id="135" name="TextBox 134"/>
            <p:cNvSpPr txBox="1"/>
            <p:nvPr/>
          </p:nvSpPr>
          <p:spPr>
            <a:xfrm>
              <a:off x="3086592" y="4790401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CONNECT_REQ</a:t>
              </a:r>
              <a:endParaRPr lang="en-US" sz="800" dirty="0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 flipV="1">
              <a:off x="3822156" y="4854669"/>
              <a:ext cx="1829842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2412627" y="4851312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2410917" y="4161965"/>
            <a:ext cx="2044149" cy="183226"/>
            <a:chOff x="2412627" y="4790401"/>
            <a:chExt cx="2044149" cy="183226"/>
          </a:xfrm>
        </p:grpSpPr>
        <p:sp>
          <p:nvSpPr>
            <p:cNvPr id="141" name="TextBox 140"/>
            <p:cNvSpPr txBox="1"/>
            <p:nvPr/>
          </p:nvSpPr>
          <p:spPr>
            <a:xfrm>
              <a:off x="3086592" y="4790401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 dirty="0"/>
                <a:t>CONNECT_RSP</a:t>
              </a: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V="1">
              <a:off x="3822156" y="4854668"/>
              <a:ext cx="634620" cy="1"/>
            </a:xfrm>
            <a:prstGeom prst="straightConnector1">
              <a:avLst/>
            </a:prstGeom>
            <a:ln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2412627" y="4851312"/>
              <a:ext cx="634620" cy="1"/>
            </a:xfrm>
            <a:prstGeom prst="straightConnector1">
              <a:avLst/>
            </a:prstGeom>
            <a:ln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4242095" y="3944093"/>
            <a:ext cx="1607969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App Initiates a Connection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310750" y="3948338"/>
            <a:ext cx="13722" cy="6668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75" idx="2"/>
          </p:cNvCxnSpPr>
          <p:nvPr/>
        </p:nvCxnSpPr>
        <p:spPr>
          <a:xfrm flipH="1">
            <a:off x="661614" y="3678207"/>
            <a:ext cx="3960" cy="94319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24185" y="4068711"/>
            <a:ext cx="1964307" cy="340227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>
                <a:sym typeface="Wingdings"/>
              </a:rPr>
              <a:t> GATT_CONNECTION_STATUS_EVT</a:t>
            </a:r>
          </a:p>
          <a:p>
            <a:r>
              <a:rPr lang="en-US" sz="800" dirty="0">
                <a:sym typeface="Wingdings"/>
              </a:rPr>
              <a:t> BTM_BLE_ADVERT_STATE_CHANGED_EVT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6263377" y="3646924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17718" y="5486403"/>
            <a:ext cx="10581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GATT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7" name="Straight Arrow Connector 186"/>
          <p:cNvCxnSpPr>
            <a:stCxn id="113" idx="2"/>
            <a:endCxn id="29" idx="0"/>
          </p:cNvCxnSpPr>
          <p:nvPr/>
        </p:nvCxnSpPr>
        <p:spPr>
          <a:xfrm>
            <a:off x="1405166" y="4912687"/>
            <a:ext cx="441640" cy="573716"/>
          </a:xfrm>
          <a:prstGeom prst="straightConnector1">
            <a:avLst/>
          </a:prstGeom>
          <a:ln>
            <a:headEnd type="triangl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455067" y="6349034"/>
            <a:ext cx="1740682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App initiates a Read Attribute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683629" y="6409463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GATTS_REQ_TYPE_READ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395208" y="6414506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READ_REQ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 flipV="1">
            <a:off x="4167840" y="6478774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017376" y="6475417"/>
            <a:ext cx="375555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4359" y="6634029"/>
            <a:ext cx="10581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GATT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107848" y="5132944"/>
            <a:ext cx="1420766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Service Discovery</a:t>
            </a:r>
          </a:p>
          <a:p>
            <a:r>
              <a:rPr lang="en-US" sz="800" dirty="0"/>
              <a:t>Permission &amp; Handle Validation</a:t>
            </a:r>
          </a:p>
        </p:txBody>
      </p:sp>
      <p:cxnSp>
        <p:nvCxnSpPr>
          <p:cNvPr id="188" name="Straight Arrow Connector 187"/>
          <p:cNvCxnSpPr>
            <a:stCxn id="116" idx="2"/>
            <a:endCxn id="29" idx="0"/>
          </p:cNvCxnSpPr>
          <p:nvPr/>
        </p:nvCxnSpPr>
        <p:spPr>
          <a:xfrm flipH="1">
            <a:off x="1846806" y="4912687"/>
            <a:ext cx="467392" cy="573716"/>
          </a:xfrm>
          <a:prstGeom prst="straightConnector1">
            <a:avLst/>
          </a:prstGeom>
          <a:ln>
            <a:headEnd type="triangl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3395208" y="6596642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READ_RSP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687349" y="6599033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Read Handler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1208501" y="6675359"/>
            <a:ext cx="478964" cy="71155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2333815" y="6660910"/>
            <a:ext cx="1059116" cy="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4082422" y="6660910"/>
            <a:ext cx="1915260" cy="14449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350117" y="6806235"/>
            <a:ext cx="1849351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App Initiates a Write of Attribute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687349" y="686666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GATTS_REQ_TYPE_WRITE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95208" y="6871707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WRITE_REQ</a:t>
            </a:r>
          </a:p>
        </p:txBody>
      </p:sp>
      <p:cxnSp>
        <p:nvCxnSpPr>
          <p:cNvPr id="184" name="Straight Arrow Connector 183"/>
          <p:cNvCxnSpPr/>
          <p:nvPr/>
        </p:nvCxnSpPr>
        <p:spPr>
          <a:xfrm flipV="1">
            <a:off x="4171560" y="6935975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3021096" y="6932618"/>
            <a:ext cx="375555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395208" y="7053843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WRITE_RSP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691069" y="705623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Write Handler</a:t>
            </a:r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2337535" y="7118111"/>
            <a:ext cx="1059116" cy="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 flipV="1">
            <a:off x="4086142" y="7118111"/>
            <a:ext cx="1915260" cy="14449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3" idx="3"/>
            <a:endCxn id="189" idx="1"/>
          </p:cNvCxnSpPr>
          <p:nvPr/>
        </p:nvCxnSpPr>
        <p:spPr>
          <a:xfrm>
            <a:off x="1152534" y="6957195"/>
            <a:ext cx="538535" cy="190652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335247" y="6988371"/>
            <a:ext cx="1867942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Receive Confirmation of Write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335246" y="6546039"/>
            <a:ext cx="1901397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Receive Confirmation &amp; Data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419725" y="7335013"/>
            <a:ext cx="2472816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err="1"/>
              <a:t>wiced_bt_gatt_send_notification</a:t>
            </a:r>
            <a:endParaRPr lang="en-US" sz="800" dirty="0"/>
          </a:p>
        </p:txBody>
      </p:sp>
      <p:cxnSp>
        <p:nvCxnSpPr>
          <p:cNvPr id="195" name="Straight Arrow Connector 194"/>
          <p:cNvCxnSpPr/>
          <p:nvPr/>
        </p:nvCxnSpPr>
        <p:spPr>
          <a:xfrm flipH="1">
            <a:off x="1368311" y="7450682"/>
            <a:ext cx="1952654" cy="12356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4254835" y="7286495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Receives Notification</a:t>
            </a:r>
          </a:p>
        </p:txBody>
      </p:sp>
      <p:cxnSp>
        <p:nvCxnSpPr>
          <p:cNvPr id="196" name="Straight Arrow Connector 195"/>
          <p:cNvCxnSpPr/>
          <p:nvPr/>
        </p:nvCxnSpPr>
        <p:spPr>
          <a:xfrm flipH="1">
            <a:off x="4190604" y="7453530"/>
            <a:ext cx="1587223" cy="666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3395208" y="7811991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INDICATION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423444" y="7730778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/>
              <a:t>wiced_bt_gatt_send_indication</a:t>
            </a:r>
            <a:endParaRPr lang="en-US" sz="800" dirty="0"/>
          </a:p>
        </p:txBody>
      </p:sp>
      <p:cxnSp>
        <p:nvCxnSpPr>
          <p:cNvPr id="205" name="Straight Arrow Connector 204"/>
          <p:cNvCxnSpPr/>
          <p:nvPr/>
        </p:nvCxnSpPr>
        <p:spPr>
          <a:xfrm flipH="1">
            <a:off x="1372030" y="7897426"/>
            <a:ext cx="1952654" cy="12356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4258554" y="7730778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Central Receives Indication</a:t>
            </a:r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4194323" y="7900274"/>
            <a:ext cx="1587223" cy="666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383571" y="8029622"/>
            <a:ext cx="1849351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 Sends Handle Value Confirmation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720803" y="807770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GATTS_REQ_TYPE_CONF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395208" y="8077704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CONFIRMATION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 flipV="1">
            <a:off x="4205014" y="8169317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2853702" y="8166372"/>
            <a:ext cx="576403" cy="589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100786" y="6313383"/>
            <a:ext cx="65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Read</a:t>
            </a:r>
            <a:endParaRPr 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6085611" y="6777508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41507" y="7255001"/>
            <a:ext cx="76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Notify</a:t>
            </a:r>
            <a:endParaRPr 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491959" y="784029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Indicate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395208" y="7377099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NOTIFICATION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xmlns="" id="{009ED4C6-1977-48D3-AD93-9DE4D0021D63}"/>
              </a:ext>
            </a:extLst>
          </p:cNvPr>
          <p:cNvSpPr/>
          <p:nvPr/>
        </p:nvSpPr>
        <p:spPr>
          <a:xfrm>
            <a:off x="3119738" y="4655650"/>
            <a:ext cx="668438" cy="2421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-15381" y="958775"/>
            <a:ext cx="6679277" cy="6616988"/>
            <a:chOff x="-15381" y="958775"/>
            <a:chExt cx="6679277" cy="6616988"/>
          </a:xfrm>
        </p:grpSpPr>
        <p:sp>
          <p:nvSpPr>
            <p:cNvPr id="5" name="TextBox 4"/>
            <p:cNvSpPr txBox="1"/>
            <p:nvPr/>
          </p:nvSpPr>
          <p:spPr>
            <a:xfrm>
              <a:off x="66245" y="4015536"/>
              <a:ext cx="11986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Connected</a:t>
              </a:r>
            </a:p>
            <a:p>
              <a:pPr algn="ctr"/>
              <a:r>
                <a:rPr lang="en-US" dirty="0" smtClean="0"/>
                <a:t>Active</a:t>
              </a:r>
              <a:endParaRPr lang="en-US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93555" y="1598392"/>
              <a:ext cx="6343031" cy="369332"/>
              <a:chOff x="193555" y="1598392"/>
              <a:chExt cx="6343031" cy="36933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93555" y="1598392"/>
                <a:ext cx="944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Standby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592545" y="1598392"/>
                <a:ext cx="944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Standby</a:t>
                </a:r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465235" y="4105835"/>
              <a:ext cx="11986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Connected</a:t>
              </a:r>
            </a:p>
            <a:p>
              <a:pPr algn="ctr"/>
              <a:r>
                <a:rPr lang="en-US" dirty="0" smtClean="0"/>
                <a:t>Active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5381" y="958775"/>
              <a:ext cx="1361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 smtClean="0"/>
                <a:t>WICED Slave</a:t>
              </a:r>
            </a:p>
            <a:p>
              <a:pPr algn="ctr"/>
              <a:r>
                <a:rPr lang="en-US" u="sng" dirty="0" smtClean="0"/>
                <a:t>State</a:t>
              </a:r>
              <a:endParaRPr lang="en-US" u="sn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9642" y="958775"/>
              <a:ext cx="8498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 smtClean="0"/>
                <a:t>Master</a:t>
              </a:r>
            </a:p>
            <a:p>
              <a:pPr algn="ctr"/>
              <a:r>
                <a:rPr lang="en-US" u="sng" dirty="0" smtClean="0"/>
                <a:t>State</a:t>
              </a:r>
              <a:endParaRPr lang="en-US" u="sng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507788" y="5221345"/>
              <a:ext cx="3717076" cy="612554"/>
              <a:chOff x="1570462" y="5830945"/>
              <a:chExt cx="3717076" cy="61255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949542" y="5830945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Bonding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570462" y="6187408"/>
                <a:ext cx="3717076" cy="256091"/>
              </a:xfrm>
              <a:prstGeom prst="rect">
                <a:avLst/>
              </a:prstGeom>
              <a:noFill/>
            </p:spPr>
            <p:txBody>
              <a:bodyPr wrap="square" lIns="45720" tIns="0" rIns="45720" bIns="0" rtlCol="0">
                <a:noAutofit/>
              </a:bodyPr>
              <a:lstStyle/>
              <a:p>
                <a:pPr algn="ctr"/>
                <a:r>
                  <a:rPr lang="en-US" sz="800" dirty="0" smtClean="0"/>
                  <a:t>Both side save Link Key, BD </a:t>
                </a:r>
                <a:r>
                  <a:rPr lang="en-US" sz="800" dirty="0" err="1" smtClean="0"/>
                  <a:t>Addr</a:t>
                </a:r>
                <a:r>
                  <a:rPr lang="en-US" sz="800" dirty="0" smtClean="0"/>
                  <a:t> Tuple to Non Volatile Storage (no data exchange)</a:t>
                </a:r>
                <a:endParaRPr lang="en-US" sz="800" dirty="0"/>
              </a:p>
            </p:txBody>
          </p:sp>
        </p:grpSp>
        <p:cxnSp>
          <p:nvCxnSpPr>
            <p:cNvPr id="47" name="Straight Arrow Connector 46"/>
            <p:cNvCxnSpPr>
              <a:stCxn id="6" idx="2"/>
              <a:endCxn id="7" idx="0"/>
            </p:cNvCxnSpPr>
            <p:nvPr/>
          </p:nvCxnSpPr>
          <p:spPr>
            <a:xfrm flipH="1">
              <a:off x="6064565" y="1967724"/>
              <a:ext cx="1" cy="43262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7" idx="2"/>
              <a:endCxn id="8" idx="0"/>
            </p:cNvCxnSpPr>
            <p:nvPr/>
          </p:nvCxnSpPr>
          <p:spPr>
            <a:xfrm>
              <a:off x="6064565" y="2769676"/>
              <a:ext cx="0" cy="600776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8" idx="2"/>
              <a:endCxn id="9" idx="0"/>
            </p:cNvCxnSpPr>
            <p:nvPr/>
          </p:nvCxnSpPr>
          <p:spPr>
            <a:xfrm>
              <a:off x="6064565" y="3739784"/>
              <a:ext cx="1" cy="36605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" idx="2"/>
              <a:endCxn id="3" idx="0"/>
            </p:cNvCxnSpPr>
            <p:nvPr/>
          </p:nvCxnSpPr>
          <p:spPr>
            <a:xfrm>
              <a:off x="665576" y="1967724"/>
              <a:ext cx="1" cy="43262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" idx="2"/>
              <a:endCxn id="4" idx="0"/>
            </p:cNvCxnSpPr>
            <p:nvPr/>
          </p:nvCxnSpPr>
          <p:spPr>
            <a:xfrm>
              <a:off x="665577" y="2769676"/>
              <a:ext cx="1" cy="600776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" idx="2"/>
              <a:endCxn id="5" idx="0"/>
            </p:cNvCxnSpPr>
            <p:nvPr/>
          </p:nvCxnSpPr>
          <p:spPr>
            <a:xfrm flipH="1">
              <a:off x="665576" y="3739784"/>
              <a:ext cx="2" cy="27575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-952" y="1838402"/>
              <a:ext cx="6488517" cy="1023244"/>
              <a:chOff x="-952" y="1838402"/>
              <a:chExt cx="6488517" cy="102324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-952" y="2308375"/>
                <a:ext cx="6488517" cy="553271"/>
                <a:chOff x="-952" y="2308375"/>
                <a:chExt cx="6488517" cy="553271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-952" y="2400344"/>
                  <a:ext cx="13330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Inquiry Scan</a:t>
                  </a:r>
                  <a:endParaRPr 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641564" y="2400344"/>
                  <a:ext cx="846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Inquiry</a:t>
                  </a:r>
                  <a:endParaRPr 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1274756" y="2308375"/>
                  <a:ext cx="4074484" cy="553271"/>
                  <a:chOff x="1274756" y="2344451"/>
                  <a:chExt cx="4074484" cy="553271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1274756" y="2641631"/>
                    <a:ext cx="4074484" cy="256091"/>
                    <a:chOff x="1251896" y="2641631"/>
                    <a:chExt cx="4074484" cy="256091"/>
                  </a:xfrm>
                </p:grpSpPr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>
                      <a:off x="1251896" y="2769676"/>
                      <a:ext cx="4074484" cy="0"/>
                    </a:xfrm>
                    <a:prstGeom prst="straightConnector1">
                      <a:avLst/>
                    </a:prstGeom>
                    <a:ln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1502624" y="2641631"/>
                      <a:ext cx="3717076" cy="256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45720" tIns="0" rIns="45720" bIns="0" rtlCol="0">
                      <a:noAutofit/>
                    </a:bodyPr>
                    <a:lstStyle/>
                    <a:p>
                      <a:pPr algn="ctr"/>
                      <a:r>
                        <a:rPr lang="en-US" sz="800" dirty="0" smtClean="0"/>
                        <a:t>Extended Inquiry Response Packet </a:t>
                      </a:r>
                      <a:r>
                        <a:rPr lang="mr-IN" sz="800" dirty="0" smtClean="0"/>
                        <a:t>–</a:t>
                      </a:r>
                      <a:r>
                        <a:rPr lang="en-US" sz="800" dirty="0" smtClean="0"/>
                        <a:t> BD ADDR, Name, Services</a:t>
                      </a:r>
                      <a:endParaRPr lang="en-US" sz="800" dirty="0"/>
                    </a:p>
                  </p:txBody>
                </p: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1274756" y="2344451"/>
                    <a:ext cx="4074484" cy="256091"/>
                    <a:chOff x="1251896" y="2641631"/>
                    <a:chExt cx="4074484" cy="256091"/>
                  </a:xfrm>
                </p:grpSpPr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>
                      <a:off x="1251896" y="2769676"/>
                      <a:ext cx="4074484" cy="0"/>
                    </a:xfrm>
                    <a:prstGeom prst="straightConnector1">
                      <a:avLst/>
                    </a:prstGeom>
                    <a:ln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02624" y="2641631"/>
                      <a:ext cx="3717076" cy="256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45720" tIns="0" rIns="45720" bIns="0" rtlCol="0">
                      <a:noAutofit/>
                    </a:bodyPr>
                    <a:lstStyle/>
                    <a:p>
                      <a:pPr algn="ctr"/>
                      <a:r>
                        <a:rPr lang="en-US" sz="800" smtClean="0"/>
                        <a:t>Broadcast Inquiry</a:t>
                      </a:r>
                      <a:endParaRPr lang="en-US" sz="800" dirty="0"/>
                    </a:p>
                  </p:txBody>
                </p:sp>
              </p:grpSp>
            </p:grpSp>
          </p:grpSp>
          <p:sp>
            <p:nvSpPr>
              <p:cNvPr id="72" name="TextBox 71"/>
              <p:cNvSpPr txBox="1"/>
              <p:nvPr/>
            </p:nvSpPr>
            <p:spPr>
              <a:xfrm>
                <a:off x="2906825" y="1838402"/>
                <a:ext cx="853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Inquire</a:t>
                </a:r>
                <a:endParaRPr lang="en-US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06257" y="2866241"/>
              <a:ext cx="6517628" cy="965513"/>
              <a:chOff x="106257" y="2866241"/>
              <a:chExt cx="6517628" cy="96551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6257" y="3370452"/>
                <a:ext cx="1118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Page Scan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505244" y="3370452"/>
                <a:ext cx="1118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Page Scan</a:t>
                </a:r>
                <a:endParaRPr lang="en-US" dirty="0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1282375" y="2866241"/>
                <a:ext cx="4074484" cy="965513"/>
                <a:chOff x="1282375" y="2866241"/>
                <a:chExt cx="4074484" cy="965513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282375" y="3278483"/>
                  <a:ext cx="4074484" cy="553271"/>
                  <a:chOff x="1274756" y="2344451"/>
                  <a:chExt cx="4074484" cy="553271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1274756" y="2641631"/>
                    <a:ext cx="4074484" cy="256091"/>
                    <a:chOff x="1251896" y="2641631"/>
                    <a:chExt cx="4074484" cy="256091"/>
                  </a:xfrm>
                </p:grpSpPr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>
                      <a:off x="1251896" y="2769676"/>
                      <a:ext cx="4074484" cy="0"/>
                    </a:xfrm>
                    <a:prstGeom prst="straightConnector1">
                      <a:avLst/>
                    </a:prstGeom>
                    <a:ln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502624" y="2641631"/>
                      <a:ext cx="3717076" cy="256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45720" tIns="0" rIns="45720" bIns="0" rtlCol="0">
                      <a:noAutofit/>
                    </a:bodyPr>
                    <a:lstStyle/>
                    <a:p>
                      <a:pPr algn="ctr"/>
                      <a:r>
                        <a:rPr lang="en-US" sz="800" dirty="0" smtClean="0"/>
                        <a:t>Link Manager Connection Accept</a:t>
                      </a:r>
                      <a:endParaRPr lang="en-US" sz="800" dirty="0"/>
                    </a:p>
                  </p:txBody>
                </p: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1274756" y="2344451"/>
                    <a:ext cx="4074484" cy="256091"/>
                    <a:chOff x="1251896" y="2641631"/>
                    <a:chExt cx="4074484" cy="256091"/>
                  </a:xfrm>
                </p:grpSpPr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>
                      <a:off x="1251896" y="2769676"/>
                      <a:ext cx="4074484" cy="0"/>
                    </a:xfrm>
                    <a:prstGeom prst="straightConnector1">
                      <a:avLst/>
                    </a:prstGeom>
                    <a:ln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502624" y="2641631"/>
                      <a:ext cx="3717076" cy="256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45720" tIns="0" rIns="45720" bIns="0" rtlCol="0">
                      <a:noAutofit/>
                    </a:bodyPr>
                    <a:lstStyle/>
                    <a:p>
                      <a:pPr algn="ctr"/>
                      <a:r>
                        <a:rPr lang="en-US" sz="800" dirty="0" smtClean="0"/>
                        <a:t>Link Manager Connection Request</a:t>
                      </a:r>
                      <a:endParaRPr lang="en-US" sz="800" dirty="0"/>
                    </a:p>
                  </p:txBody>
                </p:sp>
              </p:grpSp>
            </p:grpSp>
            <p:sp>
              <p:nvSpPr>
                <p:cNvPr id="73" name="TextBox 72"/>
                <p:cNvSpPr txBox="1"/>
                <p:nvPr/>
              </p:nvSpPr>
              <p:spPr>
                <a:xfrm>
                  <a:off x="2918738" y="2866241"/>
                  <a:ext cx="801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Paging</a:t>
                  </a:r>
                  <a:endParaRPr lang="en-US" dirty="0"/>
                </a:p>
              </p:txBody>
            </p:sp>
          </p:grpSp>
        </p:grpSp>
        <p:grpSp>
          <p:nvGrpSpPr>
            <p:cNvPr id="80" name="Group 79"/>
            <p:cNvGrpSpPr/>
            <p:nvPr/>
          </p:nvGrpSpPr>
          <p:grpSpPr>
            <a:xfrm>
              <a:off x="1329084" y="6358369"/>
              <a:ext cx="4074484" cy="636772"/>
              <a:chOff x="1308312" y="5450871"/>
              <a:chExt cx="4074484" cy="63677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2680952" y="5450871"/>
                <a:ext cx="1329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Encrypt Link</a:t>
                </a:r>
                <a:endParaRPr lang="en-US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1308312" y="5831552"/>
                <a:ext cx="4074484" cy="256091"/>
                <a:chOff x="1251896" y="2641631"/>
                <a:chExt cx="4074484" cy="256091"/>
              </a:xfrm>
            </p:grpSpPr>
            <p:cxnSp>
              <p:nvCxnSpPr>
                <p:cNvPr id="78" name="Straight Arrow Connector 77"/>
                <p:cNvCxnSpPr/>
                <p:nvPr/>
              </p:nvCxnSpPr>
              <p:spPr>
                <a:xfrm>
                  <a:off x="1251896" y="2769676"/>
                  <a:ext cx="4074484" cy="0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1502624" y="2641631"/>
                  <a:ext cx="3717076" cy="256091"/>
                </a:xfrm>
                <a:prstGeom prst="rect">
                  <a:avLst/>
                </a:prstGeom>
                <a:noFill/>
              </p:spPr>
              <p:txBody>
                <a:bodyPr wrap="square" lIns="45720" tIns="0" rIns="45720" bIns="0" rtlCol="0">
                  <a:noAutofit/>
                </a:bodyPr>
                <a:lstStyle/>
                <a:p>
                  <a:pPr algn="ctr"/>
                  <a:r>
                    <a:rPr lang="en-US" sz="800" dirty="0" smtClean="0"/>
                    <a:t>Request &amp; Accept encrypted Link using Link Key</a:t>
                  </a:r>
                  <a:endParaRPr lang="en-US" sz="800" dirty="0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29084" y="5777748"/>
              <a:ext cx="4074484" cy="636772"/>
              <a:chOff x="1308312" y="5450871"/>
              <a:chExt cx="4074484" cy="63677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2437421" y="5450871"/>
                <a:ext cx="181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Service Discovery</a:t>
                </a:r>
                <a:endParaRPr lang="en-US" dirty="0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1308312" y="5831552"/>
                <a:ext cx="4074484" cy="256091"/>
                <a:chOff x="1251896" y="2641631"/>
                <a:chExt cx="4074484" cy="256091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1251896" y="2769676"/>
                  <a:ext cx="4074484" cy="0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/>
                <p:cNvSpPr txBox="1"/>
                <p:nvPr/>
              </p:nvSpPr>
              <p:spPr>
                <a:xfrm>
                  <a:off x="1502624" y="2641631"/>
                  <a:ext cx="3717076" cy="256091"/>
                </a:xfrm>
                <a:prstGeom prst="rect">
                  <a:avLst/>
                </a:prstGeom>
                <a:noFill/>
              </p:spPr>
              <p:txBody>
                <a:bodyPr wrap="square" lIns="45720" tIns="0" rIns="45720" bIns="0" rtlCol="0">
                  <a:noAutofit/>
                </a:bodyPr>
                <a:lstStyle/>
                <a:p>
                  <a:pPr algn="ctr"/>
                  <a:r>
                    <a:rPr lang="en-US" sz="800" dirty="0" smtClean="0"/>
                    <a:t>Exchange SDP Database</a:t>
                  </a:r>
                  <a:endParaRPr lang="en-US" sz="800" dirty="0"/>
                </a:p>
              </p:txBody>
            </p:sp>
          </p:grpSp>
        </p:grpSp>
        <p:grpSp>
          <p:nvGrpSpPr>
            <p:cNvPr id="99" name="Group 98"/>
            <p:cNvGrpSpPr/>
            <p:nvPr/>
          </p:nvGrpSpPr>
          <p:grpSpPr>
            <a:xfrm>
              <a:off x="1325274" y="4330731"/>
              <a:ext cx="4082104" cy="1025392"/>
              <a:chOff x="1323552" y="4749831"/>
              <a:chExt cx="4082104" cy="102539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947893" y="4749831"/>
                <a:ext cx="825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Pairing</a:t>
                </a:r>
                <a:endParaRPr lang="en-US" dirty="0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1323552" y="5130512"/>
                <a:ext cx="4082104" cy="454211"/>
                <a:chOff x="1323552" y="5130512"/>
                <a:chExt cx="4082104" cy="454211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323552" y="5130512"/>
                  <a:ext cx="4074484" cy="256091"/>
                  <a:chOff x="1251896" y="2641631"/>
                  <a:chExt cx="4074484" cy="256091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1251896" y="2769676"/>
                    <a:ext cx="4074484" cy="0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502624" y="2641631"/>
                    <a:ext cx="3717076" cy="256091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0" rIns="45720" bIns="0" rtlCol="0">
                    <a:noAutofit/>
                  </a:bodyPr>
                  <a:lstStyle/>
                  <a:p>
                    <a:pPr algn="ctr"/>
                    <a:r>
                      <a:rPr lang="en-US" sz="800" dirty="0" smtClean="0"/>
                      <a:t>Exchange IO Capabilities with Pairing Request and Pairing Response</a:t>
                    </a:r>
                    <a:endParaRPr lang="en-US" sz="800" dirty="0"/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331172" y="5328632"/>
                  <a:ext cx="4074484" cy="256091"/>
                  <a:chOff x="1251896" y="2641631"/>
                  <a:chExt cx="4074484" cy="256091"/>
                </a:xfrm>
              </p:grpSpPr>
              <p:cxnSp>
                <p:nvCxnSpPr>
                  <p:cNvPr id="90" name="Straight Arrow Connector 89"/>
                  <p:cNvCxnSpPr/>
                  <p:nvPr/>
                </p:nvCxnSpPr>
                <p:spPr>
                  <a:xfrm>
                    <a:off x="1251896" y="2769676"/>
                    <a:ext cx="4074484" cy="0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502624" y="2641631"/>
                    <a:ext cx="3717076" cy="256091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0" rIns="45720" bIns="0" rtlCol="0">
                    <a:noAutofit/>
                  </a:bodyPr>
                  <a:lstStyle/>
                  <a:p>
                    <a:pPr algn="ctr"/>
                    <a:r>
                      <a:rPr lang="en-US" sz="800" dirty="0" smtClean="0"/>
                      <a:t>Both sides create &amp; exchange </a:t>
                    </a:r>
                    <a:r>
                      <a:rPr lang="en-US" sz="800" dirty="0"/>
                      <a:t>r</a:t>
                    </a:r>
                    <a:r>
                      <a:rPr lang="en-US" sz="800" dirty="0" smtClean="0"/>
                      <a:t>andom numbers </a:t>
                    </a:r>
                    <a:r>
                      <a:rPr lang="en-US" sz="800" dirty="0"/>
                      <a:t>e</a:t>
                    </a:r>
                    <a:r>
                      <a:rPr lang="en-US" sz="800" dirty="0" smtClean="0"/>
                      <a:t>ncrypted with Pin + BDADDR+ </a:t>
                    </a:r>
                    <a:endParaRPr lang="en-US" sz="800" dirty="0"/>
                  </a:p>
                </p:txBody>
              </p: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1574280" y="5519132"/>
                <a:ext cx="3717076" cy="256091"/>
              </a:xfrm>
              <a:prstGeom prst="rect">
                <a:avLst/>
              </a:prstGeom>
              <a:noFill/>
            </p:spPr>
            <p:txBody>
              <a:bodyPr wrap="square" lIns="45720" tIns="0" rIns="45720" bIns="0" rtlCol="0">
                <a:noAutofit/>
              </a:bodyPr>
              <a:lstStyle/>
              <a:p>
                <a:pPr algn="ctr"/>
                <a:r>
                  <a:rPr lang="en-US" sz="800" dirty="0" smtClean="0"/>
                  <a:t>Link Keys are created using exchanged data (no data exchange)</a:t>
                </a:r>
                <a:endParaRPr lang="en-US" sz="8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1296238" y="6938991"/>
              <a:ext cx="4074484" cy="636772"/>
              <a:chOff x="1308312" y="5450871"/>
              <a:chExt cx="4074484" cy="636772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2568198" y="5450871"/>
                <a:ext cx="15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Exchange Data</a:t>
                </a:r>
                <a:endParaRPr lang="en-US" dirty="0"/>
              </a:p>
            </p:txBody>
          </p:sp>
          <p:grpSp>
            <p:nvGrpSpPr>
              <p:cNvPr id="103" name="Group 102"/>
              <p:cNvGrpSpPr/>
              <p:nvPr/>
            </p:nvGrpSpPr>
            <p:grpSpPr>
              <a:xfrm>
                <a:off x="1308312" y="5831552"/>
                <a:ext cx="4074484" cy="256091"/>
                <a:chOff x="1251896" y="2641631"/>
                <a:chExt cx="4074484" cy="256091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1251896" y="2769676"/>
                  <a:ext cx="4074484" cy="0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1502624" y="2641631"/>
                  <a:ext cx="3717076" cy="256091"/>
                </a:xfrm>
                <a:prstGeom prst="rect">
                  <a:avLst/>
                </a:prstGeom>
                <a:noFill/>
              </p:spPr>
              <p:txBody>
                <a:bodyPr wrap="square" lIns="45720" tIns="0" rIns="45720" bIns="0" rtlCol="0">
                  <a:noAutofit/>
                </a:bodyPr>
                <a:lstStyle/>
                <a:p>
                  <a:pPr algn="ctr"/>
                  <a:r>
                    <a:rPr lang="en-US" sz="800" dirty="0" smtClean="0"/>
                    <a:t>SPP </a:t>
                  </a:r>
                  <a:r>
                    <a:rPr lang="en-US" sz="800" dirty="0" smtClean="0">
                      <a:sym typeface="Wingdings"/>
                    </a:rPr>
                    <a:t>  RFCOMM</a:t>
                  </a:r>
                  <a:endParaRPr lang="en-US" sz="8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152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xmlns="" id="{444A11D9-8973-4B16-AE45-6B045753A046}"/>
              </a:ext>
            </a:extLst>
          </p:cNvPr>
          <p:cNvGrpSpPr/>
          <p:nvPr/>
        </p:nvGrpSpPr>
        <p:grpSpPr>
          <a:xfrm>
            <a:off x="260387" y="2820866"/>
            <a:ext cx="6337227" cy="3502268"/>
            <a:chOff x="0" y="0"/>
            <a:chExt cx="12492027" cy="6903720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4B3A4A52-1251-489D-AB11-4C7FA504B88C}"/>
                </a:ext>
              </a:extLst>
            </p:cNvPr>
            <p:cNvCxnSpPr>
              <a:cxnSpLocks/>
            </p:cNvCxnSpPr>
            <p:nvPr/>
          </p:nvCxnSpPr>
          <p:spPr>
            <a:xfrm>
              <a:off x="1724863" y="1665027"/>
              <a:ext cx="0" cy="128317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1C81992F-B3D8-4FDF-A450-7CD05CBE294C}"/>
                </a:ext>
              </a:extLst>
            </p:cNvPr>
            <p:cNvCxnSpPr>
              <a:cxnSpLocks/>
            </p:cNvCxnSpPr>
            <p:nvPr/>
          </p:nvCxnSpPr>
          <p:spPr>
            <a:xfrm>
              <a:off x="4479436" y="940484"/>
              <a:ext cx="0" cy="195675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9F186C85-DA78-463B-8C69-8E15829D0E97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47" y="3480179"/>
              <a:ext cx="0" cy="2148653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AADC7CEF-3F64-40CE-826A-ADF54345AD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3121" y="2760280"/>
              <a:ext cx="5897" cy="914441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xmlns="" id="{3EE70462-2985-40A1-8D6E-B81E2EDA33CC}"/>
                </a:ext>
              </a:extLst>
            </p:cNvPr>
            <p:cNvCxnSpPr>
              <a:cxnSpLocks/>
            </p:cNvCxnSpPr>
            <p:nvPr/>
          </p:nvCxnSpPr>
          <p:spPr>
            <a:xfrm>
              <a:off x="6999267" y="4897005"/>
              <a:ext cx="0" cy="1303148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xmlns="" id="{49834E44-CDA2-4053-A5A9-56437BA2AC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5249" y="4989021"/>
              <a:ext cx="0" cy="102315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53EEDD3B-73D6-4968-80BC-03B0E38AA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4790" y="3480179"/>
              <a:ext cx="17567" cy="1508842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E3936F8F-E678-4308-84B9-2A316B1E579A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54" y="2171350"/>
              <a:ext cx="0" cy="84385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89CC8196-A03E-4C41-BB0A-1315B3FFD3A8}"/>
                </a:ext>
              </a:extLst>
            </p:cNvPr>
            <p:cNvCxnSpPr>
              <a:cxnSpLocks/>
            </p:cNvCxnSpPr>
            <p:nvPr/>
          </p:nvCxnSpPr>
          <p:spPr>
            <a:xfrm>
              <a:off x="2546338" y="2847570"/>
              <a:ext cx="0" cy="336474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80332405-90BF-4520-A306-2C9B012FD45F}"/>
                </a:ext>
              </a:extLst>
            </p:cNvPr>
            <p:cNvCxnSpPr>
              <a:cxnSpLocks/>
            </p:cNvCxnSpPr>
            <p:nvPr/>
          </p:nvCxnSpPr>
          <p:spPr>
            <a:xfrm>
              <a:off x="461540" y="940484"/>
              <a:ext cx="0" cy="460050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E9148A74-33CF-42D8-9545-D1752EA08EE1}"/>
                </a:ext>
              </a:extLst>
            </p:cNvPr>
            <p:cNvCxnSpPr>
              <a:cxnSpLocks/>
            </p:cNvCxnSpPr>
            <p:nvPr/>
          </p:nvCxnSpPr>
          <p:spPr>
            <a:xfrm>
              <a:off x="6246011" y="6200153"/>
              <a:ext cx="0" cy="69603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6051BCEC-ED3D-4C30-ACE7-21B5CF08F2AF}"/>
                </a:ext>
              </a:extLst>
            </p:cNvPr>
            <p:cNvCxnSpPr>
              <a:cxnSpLocks/>
            </p:cNvCxnSpPr>
            <p:nvPr/>
          </p:nvCxnSpPr>
          <p:spPr>
            <a:xfrm>
              <a:off x="3562572" y="470702"/>
              <a:ext cx="0" cy="55834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383F769E-9A39-4D2B-A140-50F597143301}"/>
                </a:ext>
              </a:extLst>
            </p:cNvPr>
            <p:cNvCxnSpPr>
              <a:cxnSpLocks/>
            </p:cNvCxnSpPr>
            <p:nvPr/>
          </p:nvCxnSpPr>
          <p:spPr>
            <a:xfrm>
              <a:off x="6103121" y="867944"/>
              <a:ext cx="0" cy="145768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73023383-1407-4344-A5C8-06FE8CA41955}"/>
                </a:ext>
              </a:extLst>
            </p:cNvPr>
            <p:cNvCxnSpPr>
              <a:cxnSpLocks/>
            </p:cNvCxnSpPr>
            <p:nvPr/>
          </p:nvCxnSpPr>
          <p:spPr>
            <a:xfrm>
              <a:off x="7578132" y="382137"/>
              <a:ext cx="0" cy="251510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CFF61708-597C-43A1-B3E1-E6673A3BAEF1}"/>
                </a:ext>
              </a:extLst>
            </p:cNvPr>
            <p:cNvCxnSpPr>
              <a:cxnSpLocks/>
            </p:cNvCxnSpPr>
            <p:nvPr/>
          </p:nvCxnSpPr>
          <p:spPr>
            <a:xfrm>
              <a:off x="9785235" y="417429"/>
              <a:ext cx="0" cy="306275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BB36824D-3C80-4610-B77E-532DE47D858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637" y="487016"/>
              <a:ext cx="0" cy="172146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38E9D512-FA57-4DF2-B003-B522999586B5}"/>
                </a:ext>
              </a:extLst>
            </p:cNvPr>
            <p:cNvSpPr/>
            <p:nvPr/>
          </p:nvSpPr>
          <p:spPr>
            <a:xfrm>
              <a:off x="0" y="5120640"/>
              <a:ext cx="5092677" cy="502920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SCO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C2F2202-D3CA-49CC-9BE8-333543385688}"/>
                </a:ext>
              </a:extLst>
            </p:cNvPr>
            <p:cNvSpPr/>
            <p:nvPr/>
          </p:nvSpPr>
          <p:spPr>
            <a:xfrm>
              <a:off x="5206183" y="5120640"/>
              <a:ext cx="3586168" cy="502920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ACL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537E9A6-332F-48F2-AD54-D2D4E8A9727E}"/>
                </a:ext>
              </a:extLst>
            </p:cNvPr>
            <p:cNvSpPr/>
            <p:nvPr/>
          </p:nvSpPr>
          <p:spPr>
            <a:xfrm>
              <a:off x="0" y="5760720"/>
              <a:ext cx="12417552" cy="502920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Baseband/Link controller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D1658DF0-0E3E-4781-A34E-D2A6C306F8F8}"/>
                </a:ext>
              </a:extLst>
            </p:cNvPr>
            <p:cNvSpPr/>
            <p:nvPr/>
          </p:nvSpPr>
          <p:spPr>
            <a:xfrm>
              <a:off x="1" y="6400800"/>
              <a:ext cx="12417552" cy="502920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Radio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E9080B4D-D816-4F72-83B1-0F6E8D7A6A41}"/>
                </a:ext>
              </a:extLst>
            </p:cNvPr>
            <p:cNvSpPr/>
            <p:nvPr/>
          </p:nvSpPr>
          <p:spPr>
            <a:xfrm>
              <a:off x="3" y="640080"/>
              <a:ext cx="7125138" cy="502920"/>
            </a:xfrm>
            <a:custGeom>
              <a:avLst/>
              <a:gdLst>
                <a:gd name="connsiteX0" fmla="*/ 0 w 7282866"/>
                <a:gd name="connsiteY0" fmla="*/ 48702 h 487016"/>
                <a:gd name="connsiteX1" fmla="*/ 48702 w 7282866"/>
                <a:gd name="connsiteY1" fmla="*/ 0 h 487016"/>
                <a:gd name="connsiteX2" fmla="*/ 7234164 w 7282866"/>
                <a:gd name="connsiteY2" fmla="*/ 0 h 487016"/>
                <a:gd name="connsiteX3" fmla="*/ 7282866 w 7282866"/>
                <a:gd name="connsiteY3" fmla="*/ 48702 h 487016"/>
                <a:gd name="connsiteX4" fmla="*/ 7282866 w 7282866"/>
                <a:gd name="connsiteY4" fmla="*/ 438314 h 487016"/>
                <a:gd name="connsiteX5" fmla="*/ 7234164 w 7282866"/>
                <a:gd name="connsiteY5" fmla="*/ 487016 h 487016"/>
                <a:gd name="connsiteX6" fmla="*/ 48702 w 7282866"/>
                <a:gd name="connsiteY6" fmla="*/ 487016 h 487016"/>
                <a:gd name="connsiteX7" fmla="*/ 0 w 7282866"/>
                <a:gd name="connsiteY7" fmla="*/ 438314 h 487016"/>
                <a:gd name="connsiteX8" fmla="*/ 0 w 7282866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82866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7234164" y="0"/>
                  </a:lnTo>
                  <a:cubicBezTo>
                    <a:pt x="7261061" y="0"/>
                    <a:pt x="7282866" y="21805"/>
                    <a:pt x="7282866" y="48702"/>
                  </a:cubicBezTo>
                  <a:lnTo>
                    <a:pt x="7282866" y="438314"/>
                  </a:lnTo>
                  <a:cubicBezTo>
                    <a:pt x="7282866" y="465211"/>
                    <a:pt x="7261061" y="487016"/>
                    <a:pt x="7234164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Hands-Free Profile (HFP)/Headset Profile (HSP)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EC0139D-BDCC-4180-8FDA-23A71C8812E2}"/>
                </a:ext>
              </a:extLst>
            </p:cNvPr>
            <p:cNvSpPr/>
            <p:nvPr/>
          </p:nvSpPr>
          <p:spPr>
            <a:xfrm>
              <a:off x="0" y="3840480"/>
              <a:ext cx="12417552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Host Controller Interface (HCI)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EEBB0A9-65CA-437D-A061-B2BE9693B65F}"/>
                </a:ext>
              </a:extLst>
            </p:cNvPr>
            <p:cNvSpPr/>
            <p:nvPr/>
          </p:nvSpPr>
          <p:spPr>
            <a:xfrm>
              <a:off x="5206184" y="4480560"/>
              <a:ext cx="7285843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Link Manager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65E98B04-0A7B-4691-98A2-5853CA661777}"/>
                </a:ext>
              </a:extLst>
            </p:cNvPr>
            <p:cNvSpPr/>
            <p:nvPr/>
          </p:nvSpPr>
          <p:spPr>
            <a:xfrm>
              <a:off x="9022065" y="5120640"/>
              <a:ext cx="3469960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Link Manager Protocol (LMP)</a:t>
              </a: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62BAAC22-BD25-4457-83E3-35212239CCB2}"/>
                </a:ext>
              </a:extLst>
            </p:cNvPr>
            <p:cNvSpPr/>
            <p:nvPr/>
          </p:nvSpPr>
          <p:spPr>
            <a:xfrm>
              <a:off x="0" y="0"/>
              <a:ext cx="12417552" cy="502920"/>
            </a:xfrm>
            <a:custGeom>
              <a:avLst/>
              <a:gdLst>
                <a:gd name="connsiteX0" fmla="*/ 0 w 7282866"/>
                <a:gd name="connsiteY0" fmla="*/ 48702 h 487016"/>
                <a:gd name="connsiteX1" fmla="*/ 48702 w 7282866"/>
                <a:gd name="connsiteY1" fmla="*/ 0 h 487016"/>
                <a:gd name="connsiteX2" fmla="*/ 7234164 w 7282866"/>
                <a:gd name="connsiteY2" fmla="*/ 0 h 487016"/>
                <a:gd name="connsiteX3" fmla="*/ 7282866 w 7282866"/>
                <a:gd name="connsiteY3" fmla="*/ 48702 h 487016"/>
                <a:gd name="connsiteX4" fmla="*/ 7282866 w 7282866"/>
                <a:gd name="connsiteY4" fmla="*/ 438314 h 487016"/>
                <a:gd name="connsiteX5" fmla="*/ 7234164 w 7282866"/>
                <a:gd name="connsiteY5" fmla="*/ 487016 h 487016"/>
                <a:gd name="connsiteX6" fmla="*/ 48702 w 7282866"/>
                <a:gd name="connsiteY6" fmla="*/ 487016 h 487016"/>
                <a:gd name="connsiteX7" fmla="*/ 0 w 7282866"/>
                <a:gd name="connsiteY7" fmla="*/ 438314 h 487016"/>
                <a:gd name="connsiteX8" fmla="*/ 0 w 7282866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82866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7234164" y="0"/>
                  </a:lnTo>
                  <a:cubicBezTo>
                    <a:pt x="7261061" y="0"/>
                    <a:pt x="7282866" y="21805"/>
                    <a:pt x="7282866" y="48702"/>
                  </a:cubicBezTo>
                  <a:lnTo>
                    <a:pt x="7282866" y="438314"/>
                  </a:lnTo>
                  <a:cubicBezTo>
                    <a:pt x="7282866" y="465211"/>
                    <a:pt x="7261061" y="487016"/>
                    <a:pt x="7234164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Applications and Profiles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A3711DF4-0204-481C-AAFC-4896961D1390}"/>
                </a:ext>
              </a:extLst>
            </p:cNvPr>
            <p:cNvSpPr/>
            <p:nvPr/>
          </p:nvSpPr>
          <p:spPr>
            <a:xfrm>
              <a:off x="5339474" y="2560320"/>
              <a:ext cx="1527295" cy="502920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SDP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D810DCF5-AD56-4390-A477-EA666C50A046}"/>
                </a:ext>
              </a:extLst>
            </p:cNvPr>
            <p:cNvSpPr/>
            <p:nvPr/>
          </p:nvSpPr>
          <p:spPr>
            <a:xfrm>
              <a:off x="3289302" y="3200400"/>
              <a:ext cx="9202723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L2CAP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D2C73C3B-94DD-456B-BE17-278DA71A5197}"/>
                </a:ext>
              </a:extLst>
            </p:cNvPr>
            <p:cNvSpPr/>
            <p:nvPr/>
          </p:nvSpPr>
          <p:spPr>
            <a:xfrm>
              <a:off x="10855249" y="1920240"/>
              <a:ext cx="1636776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OBEX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BF641A3E-E47C-4E3A-91C4-4D2C3071B668}"/>
                </a:ext>
              </a:extLst>
            </p:cNvPr>
            <p:cNvSpPr/>
            <p:nvPr/>
          </p:nvSpPr>
          <p:spPr>
            <a:xfrm>
              <a:off x="7076781" y="2560320"/>
              <a:ext cx="5415244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RFCOMM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CAC63132-F0D2-45B0-9879-4072AC14ED95}"/>
                </a:ext>
              </a:extLst>
            </p:cNvPr>
            <p:cNvSpPr/>
            <p:nvPr/>
          </p:nvSpPr>
          <p:spPr>
            <a:xfrm>
              <a:off x="8908558" y="1920240"/>
              <a:ext cx="1636776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HID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9583580F-2D27-4507-8AD1-7360E7BA0B26}"/>
                </a:ext>
              </a:extLst>
            </p:cNvPr>
            <p:cNvSpPr/>
            <p:nvPr/>
          </p:nvSpPr>
          <p:spPr>
            <a:xfrm>
              <a:off x="5472754" y="1920240"/>
              <a:ext cx="3125889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SPP</a:t>
              </a: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CE09BD26-897A-4AFA-B51B-AFD401B7C927}"/>
                </a:ext>
              </a:extLst>
            </p:cNvPr>
            <p:cNvSpPr/>
            <p:nvPr/>
          </p:nvSpPr>
          <p:spPr>
            <a:xfrm>
              <a:off x="818874" y="2560320"/>
              <a:ext cx="4292002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Generic Access Profile (GAP)</a:t>
              </a: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818554A2-F00D-4C47-A12C-BF6F9376D51B}"/>
                </a:ext>
              </a:extLst>
            </p:cNvPr>
            <p:cNvSpPr/>
            <p:nvPr/>
          </p:nvSpPr>
          <p:spPr>
            <a:xfrm>
              <a:off x="2583509" y="1920240"/>
              <a:ext cx="1427339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AVRCP</a:t>
              </a: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409ADEEC-05DC-4F5A-96A7-B3A3C4FC66D4}"/>
                </a:ext>
              </a:extLst>
            </p:cNvPr>
            <p:cNvSpPr/>
            <p:nvPr/>
          </p:nvSpPr>
          <p:spPr>
            <a:xfrm>
              <a:off x="835260" y="1920240"/>
              <a:ext cx="1427344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GAVDP</a:t>
              </a: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99AEDFE0-EC38-455E-8574-2399D4F8BD8A}"/>
                </a:ext>
              </a:extLst>
            </p:cNvPr>
            <p:cNvSpPr/>
            <p:nvPr/>
          </p:nvSpPr>
          <p:spPr>
            <a:xfrm>
              <a:off x="835260" y="1280160"/>
              <a:ext cx="1325320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A2DP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71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0387" y="2820866"/>
            <a:ext cx="6337227" cy="3502268"/>
            <a:chOff x="260387" y="2820866"/>
            <a:chExt cx="6337227" cy="3502268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AADC7CEF-3F64-40CE-826A-ADF54345AD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511" y="4221160"/>
              <a:ext cx="2992" cy="46389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xmlns="" id="{3EE70462-2985-40A1-8D6E-B81E2EDA33CC}"/>
                </a:ext>
              </a:extLst>
            </p:cNvPr>
            <p:cNvCxnSpPr>
              <a:cxnSpLocks/>
            </p:cNvCxnSpPr>
            <p:nvPr/>
          </p:nvCxnSpPr>
          <p:spPr>
            <a:xfrm>
              <a:off x="3811127" y="5305124"/>
              <a:ext cx="0" cy="66108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xmlns="" id="{49834E44-CDA2-4053-A5A9-56437BA2AC99}"/>
                </a:ext>
              </a:extLst>
            </p:cNvPr>
            <p:cNvCxnSpPr>
              <a:cxnSpLocks/>
            </p:cNvCxnSpPr>
            <p:nvPr/>
          </p:nvCxnSpPr>
          <p:spPr>
            <a:xfrm>
              <a:off x="5767274" y="5351804"/>
              <a:ext cx="0" cy="51905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53EEDD3B-73D6-4968-80BC-03B0E38AA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1853" y="4586366"/>
              <a:ext cx="8912" cy="765438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E9148A74-33CF-42D8-9545-D1752EA08EE1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9" y="5966213"/>
              <a:ext cx="0" cy="35310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73023383-1407-4344-A5C8-06FE8CA41955}"/>
                </a:ext>
              </a:extLst>
            </p:cNvPr>
            <p:cNvCxnSpPr>
              <a:cxnSpLocks/>
            </p:cNvCxnSpPr>
            <p:nvPr/>
          </p:nvCxnSpPr>
          <p:spPr>
            <a:xfrm>
              <a:off x="4104787" y="3014725"/>
              <a:ext cx="0" cy="127591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C2F2202-D3CA-49CC-9BE8-333543385688}"/>
                </a:ext>
              </a:extLst>
            </p:cNvPr>
            <p:cNvSpPr/>
            <p:nvPr/>
          </p:nvSpPr>
          <p:spPr>
            <a:xfrm>
              <a:off x="2901493" y="5418575"/>
              <a:ext cx="1819269" cy="255132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ACL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537E9A6-332F-48F2-AD54-D2D4E8A9727E}"/>
                </a:ext>
              </a:extLst>
            </p:cNvPr>
            <p:cNvSpPr/>
            <p:nvPr/>
          </p:nvSpPr>
          <p:spPr>
            <a:xfrm>
              <a:off x="260387" y="5743288"/>
              <a:ext cx="6299446" cy="255132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Baseband/Link controller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D1658DF0-0E3E-4781-A34E-D2A6C306F8F8}"/>
                </a:ext>
              </a:extLst>
            </p:cNvPr>
            <p:cNvSpPr/>
            <p:nvPr/>
          </p:nvSpPr>
          <p:spPr>
            <a:xfrm>
              <a:off x="260388" y="6068002"/>
              <a:ext cx="6299446" cy="255132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Radio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EC0139D-BDCC-4180-8FDA-23A71C8812E2}"/>
                </a:ext>
              </a:extLst>
            </p:cNvPr>
            <p:cNvSpPr/>
            <p:nvPr/>
          </p:nvSpPr>
          <p:spPr>
            <a:xfrm>
              <a:off x="260387" y="4769148"/>
              <a:ext cx="6299446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Host Controller Interface (HCI)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EEBB0A9-65CA-437D-A061-B2BE9693B65F}"/>
                </a:ext>
              </a:extLst>
            </p:cNvPr>
            <p:cNvSpPr/>
            <p:nvPr/>
          </p:nvSpPr>
          <p:spPr>
            <a:xfrm>
              <a:off x="2901493" y="5093861"/>
              <a:ext cx="3696121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Link Manager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65E98B04-0A7B-4691-98A2-5853CA661777}"/>
                </a:ext>
              </a:extLst>
            </p:cNvPr>
            <p:cNvSpPr/>
            <p:nvPr/>
          </p:nvSpPr>
          <p:spPr>
            <a:xfrm>
              <a:off x="4837296" y="5418575"/>
              <a:ext cx="1760317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Link Manager Protocol (LMP)</a:t>
              </a: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62BAAC22-BD25-4457-83E3-35212239CCB2}"/>
                </a:ext>
              </a:extLst>
            </p:cNvPr>
            <p:cNvSpPr/>
            <p:nvPr/>
          </p:nvSpPr>
          <p:spPr>
            <a:xfrm>
              <a:off x="260387" y="2820866"/>
              <a:ext cx="6299446" cy="255132"/>
            </a:xfrm>
            <a:custGeom>
              <a:avLst/>
              <a:gdLst>
                <a:gd name="connsiteX0" fmla="*/ 0 w 7282866"/>
                <a:gd name="connsiteY0" fmla="*/ 48702 h 487016"/>
                <a:gd name="connsiteX1" fmla="*/ 48702 w 7282866"/>
                <a:gd name="connsiteY1" fmla="*/ 0 h 487016"/>
                <a:gd name="connsiteX2" fmla="*/ 7234164 w 7282866"/>
                <a:gd name="connsiteY2" fmla="*/ 0 h 487016"/>
                <a:gd name="connsiteX3" fmla="*/ 7282866 w 7282866"/>
                <a:gd name="connsiteY3" fmla="*/ 48702 h 487016"/>
                <a:gd name="connsiteX4" fmla="*/ 7282866 w 7282866"/>
                <a:gd name="connsiteY4" fmla="*/ 438314 h 487016"/>
                <a:gd name="connsiteX5" fmla="*/ 7234164 w 7282866"/>
                <a:gd name="connsiteY5" fmla="*/ 487016 h 487016"/>
                <a:gd name="connsiteX6" fmla="*/ 48702 w 7282866"/>
                <a:gd name="connsiteY6" fmla="*/ 487016 h 487016"/>
                <a:gd name="connsiteX7" fmla="*/ 0 w 7282866"/>
                <a:gd name="connsiteY7" fmla="*/ 438314 h 487016"/>
                <a:gd name="connsiteX8" fmla="*/ 0 w 7282866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82866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7234164" y="0"/>
                  </a:lnTo>
                  <a:cubicBezTo>
                    <a:pt x="7261061" y="0"/>
                    <a:pt x="7282866" y="21805"/>
                    <a:pt x="7282866" y="48702"/>
                  </a:cubicBezTo>
                  <a:lnTo>
                    <a:pt x="7282866" y="438314"/>
                  </a:lnTo>
                  <a:cubicBezTo>
                    <a:pt x="7282866" y="465211"/>
                    <a:pt x="7261061" y="487016"/>
                    <a:pt x="7234164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Applications and Profiles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A3711DF4-0204-481C-AAFC-4896961D1390}"/>
                </a:ext>
              </a:extLst>
            </p:cNvPr>
            <p:cNvSpPr/>
            <p:nvPr/>
          </p:nvSpPr>
          <p:spPr>
            <a:xfrm>
              <a:off x="2969111" y="4119720"/>
              <a:ext cx="774799" cy="255132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SDP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D810DCF5-AD56-4390-A477-EA666C50A046}"/>
                </a:ext>
              </a:extLst>
            </p:cNvPr>
            <p:cNvSpPr/>
            <p:nvPr/>
          </p:nvSpPr>
          <p:spPr>
            <a:xfrm>
              <a:off x="1929056" y="4444434"/>
              <a:ext cx="4668557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L2CAP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BF641A3E-E47C-4E3A-91C4-4D2C3071B668}"/>
                </a:ext>
              </a:extLst>
            </p:cNvPr>
            <p:cNvSpPr/>
            <p:nvPr/>
          </p:nvSpPr>
          <p:spPr>
            <a:xfrm>
              <a:off x="3850450" y="4119720"/>
              <a:ext cx="2747163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RFCOMM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9583580F-2D27-4507-8AD1-7360E7BA0B26}"/>
                </a:ext>
              </a:extLst>
            </p:cNvPr>
            <p:cNvSpPr/>
            <p:nvPr/>
          </p:nvSpPr>
          <p:spPr>
            <a:xfrm>
              <a:off x="3036725" y="3795007"/>
              <a:ext cx="1585769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SPP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61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10263</TotalTime>
  <Words>366</Words>
  <Application>Microsoft Macintosh PowerPoint</Application>
  <PresentationFormat>Letter Paper (8.5x11 in)</PresentationFormat>
  <Paragraphs>174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49</cp:revision>
  <dcterms:created xsi:type="dcterms:W3CDTF">2018-05-13T12:04:53Z</dcterms:created>
  <dcterms:modified xsi:type="dcterms:W3CDTF">2018-06-09T21:28:51Z</dcterms:modified>
</cp:coreProperties>
</file>