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03"/>
    <p:restoredTop sz="94676"/>
  </p:normalViewPr>
  <p:slideViewPr>
    <p:cSldViewPr snapToGrid="0" snapToObjects="1">
      <p:cViewPr varScale="1">
        <p:scale>
          <a:sx n="100" d="100"/>
          <a:sy n="100" d="100"/>
        </p:scale>
        <p:origin x="16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8E9C7-9CA3-A64A-B46C-6E620848F682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8A9ED-1D9C-F84A-B74D-59B8AEADE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21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2AB9-D88E-BD44-B295-056A7213B648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A4F4-058C-B140-97E8-B92918D6D0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2AB9-D88E-BD44-B295-056A7213B648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A4F4-058C-B140-97E8-B92918D6D0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2AB9-D88E-BD44-B295-056A7213B648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A4F4-058C-B140-97E8-B92918D6D0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2AB9-D88E-BD44-B295-056A7213B648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A4F4-058C-B140-97E8-B92918D6D0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2AB9-D88E-BD44-B295-056A7213B648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A4F4-058C-B140-97E8-B92918D6D0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2AB9-D88E-BD44-B295-056A7213B648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A4F4-058C-B140-97E8-B92918D6D0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2AB9-D88E-BD44-B295-056A7213B648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A4F4-058C-B140-97E8-B92918D6D0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2AB9-D88E-BD44-B295-056A7213B648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A4F4-058C-B140-97E8-B92918D6D0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2AB9-D88E-BD44-B295-056A7213B648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A4F4-058C-B140-97E8-B92918D6D0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2AB9-D88E-BD44-B295-056A7213B648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A4F4-058C-B140-97E8-B92918D6D0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2AB9-D88E-BD44-B295-056A7213B648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A4F4-058C-B140-97E8-B92918D6D0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F2AB9-D88E-BD44-B295-056A7213B648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5A4F4-058C-B140-97E8-B92918D6D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5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/>
          <p:cNvSpPr txBox="1"/>
          <p:nvPr/>
        </p:nvSpPr>
        <p:spPr>
          <a:xfrm>
            <a:off x="66242" y="5622559"/>
            <a:ext cx="1198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Connected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682243" y="5622559"/>
            <a:ext cx="1198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Connected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33944" y="152774"/>
            <a:ext cx="6279259" cy="2521638"/>
            <a:chOff x="333944" y="152774"/>
            <a:chExt cx="6279259" cy="2521638"/>
          </a:xfrm>
        </p:grpSpPr>
        <p:grpSp>
          <p:nvGrpSpPr>
            <p:cNvPr id="16" name="Group 15"/>
            <p:cNvGrpSpPr/>
            <p:nvPr/>
          </p:nvGrpSpPr>
          <p:grpSpPr>
            <a:xfrm>
              <a:off x="1351852" y="929883"/>
              <a:ext cx="1733740" cy="276999"/>
              <a:chOff x="1284479" y="2681513"/>
              <a:chExt cx="1733740" cy="276999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284479" y="2681513"/>
                <a:ext cx="274434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</a:t>
                </a: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203129" y="2681513"/>
                <a:ext cx="255198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</a:t>
                </a: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750197" y="2681513"/>
                <a:ext cx="268022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R</a:t>
                </a: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1872126" y="152774"/>
              <a:ext cx="11452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 dirty="0"/>
                <a:t>WICED</a:t>
              </a:r>
            </a:p>
            <a:p>
              <a:pPr algn="ctr"/>
              <a:r>
                <a:rPr lang="en-US" u="sng" dirty="0"/>
                <a:t>Peripheral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96359" y="152774"/>
              <a:ext cx="11817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 dirty="0"/>
                <a:t>Cell Phone</a:t>
              </a:r>
            </a:p>
            <a:p>
              <a:pPr algn="ctr"/>
              <a:r>
                <a:rPr lang="en-US" u="sng" dirty="0"/>
                <a:t>Central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351852" y="1875372"/>
              <a:ext cx="1733740" cy="276999"/>
              <a:chOff x="1284479" y="2681513"/>
              <a:chExt cx="1733740" cy="276999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284479" y="2681513"/>
                <a:ext cx="274434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203129" y="2681513"/>
                <a:ext cx="255198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750197" y="2681513"/>
                <a:ext cx="268022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R</a:t>
                </a:r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 flipV="1">
                <a:off x="1558913" y="2758369"/>
                <a:ext cx="634620" cy="1"/>
              </a:xfrm>
              <a:prstGeom prst="straightConnector1">
                <a:avLst/>
              </a:prstGeom>
              <a:ln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1733670" y="2691787"/>
                <a:ext cx="228600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5720" tIns="0" rIns="45720" bIns="0" rtlCol="0">
                <a:spAutoFit/>
              </a:bodyPr>
              <a:lstStyle/>
              <a:p>
                <a:pPr algn="ctr"/>
                <a:r>
                  <a:rPr lang="en-US" sz="800" dirty="0"/>
                  <a:t>API</a:t>
                </a:r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1568509" y="2797959"/>
                <a:ext cx="634620" cy="118872"/>
                <a:chOff x="1568509" y="3183234"/>
                <a:chExt cx="634620" cy="118872"/>
              </a:xfrm>
            </p:grpSpPr>
            <p:cxnSp>
              <p:nvCxnSpPr>
                <p:cNvPr id="27" name="Straight Arrow Connector 26"/>
                <p:cNvCxnSpPr/>
                <p:nvPr/>
              </p:nvCxnSpPr>
              <p:spPr>
                <a:xfrm flipV="1">
                  <a:off x="1568509" y="3249816"/>
                  <a:ext cx="634620" cy="1"/>
                </a:xfrm>
                <a:prstGeom prst="straightConnector1">
                  <a:avLst/>
                </a:prstGeom>
                <a:ln>
                  <a:headEnd type="triangle" w="sm" len="sm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/>
                <p:cNvSpPr txBox="1"/>
                <p:nvPr/>
              </p:nvSpPr>
              <p:spPr>
                <a:xfrm>
                  <a:off x="1686759" y="3183234"/>
                  <a:ext cx="411480" cy="1188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45720" tIns="0" rIns="45720" bIns="0" rtlCol="0">
                  <a:spAutoFit/>
                </a:bodyPr>
                <a:lstStyle/>
                <a:p>
                  <a:pPr algn="ctr"/>
                  <a:r>
                    <a:rPr lang="en-US" sz="800" dirty="0"/>
                    <a:t>EVENTS</a:t>
                  </a:r>
                </a:p>
              </p:txBody>
            </p:sp>
          </p:grpSp>
          <p:cxnSp>
            <p:nvCxnSpPr>
              <p:cNvPr id="26" name="Straight Arrow Connector 25"/>
              <p:cNvCxnSpPr/>
              <p:nvPr/>
            </p:nvCxnSpPr>
            <p:spPr>
              <a:xfrm flipV="1">
                <a:off x="2470234" y="2814898"/>
                <a:ext cx="272221" cy="2"/>
              </a:xfrm>
              <a:prstGeom prst="straightConnector1">
                <a:avLst/>
              </a:prstGeom>
              <a:ln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/>
          </p:nvGrpSpPr>
          <p:grpSpPr>
            <a:xfrm>
              <a:off x="3979865" y="927325"/>
              <a:ext cx="1783214" cy="282114"/>
              <a:chOff x="447769" y="5723587"/>
              <a:chExt cx="1783214" cy="282114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1037899" y="5728702"/>
                <a:ext cx="255198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956549" y="5728702"/>
                <a:ext cx="274434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V="1">
                <a:off x="1312333" y="5805558"/>
                <a:ext cx="634620" cy="1"/>
              </a:xfrm>
              <a:prstGeom prst="straightConnector1">
                <a:avLst/>
              </a:prstGeom>
              <a:ln>
                <a:headEnd type="triangl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1487090" y="5738976"/>
                <a:ext cx="228600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5720" tIns="0" rIns="45720" bIns="0" rtlCol="0">
                <a:spAutoFit/>
              </a:bodyPr>
              <a:lstStyle/>
              <a:p>
                <a:pPr algn="ctr"/>
                <a:r>
                  <a:rPr lang="en-US" sz="800" dirty="0"/>
                  <a:t>API</a:t>
                </a:r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1321929" y="5845148"/>
                <a:ext cx="634620" cy="118872"/>
                <a:chOff x="1568509" y="3183234"/>
                <a:chExt cx="634620" cy="118872"/>
              </a:xfrm>
            </p:grpSpPr>
            <p:cxnSp>
              <p:nvCxnSpPr>
                <p:cNvPr id="48" name="Straight Arrow Connector 47"/>
                <p:cNvCxnSpPr/>
                <p:nvPr/>
              </p:nvCxnSpPr>
              <p:spPr>
                <a:xfrm flipV="1">
                  <a:off x="1568509" y="3249816"/>
                  <a:ext cx="634620" cy="1"/>
                </a:xfrm>
                <a:prstGeom prst="straightConnector1">
                  <a:avLst/>
                </a:prstGeom>
                <a:ln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TextBox 48"/>
                <p:cNvSpPr txBox="1"/>
                <p:nvPr/>
              </p:nvSpPr>
              <p:spPr>
                <a:xfrm>
                  <a:off x="1686759" y="3183234"/>
                  <a:ext cx="411480" cy="1188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45720" tIns="0" rIns="45720" bIns="0" rtlCol="0">
                  <a:spAutoFit/>
                </a:bodyPr>
                <a:lstStyle/>
                <a:p>
                  <a:pPr algn="ctr"/>
                  <a:r>
                    <a:rPr lang="en-US" sz="800" dirty="0"/>
                    <a:t>EVENTS</a:t>
                  </a:r>
                </a:p>
              </p:txBody>
            </p:sp>
          </p:grpSp>
          <p:cxnSp>
            <p:nvCxnSpPr>
              <p:cNvPr id="47" name="Straight Arrow Connector 46"/>
              <p:cNvCxnSpPr/>
              <p:nvPr/>
            </p:nvCxnSpPr>
            <p:spPr>
              <a:xfrm flipV="1">
                <a:off x="743525" y="5867904"/>
                <a:ext cx="272221" cy="2"/>
              </a:xfrm>
              <a:prstGeom prst="straightConnector1">
                <a:avLst/>
              </a:prstGeom>
              <a:ln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447769" y="5723587"/>
                <a:ext cx="268022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R</a:t>
                </a: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966231" y="1346762"/>
              <a:ext cx="179751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>
              <a:noAutofit/>
            </a:bodyPr>
            <a:lstStyle/>
            <a:p>
              <a:r>
                <a:rPr lang="en-US" sz="800" dirty="0" err="1"/>
                <a:t>wiced_transport_init</a:t>
              </a:r>
              <a:endParaRPr lang="en-US" sz="800" dirty="0"/>
            </a:p>
            <a:p>
              <a:r>
                <a:rPr lang="en-US" sz="800" dirty="0" err="1"/>
                <a:t>wiced_transport_create_buffer_pool</a:t>
              </a:r>
              <a:r>
                <a:rPr lang="en-US" sz="800" dirty="0"/>
                <a:t> </a:t>
              </a:r>
            </a:p>
            <a:p>
              <a:r>
                <a:rPr lang="en-US" sz="800" dirty="0" err="1"/>
                <a:t>wiced_bt_stack_init</a:t>
              </a:r>
              <a:endParaRPr lang="en-US" sz="800" dirty="0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3979865" y="1870257"/>
              <a:ext cx="1783214" cy="282114"/>
              <a:chOff x="447769" y="5723587"/>
              <a:chExt cx="1783214" cy="282114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1037899" y="5728702"/>
                <a:ext cx="255198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956549" y="5728702"/>
                <a:ext cx="274434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</a:t>
                </a:r>
              </a:p>
            </p:txBody>
          </p:sp>
          <p:cxnSp>
            <p:nvCxnSpPr>
              <p:cNvPr id="60" name="Straight Arrow Connector 59"/>
              <p:cNvCxnSpPr/>
              <p:nvPr/>
            </p:nvCxnSpPr>
            <p:spPr>
              <a:xfrm flipV="1">
                <a:off x="1312333" y="5805558"/>
                <a:ext cx="634620" cy="1"/>
              </a:xfrm>
              <a:prstGeom prst="straightConnector1">
                <a:avLst/>
              </a:prstGeom>
              <a:ln>
                <a:headEnd type="triangl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1487090" y="5738976"/>
                <a:ext cx="228600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5720" tIns="0" rIns="45720" bIns="0" rtlCol="0">
                <a:spAutoFit/>
              </a:bodyPr>
              <a:lstStyle/>
              <a:p>
                <a:pPr algn="ctr"/>
                <a:r>
                  <a:rPr lang="en-US" sz="800" dirty="0"/>
                  <a:t>API</a:t>
                </a:r>
              </a:p>
            </p:txBody>
          </p:sp>
          <p:grpSp>
            <p:nvGrpSpPr>
              <p:cNvPr id="62" name="Group 61"/>
              <p:cNvGrpSpPr/>
              <p:nvPr/>
            </p:nvGrpSpPr>
            <p:grpSpPr>
              <a:xfrm>
                <a:off x="1321929" y="5845148"/>
                <a:ext cx="634620" cy="118872"/>
                <a:chOff x="1568509" y="3183234"/>
                <a:chExt cx="634620" cy="118872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 flipV="1">
                  <a:off x="1568509" y="3249816"/>
                  <a:ext cx="634620" cy="1"/>
                </a:xfrm>
                <a:prstGeom prst="straightConnector1">
                  <a:avLst/>
                </a:prstGeom>
                <a:ln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TextBox 65"/>
                <p:cNvSpPr txBox="1"/>
                <p:nvPr/>
              </p:nvSpPr>
              <p:spPr>
                <a:xfrm>
                  <a:off x="1686759" y="3183234"/>
                  <a:ext cx="411480" cy="1188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45720" tIns="0" rIns="45720" bIns="0" rtlCol="0">
                  <a:spAutoFit/>
                </a:bodyPr>
                <a:lstStyle/>
                <a:p>
                  <a:pPr algn="ctr"/>
                  <a:r>
                    <a:rPr lang="en-US" sz="800" dirty="0"/>
                    <a:t>EVENTS</a:t>
                  </a:r>
                </a:p>
              </p:txBody>
            </p:sp>
          </p:grpSp>
          <p:cxnSp>
            <p:nvCxnSpPr>
              <p:cNvPr id="63" name="Straight Arrow Connector 62"/>
              <p:cNvCxnSpPr/>
              <p:nvPr/>
            </p:nvCxnSpPr>
            <p:spPr>
              <a:xfrm flipV="1">
                <a:off x="743525" y="5867904"/>
                <a:ext cx="272221" cy="2"/>
              </a:xfrm>
              <a:prstGeom prst="straightConnector1">
                <a:avLst/>
              </a:prstGeom>
              <a:ln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/>
              <p:cNvSpPr txBox="1"/>
              <p:nvPr/>
            </p:nvSpPr>
            <p:spPr>
              <a:xfrm>
                <a:off x="447769" y="5723587"/>
                <a:ext cx="268022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R</a:t>
                </a:r>
              </a:p>
            </p:txBody>
          </p:sp>
        </p:grpSp>
        <p:cxnSp>
          <p:nvCxnSpPr>
            <p:cNvPr id="52" name="Straight Arrow Connector 51"/>
            <p:cNvCxnSpPr/>
            <p:nvPr/>
          </p:nvCxnSpPr>
          <p:spPr>
            <a:xfrm>
              <a:off x="678564" y="1358947"/>
              <a:ext cx="0" cy="346873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427591" y="883716"/>
              <a:ext cx="475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Off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36183" y="1854193"/>
              <a:ext cx="458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On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33944" y="379655"/>
              <a:ext cx="663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 dirty="0"/>
                <a:t>State</a:t>
              </a: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>
              <a:off x="6281574" y="1358947"/>
              <a:ext cx="0" cy="346873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6135540" y="883716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?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135540" y="1854193"/>
              <a:ext cx="292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?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949945" y="379655"/>
              <a:ext cx="663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 dirty="0"/>
                <a:t>State</a:t>
              </a:r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2430098" y="2397413"/>
              <a:ext cx="1905148" cy="276999"/>
              <a:chOff x="2419824" y="2746730"/>
              <a:chExt cx="1905148" cy="276999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2677854" y="2746730"/>
                <a:ext cx="164711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Stack </a:t>
                </a:r>
                <a:r>
                  <a:rPr lang="mr-IN" sz="1200" dirty="0"/>
                  <a:t>–</a:t>
                </a:r>
                <a:r>
                  <a:rPr lang="en-US" sz="1200" dirty="0"/>
                  <a:t> Bluetooth Stack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2419824" y="2746730"/>
                <a:ext cx="255198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</a:t>
                </a: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4533284" y="2397413"/>
              <a:ext cx="1966575" cy="276999"/>
              <a:chOff x="4533284" y="2746730"/>
              <a:chExt cx="1966575" cy="276999"/>
            </a:xfrm>
          </p:grpSpPr>
          <p:sp>
            <p:nvSpPr>
              <p:cNvPr id="88" name="TextBox 87"/>
              <p:cNvSpPr txBox="1"/>
              <p:nvPr/>
            </p:nvSpPr>
            <p:spPr>
              <a:xfrm>
                <a:off x="4533284" y="2746730"/>
                <a:ext cx="268022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R</a:t>
                </a: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4804138" y="2746730"/>
                <a:ext cx="169572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Radio </a:t>
                </a:r>
                <a:r>
                  <a:rPr lang="mr-IN" sz="1200" dirty="0"/>
                  <a:t>–</a:t>
                </a:r>
                <a:r>
                  <a:rPr lang="en-US" sz="1200" dirty="0"/>
                  <a:t> Bluetooth Radio</a:t>
                </a:r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416651" y="2397413"/>
              <a:ext cx="1815409" cy="276999"/>
              <a:chOff x="416651" y="2746730"/>
              <a:chExt cx="1815409" cy="276999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416651" y="2746730"/>
                <a:ext cx="274434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714465" y="2746730"/>
                <a:ext cx="151759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Application Firmware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023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/>
          <p:cNvSpPr txBox="1"/>
          <p:nvPr/>
        </p:nvSpPr>
        <p:spPr>
          <a:xfrm>
            <a:off x="66242" y="5622559"/>
            <a:ext cx="1198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Connected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682243" y="5622559"/>
            <a:ext cx="1198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Connected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5275" y="152774"/>
            <a:ext cx="6748492" cy="2557257"/>
            <a:chOff x="45275" y="152774"/>
            <a:chExt cx="6748492" cy="2557257"/>
          </a:xfrm>
        </p:grpSpPr>
        <p:sp>
          <p:nvSpPr>
            <p:cNvPr id="17" name="TextBox 16"/>
            <p:cNvSpPr txBox="1"/>
            <p:nvPr/>
          </p:nvSpPr>
          <p:spPr>
            <a:xfrm>
              <a:off x="1872126" y="152774"/>
              <a:ext cx="11452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 dirty="0"/>
                <a:t>WICED</a:t>
              </a:r>
            </a:p>
            <a:p>
              <a:pPr algn="ctr"/>
              <a:r>
                <a:rPr lang="en-US" u="sng" dirty="0"/>
                <a:t>Peripheral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96359" y="152774"/>
              <a:ext cx="11817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 dirty="0"/>
                <a:t>Cell Phone</a:t>
              </a:r>
            </a:p>
            <a:p>
              <a:pPr algn="ctr"/>
              <a:r>
                <a:rPr lang="en-US" u="sng" dirty="0"/>
                <a:t>Central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351852" y="847958"/>
              <a:ext cx="1733740" cy="276999"/>
              <a:chOff x="1284479" y="2681513"/>
              <a:chExt cx="1733740" cy="276999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284479" y="2681513"/>
                <a:ext cx="274434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203129" y="2681513"/>
                <a:ext cx="255198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750197" y="2681513"/>
                <a:ext cx="268022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R</a:t>
                </a:r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 flipV="1">
                <a:off x="1558913" y="2758369"/>
                <a:ext cx="634620" cy="1"/>
              </a:xfrm>
              <a:prstGeom prst="straightConnector1">
                <a:avLst/>
              </a:prstGeom>
              <a:ln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1733670" y="2691787"/>
                <a:ext cx="228600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5720" tIns="0" rIns="45720" bIns="0" rtlCol="0">
                <a:spAutoFit/>
              </a:bodyPr>
              <a:lstStyle/>
              <a:p>
                <a:pPr algn="ctr"/>
                <a:r>
                  <a:rPr lang="en-US" sz="800" dirty="0"/>
                  <a:t>API</a:t>
                </a:r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1568509" y="2797959"/>
                <a:ext cx="634620" cy="118872"/>
                <a:chOff x="1568509" y="3183234"/>
                <a:chExt cx="634620" cy="118872"/>
              </a:xfrm>
            </p:grpSpPr>
            <p:cxnSp>
              <p:nvCxnSpPr>
                <p:cNvPr id="27" name="Straight Arrow Connector 26"/>
                <p:cNvCxnSpPr/>
                <p:nvPr/>
              </p:nvCxnSpPr>
              <p:spPr>
                <a:xfrm flipV="1">
                  <a:off x="1568509" y="3249816"/>
                  <a:ext cx="634620" cy="1"/>
                </a:xfrm>
                <a:prstGeom prst="straightConnector1">
                  <a:avLst/>
                </a:prstGeom>
                <a:ln>
                  <a:headEnd type="triangle" w="sm" len="sm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/>
                <p:cNvSpPr txBox="1"/>
                <p:nvPr/>
              </p:nvSpPr>
              <p:spPr>
                <a:xfrm>
                  <a:off x="1686759" y="3183234"/>
                  <a:ext cx="411480" cy="1188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45720" tIns="0" rIns="45720" bIns="0" rtlCol="0">
                  <a:spAutoFit/>
                </a:bodyPr>
                <a:lstStyle/>
                <a:p>
                  <a:pPr algn="ctr"/>
                  <a:r>
                    <a:rPr lang="en-US" sz="800" dirty="0"/>
                    <a:t>EVENTS</a:t>
                  </a:r>
                </a:p>
              </p:txBody>
            </p:sp>
          </p:grpSp>
          <p:cxnSp>
            <p:nvCxnSpPr>
              <p:cNvPr id="26" name="Straight Arrow Connector 25"/>
              <p:cNvCxnSpPr/>
              <p:nvPr/>
            </p:nvCxnSpPr>
            <p:spPr>
              <a:xfrm flipV="1">
                <a:off x="2470234" y="2814898"/>
                <a:ext cx="272221" cy="2"/>
              </a:xfrm>
              <a:prstGeom prst="straightConnector1">
                <a:avLst/>
              </a:prstGeom>
              <a:ln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/>
          </p:nvGrpSpPr>
          <p:grpSpPr>
            <a:xfrm>
              <a:off x="3979865" y="842843"/>
              <a:ext cx="1783214" cy="282114"/>
              <a:chOff x="447769" y="5723587"/>
              <a:chExt cx="1783214" cy="282114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1037899" y="5728702"/>
                <a:ext cx="255198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956549" y="5728702"/>
                <a:ext cx="274434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</a:t>
                </a:r>
              </a:p>
            </p:txBody>
          </p:sp>
          <p:cxnSp>
            <p:nvCxnSpPr>
              <p:cNvPr id="60" name="Straight Arrow Connector 59"/>
              <p:cNvCxnSpPr/>
              <p:nvPr/>
            </p:nvCxnSpPr>
            <p:spPr>
              <a:xfrm flipV="1">
                <a:off x="1312333" y="5805558"/>
                <a:ext cx="634620" cy="1"/>
              </a:xfrm>
              <a:prstGeom prst="straightConnector1">
                <a:avLst/>
              </a:prstGeom>
              <a:ln>
                <a:headEnd type="triangl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1487090" y="5738976"/>
                <a:ext cx="228600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5720" tIns="0" rIns="45720" bIns="0" rtlCol="0">
                <a:spAutoFit/>
              </a:bodyPr>
              <a:lstStyle/>
              <a:p>
                <a:pPr algn="ctr"/>
                <a:r>
                  <a:rPr lang="en-US" sz="800" dirty="0"/>
                  <a:t>API</a:t>
                </a:r>
              </a:p>
            </p:txBody>
          </p:sp>
          <p:grpSp>
            <p:nvGrpSpPr>
              <p:cNvPr id="62" name="Group 61"/>
              <p:cNvGrpSpPr/>
              <p:nvPr/>
            </p:nvGrpSpPr>
            <p:grpSpPr>
              <a:xfrm>
                <a:off x="1321929" y="5845148"/>
                <a:ext cx="634620" cy="118872"/>
                <a:chOff x="1568509" y="3183234"/>
                <a:chExt cx="634620" cy="118872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 flipV="1">
                  <a:off x="1568509" y="3249816"/>
                  <a:ext cx="634620" cy="1"/>
                </a:xfrm>
                <a:prstGeom prst="straightConnector1">
                  <a:avLst/>
                </a:prstGeom>
                <a:ln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TextBox 65"/>
                <p:cNvSpPr txBox="1"/>
                <p:nvPr/>
              </p:nvSpPr>
              <p:spPr>
                <a:xfrm>
                  <a:off x="1686759" y="3183234"/>
                  <a:ext cx="411480" cy="1188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45720" tIns="0" rIns="45720" bIns="0" rtlCol="0">
                  <a:spAutoFit/>
                </a:bodyPr>
                <a:lstStyle/>
                <a:p>
                  <a:pPr algn="ctr"/>
                  <a:r>
                    <a:rPr lang="en-US" sz="800" dirty="0"/>
                    <a:t>EVENTS</a:t>
                  </a:r>
                </a:p>
              </p:txBody>
            </p:sp>
          </p:grpSp>
          <p:cxnSp>
            <p:nvCxnSpPr>
              <p:cNvPr id="63" name="Straight Arrow Connector 62"/>
              <p:cNvCxnSpPr/>
              <p:nvPr/>
            </p:nvCxnSpPr>
            <p:spPr>
              <a:xfrm flipV="1">
                <a:off x="743525" y="5867904"/>
                <a:ext cx="272221" cy="2"/>
              </a:xfrm>
              <a:prstGeom prst="straightConnector1">
                <a:avLst/>
              </a:prstGeom>
              <a:ln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/>
              <p:cNvSpPr txBox="1"/>
              <p:nvPr/>
            </p:nvSpPr>
            <p:spPr>
              <a:xfrm>
                <a:off x="447769" y="5723587"/>
                <a:ext cx="268022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R</a:t>
                </a:r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436183" y="826779"/>
              <a:ext cx="458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On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33944" y="379655"/>
              <a:ext cx="663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 dirty="0"/>
                <a:t>State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5275" y="2281461"/>
              <a:ext cx="1240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Advertising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135540" y="826779"/>
              <a:ext cx="292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?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949945" y="379655"/>
              <a:ext cx="663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 dirty="0"/>
                <a:t>State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769383" y="2281461"/>
              <a:ext cx="10243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Scanning</a:t>
              </a: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1351852" y="2335988"/>
              <a:ext cx="1733740" cy="276999"/>
              <a:chOff x="1284479" y="2681513"/>
              <a:chExt cx="1733740" cy="276999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1284479" y="2681513"/>
                <a:ext cx="274434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203129" y="2681513"/>
                <a:ext cx="255198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750197" y="2681513"/>
                <a:ext cx="268022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R</a:t>
                </a:r>
              </a:p>
            </p:txBody>
          </p:sp>
          <p:cxnSp>
            <p:nvCxnSpPr>
              <p:cNvPr id="73" name="Straight Arrow Connector 72"/>
              <p:cNvCxnSpPr/>
              <p:nvPr/>
            </p:nvCxnSpPr>
            <p:spPr>
              <a:xfrm flipV="1">
                <a:off x="1558913" y="2758369"/>
                <a:ext cx="634620" cy="1"/>
              </a:xfrm>
              <a:prstGeom prst="straightConnector1">
                <a:avLst/>
              </a:prstGeom>
              <a:ln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/>
              <p:cNvSpPr txBox="1"/>
              <p:nvPr/>
            </p:nvSpPr>
            <p:spPr>
              <a:xfrm>
                <a:off x="1733670" y="2691787"/>
                <a:ext cx="228600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5720" tIns="0" rIns="45720" bIns="0" rtlCol="0">
                <a:spAutoFit/>
              </a:bodyPr>
              <a:lstStyle/>
              <a:p>
                <a:pPr algn="ctr"/>
                <a:r>
                  <a:rPr lang="en-US" sz="800" dirty="0"/>
                  <a:t>API</a:t>
                </a:r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1568509" y="2797959"/>
                <a:ext cx="634620" cy="118872"/>
                <a:chOff x="1568509" y="3183234"/>
                <a:chExt cx="634620" cy="118872"/>
              </a:xfrm>
            </p:grpSpPr>
            <p:cxnSp>
              <p:nvCxnSpPr>
                <p:cNvPr id="95" name="Straight Arrow Connector 94"/>
                <p:cNvCxnSpPr/>
                <p:nvPr/>
              </p:nvCxnSpPr>
              <p:spPr>
                <a:xfrm flipV="1">
                  <a:off x="1568509" y="3249816"/>
                  <a:ext cx="634620" cy="1"/>
                </a:xfrm>
                <a:prstGeom prst="straightConnector1">
                  <a:avLst/>
                </a:prstGeom>
                <a:ln>
                  <a:headEnd type="triangle" w="sm" len="sm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TextBox 95"/>
                <p:cNvSpPr txBox="1"/>
                <p:nvPr/>
              </p:nvSpPr>
              <p:spPr>
                <a:xfrm>
                  <a:off x="1686759" y="3183234"/>
                  <a:ext cx="411480" cy="1188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45720" tIns="0" rIns="45720" bIns="0" rtlCol="0">
                  <a:spAutoFit/>
                </a:bodyPr>
                <a:lstStyle/>
                <a:p>
                  <a:pPr algn="ctr"/>
                  <a:r>
                    <a:rPr lang="en-US" sz="800" dirty="0"/>
                    <a:t>EVENTS</a:t>
                  </a:r>
                </a:p>
              </p:txBody>
            </p:sp>
          </p:grpSp>
          <p:cxnSp>
            <p:nvCxnSpPr>
              <p:cNvPr id="87" name="Straight Arrow Connector 86"/>
              <p:cNvCxnSpPr/>
              <p:nvPr/>
            </p:nvCxnSpPr>
            <p:spPr>
              <a:xfrm flipV="1">
                <a:off x="2470234" y="2814898"/>
                <a:ext cx="272221" cy="2"/>
              </a:xfrm>
              <a:prstGeom prst="straightConnector1">
                <a:avLst/>
              </a:prstGeom>
              <a:ln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/>
            <p:cNvGrpSpPr/>
            <p:nvPr/>
          </p:nvGrpSpPr>
          <p:grpSpPr>
            <a:xfrm>
              <a:off x="3978154" y="2330873"/>
              <a:ext cx="1783214" cy="282114"/>
              <a:chOff x="447769" y="5723587"/>
              <a:chExt cx="1783214" cy="282114"/>
            </a:xfrm>
          </p:grpSpPr>
          <p:sp>
            <p:nvSpPr>
              <p:cNvPr id="98" name="TextBox 97"/>
              <p:cNvSpPr txBox="1"/>
              <p:nvPr/>
            </p:nvSpPr>
            <p:spPr>
              <a:xfrm>
                <a:off x="1037899" y="5728702"/>
                <a:ext cx="255198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956549" y="5728702"/>
                <a:ext cx="274434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</a:t>
                </a:r>
              </a:p>
            </p:txBody>
          </p:sp>
          <p:cxnSp>
            <p:nvCxnSpPr>
              <p:cNvPr id="100" name="Straight Arrow Connector 99"/>
              <p:cNvCxnSpPr/>
              <p:nvPr/>
            </p:nvCxnSpPr>
            <p:spPr>
              <a:xfrm flipV="1">
                <a:off x="1312333" y="5805558"/>
                <a:ext cx="634620" cy="1"/>
              </a:xfrm>
              <a:prstGeom prst="straightConnector1">
                <a:avLst/>
              </a:prstGeom>
              <a:ln>
                <a:headEnd type="triangl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/>
              <p:cNvSpPr txBox="1"/>
              <p:nvPr/>
            </p:nvSpPr>
            <p:spPr>
              <a:xfrm>
                <a:off x="1487090" y="5738976"/>
                <a:ext cx="228600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5720" tIns="0" rIns="45720" bIns="0" rtlCol="0">
                <a:spAutoFit/>
              </a:bodyPr>
              <a:lstStyle/>
              <a:p>
                <a:pPr algn="ctr"/>
                <a:r>
                  <a:rPr lang="en-US" sz="800" dirty="0"/>
                  <a:t>API</a:t>
                </a:r>
              </a:p>
            </p:txBody>
          </p:sp>
          <p:grpSp>
            <p:nvGrpSpPr>
              <p:cNvPr id="102" name="Group 101"/>
              <p:cNvGrpSpPr/>
              <p:nvPr/>
            </p:nvGrpSpPr>
            <p:grpSpPr>
              <a:xfrm>
                <a:off x="1321929" y="5845148"/>
                <a:ext cx="634620" cy="118872"/>
                <a:chOff x="1568509" y="3183234"/>
                <a:chExt cx="634620" cy="118872"/>
              </a:xfrm>
            </p:grpSpPr>
            <p:cxnSp>
              <p:nvCxnSpPr>
                <p:cNvPr id="105" name="Straight Arrow Connector 104"/>
                <p:cNvCxnSpPr/>
                <p:nvPr/>
              </p:nvCxnSpPr>
              <p:spPr>
                <a:xfrm flipV="1">
                  <a:off x="1568509" y="3249816"/>
                  <a:ext cx="634620" cy="1"/>
                </a:xfrm>
                <a:prstGeom prst="straightConnector1">
                  <a:avLst/>
                </a:prstGeom>
                <a:ln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TextBox 105"/>
                <p:cNvSpPr txBox="1"/>
                <p:nvPr/>
              </p:nvSpPr>
              <p:spPr>
                <a:xfrm>
                  <a:off x="1686759" y="3183234"/>
                  <a:ext cx="411480" cy="1188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45720" tIns="0" rIns="45720" bIns="0" rtlCol="0">
                  <a:spAutoFit/>
                </a:bodyPr>
                <a:lstStyle/>
                <a:p>
                  <a:pPr algn="ctr"/>
                  <a:r>
                    <a:rPr lang="en-US" sz="800" dirty="0"/>
                    <a:t>EVENTS</a:t>
                  </a:r>
                </a:p>
              </p:txBody>
            </p:sp>
          </p:grpSp>
          <p:cxnSp>
            <p:nvCxnSpPr>
              <p:cNvPr id="103" name="Straight Arrow Connector 102"/>
              <p:cNvCxnSpPr/>
              <p:nvPr/>
            </p:nvCxnSpPr>
            <p:spPr>
              <a:xfrm flipV="1">
                <a:off x="743525" y="5867904"/>
                <a:ext cx="272221" cy="2"/>
              </a:xfrm>
              <a:prstGeom prst="straightConnector1">
                <a:avLst/>
              </a:prstGeom>
              <a:ln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TextBox 103"/>
              <p:cNvSpPr txBox="1"/>
              <p:nvPr/>
            </p:nvSpPr>
            <p:spPr>
              <a:xfrm>
                <a:off x="447769" y="5723587"/>
                <a:ext cx="268022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R</a:t>
                </a:r>
              </a:p>
            </p:txBody>
          </p:sp>
        </p:grpSp>
        <p:cxnSp>
          <p:nvCxnSpPr>
            <p:cNvPr id="107" name="Straight Arrow Connector 106"/>
            <p:cNvCxnSpPr>
              <a:endCxn id="75" idx="0"/>
            </p:cNvCxnSpPr>
            <p:nvPr/>
          </p:nvCxnSpPr>
          <p:spPr>
            <a:xfrm>
              <a:off x="665574" y="1299363"/>
              <a:ext cx="0" cy="982098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endCxn id="84" idx="0"/>
            </p:cNvCxnSpPr>
            <p:nvPr/>
          </p:nvCxnSpPr>
          <p:spPr>
            <a:xfrm>
              <a:off x="6281575" y="1299363"/>
              <a:ext cx="0" cy="982098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966231" y="1338547"/>
              <a:ext cx="2051145" cy="66895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>
              <a:noAutofit/>
            </a:bodyPr>
            <a:lstStyle/>
            <a:p>
              <a:r>
                <a:rPr lang="en-US" sz="800" dirty="0">
                  <a:sym typeface="Wingdings"/>
                </a:rPr>
                <a:t> BTM_ENABLED_EVT</a:t>
              </a:r>
            </a:p>
            <a:p>
              <a:r>
                <a:rPr lang="en-US" sz="800" dirty="0" err="1">
                  <a:sym typeface="Wingdings"/>
                </a:rPr>
                <a:t>wiced_bt_app_init</a:t>
              </a:r>
              <a:endParaRPr lang="en-US" sz="800" dirty="0">
                <a:sym typeface="Wingdings"/>
              </a:endParaRPr>
            </a:p>
            <a:p>
              <a:r>
                <a:rPr lang="en-US" sz="800" dirty="0" err="1">
                  <a:sym typeface="Wingdings"/>
                </a:rPr>
                <a:t>wiced_bt_gatt_register</a:t>
              </a:r>
              <a:endParaRPr lang="en-US" sz="800" dirty="0">
                <a:sym typeface="Wingdings"/>
              </a:endParaRPr>
            </a:p>
            <a:p>
              <a:r>
                <a:rPr lang="en-US" sz="800" dirty="0" err="1"/>
                <a:t>wiced_bt_ble_set_raw_advertisement_data</a:t>
              </a:r>
              <a:endParaRPr lang="en-US" sz="800" dirty="0"/>
            </a:p>
            <a:p>
              <a:r>
                <a:rPr lang="en-US" sz="800" dirty="0" err="1"/>
                <a:t>wiced_bt_start_advertisements</a:t>
              </a:r>
              <a:endParaRPr lang="en-US" sz="800" dirty="0"/>
            </a:p>
          </p:txBody>
        </p:sp>
        <p:cxnSp>
          <p:nvCxnSpPr>
            <p:cNvPr id="111" name="Straight Arrow Connector 110"/>
            <p:cNvCxnSpPr/>
            <p:nvPr/>
          </p:nvCxnSpPr>
          <p:spPr>
            <a:xfrm flipV="1">
              <a:off x="2874766" y="1673025"/>
              <a:ext cx="636921" cy="97949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3551337" y="1299363"/>
              <a:ext cx="2389601" cy="9244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lIns="45720" tIns="0" rIns="45720" bIns="0" rtlCol="0" anchor="t" anchorCtr="0">
              <a:noAutofit/>
            </a:bodyPr>
            <a:lstStyle/>
            <a:p>
              <a:r>
                <a:rPr lang="en-US" sz="800" b="1" u="sng" dirty="0">
                  <a:sym typeface="Wingdings"/>
                </a:rPr>
                <a:t>Advertising Packet </a:t>
              </a:r>
              <a:r>
                <a:rPr lang="mr-IN" sz="800" b="1" u="sng" dirty="0">
                  <a:sym typeface="Wingdings"/>
                </a:rPr>
                <a:t>–</a:t>
              </a:r>
              <a:r>
                <a:rPr lang="en-US" sz="800" b="1" u="sng" dirty="0">
                  <a:sym typeface="Wingdings"/>
                </a:rPr>
                <a:t> up to 37 bytes</a:t>
              </a:r>
            </a:p>
            <a:p>
              <a:r>
                <a:rPr lang="en-US" sz="800" dirty="0">
                  <a:sym typeface="Wingdings"/>
                </a:rPr>
                <a:t>BDADDR </a:t>
              </a:r>
              <a:r>
                <a:rPr lang="mr-IN" sz="800" dirty="0">
                  <a:sym typeface="Wingdings"/>
                </a:rPr>
                <a:t>–</a:t>
              </a:r>
              <a:r>
                <a:rPr lang="en-US" sz="800" dirty="0">
                  <a:sym typeface="Wingdings"/>
                </a:rPr>
                <a:t> Bluetooth Address</a:t>
              </a:r>
            </a:p>
            <a:p>
              <a:r>
                <a:rPr lang="en-US" sz="800" dirty="0">
                  <a:sym typeface="Wingdings"/>
                </a:rPr>
                <a:t>Flags Connectable, Scannable</a:t>
              </a:r>
            </a:p>
            <a:p>
              <a:r>
                <a:rPr lang="en-US" sz="800" u="sng" dirty="0">
                  <a:sym typeface="Wingdings"/>
                </a:rPr>
                <a:t>Optional Fields</a:t>
              </a:r>
              <a:r>
                <a:rPr lang="mr-IN" sz="800" u="sng" dirty="0">
                  <a:sym typeface="Wingdings"/>
                </a:rPr>
                <a:t>…</a:t>
              </a:r>
              <a:endParaRPr lang="en-US" sz="800" u="sng" dirty="0">
                <a:sym typeface="Wingdings"/>
              </a:endParaRPr>
            </a:p>
            <a:p>
              <a:r>
                <a:rPr lang="en-US" sz="800" dirty="0">
                  <a:sym typeface="Wingdings"/>
                </a:rPr>
                <a:t>Name</a:t>
              </a:r>
            </a:p>
            <a:p>
              <a:r>
                <a:rPr lang="en-US" sz="800" dirty="0">
                  <a:sym typeface="Wingdings"/>
                </a:rPr>
                <a:t>Available Services</a:t>
              </a:r>
            </a:p>
            <a:p>
              <a:r>
                <a:rPr lang="en-US" sz="800" dirty="0">
                  <a:sym typeface="Wingdings"/>
                </a:rPr>
                <a:t>Vendor Specific Data</a:t>
              </a:r>
            </a:p>
            <a:p>
              <a:r>
                <a:rPr lang="en-US" sz="800" dirty="0">
                  <a:sym typeface="Wingdings"/>
                </a:rPr>
                <a:t> </a:t>
              </a:r>
              <a:endParaRPr lang="en-US" sz="800" dirty="0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3206555" y="2270304"/>
              <a:ext cx="588535" cy="439727"/>
              <a:chOff x="3186007" y="3462102"/>
              <a:chExt cx="588535" cy="439727"/>
            </a:xfrm>
          </p:grpSpPr>
          <p:cxnSp>
            <p:nvCxnSpPr>
              <p:cNvPr id="112" name="Straight Arrow Connector 111"/>
              <p:cNvCxnSpPr/>
              <p:nvPr/>
            </p:nvCxnSpPr>
            <p:spPr>
              <a:xfrm flipV="1">
                <a:off x="3201425" y="3462102"/>
                <a:ext cx="306641" cy="79598"/>
              </a:xfrm>
              <a:prstGeom prst="straightConnector1">
                <a:avLst/>
              </a:prstGeom>
              <a:ln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/>
              <p:cNvCxnSpPr/>
              <p:nvPr/>
            </p:nvCxnSpPr>
            <p:spPr>
              <a:xfrm>
                <a:off x="3201425" y="3811308"/>
                <a:ext cx="309268" cy="90521"/>
              </a:xfrm>
              <a:prstGeom prst="straightConnector1">
                <a:avLst/>
              </a:prstGeom>
              <a:ln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TextBox 116"/>
              <p:cNvSpPr txBox="1"/>
              <p:nvPr/>
            </p:nvSpPr>
            <p:spPr>
              <a:xfrm>
                <a:off x="3186007" y="3608074"/>
                <a:ext cx="588535" cy="1518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lIns="45720" tIns="0" rIns="45720" bIns="0" rtlCol="0" anchor="t" anchorCtr="0">
                <a:noAutofit/>
              </a:bodyPr>
              <a:lstStyle/>
              <a:p>
                <a:r>
                  <a:rPr lang="en-US" sz="800" dirty="0" err="1">
                    <a:sym typeface="Wingdings"/>
                  </a:rPr>
                  <a:t>Adv</a:t>
                </a:r>
                <a:r>
                  <a:rPr lang="en-US" sz="800" dirty="0">
                    <a:sym typeface="Wingdings"/>
                  </a:rPr>
                  <a:t> Packet</a:t>
                </a:r>
              </a:p>
              <a:p>
                <a:r>
                  <a:rPr lang="en-US" sz="800" dirty="0">
                    <a:sym typeface="Wingdings"/>
                  </a:rPr>
                  <a:t> </a:t>
                </a:r>
                <a:endParaRPr lang="en-US" sz="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47724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351852" y="929883"/>
            <a:ext cx="1733740" cy="276999"/>
            <a:chOff x="1284479" y="2681513"/>
            <a:chExt cx="1733740" cy="276999"/>
          </a:xfrm>
        </p:grpSpPr>
        <p:sp>
          <p:nvSpPr>
            <p:cNvPr id="4" name="TextBox 3"/>
            <p:cNvSpPr txBox="1"/>
            <p:nvPr/>
          </p:nvSpPr>
          <p:spPr>
            <a:xfrm>
              <a:off x="1284479" y="2681513"/>
              <a:ext cx="274434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03129" y="2681513"/>
              <a:ext cx="255198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50197" y="2681513"/>
              <a:ext cx="268022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872126" y="152774"/>
            <a:ext cx="1145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/>
              <a:t>WICED</a:t>
            </a:r>
          </a:p>
          <a:p>
            <a:pPr algn="ctr"/>
            <a:r>
              <a:rPr lang="en-US" u="sng" dirty="0"/>
              <a:t>Peripheral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96359" y="152774"/>
            <a:ext cx="1181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/>
              <a:t>Cell Phone</a:t>
            </a:r>
          </a:p>
          <a:p>
            <a:pPr algn="ctr"/>
            <a:r>
              <a:rPr lang="en-US" u="sng" dirty="0"/>
              <a:t>Central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351852" y="1875372"/>
            <a:ext cx="1733740" cy="276999"/>
            <a:chOff x="1284479" y="2681513"/>
            <a:chExt cx="1733740" cy="276999"/>
          </a:xfrm>
        </p:grpSpPr>
        <p:sp>
          <p:nvSpPr>
            <p:cNvPr id="20" name="TextBox 19"/>
            <p:cNvSpPr txBox="1"/>
            <p:nvPr/>
          </p:nvSpPr>
          <p:spPr>
            <a:xfrm>
              <a:off x="1284479" y="2681513"/>
              <a:ext cx="274434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203129" y="2681513"/>
              <a:ext cx="255198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750197" y="2681513"/>
              <a:ext cx="268022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1558913" y="2758369"/>
              <a:ext cx="634620" cy="1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733670" y="2691787"/>
              <a:ext cx="228600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>
              <a:spAutoFit/>
            </a:bodyPr>
            <a:lstStyle/>
            <a:p>
              <a:pPr algn="ctr"/>
              <a:r>
                <a:rPr lang="en-US" sz="800" dirty="0"/>
                <a:t>API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568509" y="2797959"/>
              <a:ext cx="634620" cy="118872"/>
              <a:chOff x="1568509" y="3183234"/>
              <a:chExt cx="634620" cy="118872"/>
            </a:xfrm>
          </p:grpSpPr>
          <p:cxnSp>
            <p:nvCxnSpPr>
              <p:cNvPr id="27" name="Straight Arrow Connector 26"/>
              <p:cNvCxnSpPr/>
              <p:nvPr/>
            </p:nvCxnSpPr>
            <p:spPr>
              <a:xfrm flipV="1">
                <a:off x="1568509" y="3249816"/>
                <a:ext cx="634620" cy="1"/>
              </a:xfrm>
              <a:prstGeom prst="straightConnector1">
                <a:avLst/>
              </a:prstGeom>
              <a:ln>
                <a:headEnd type="triangle"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1686759" y="3183234"/>
                <a:ext cx="411480" cy="1188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5720" tIns="0" rIns="45720" bIns="0" rtlCol="0">
                <a:spAutoFit/>
              </a:bodyPr>
              <a:lstStyle/>
              <a:p>
                <a:pPr algn="ctr"/>
                <a:r>
                  <a:rPr lang="en-US" sz="800" dirty="0"/>
                  <a:t>EVENTS</a:t>
                </a:r>
              </a:p>
            </p:txBody>
          </p: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2470234" y="2814898"/>
              <a:ext cx="272221" cy="2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3979865" y="927325"/>
            <a:ext cx="1783214" cy="282114"/>
            <a:chOff x="447769" y="5723587"/>
            <a:chExt cx="1783214" cy="282114"/>
          </a:xfrm>
        </p:grpSpPr>
        <p:sp>
          <p:nvSpPr>
            <p:cNvPr id="41" name="TextBox 40"/>
            <p:cNvSpPr txBox="1"/>
            <p:nvPr/>
          </p:nvSpPr>
          <p:spPr>
            <a:xfrm>
              <a:off x="1037899" y="5728702"/>
              <a:ext cx="255198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956549" y="5728702"/>
              <a:ext cx="274434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V="1">
              <a:off x="1312333" y="5805558"/>
              <a:ext cx="634620" cy="1"/>
            </a:xfrm>
            <a:prstGeom prst="straightConnector1">
              <a:avLst/>
            </a:prstGeom>
            <a:ln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487090" y="5738976"/>
              <a:ext cx="228600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>
              <a:spAutoFit/>
            </a:bodyPr>
            <a:lstStyle/>
            <a:p>
              <a:pPr algn="ctr"/>
              <a:r>
                <a:rPr lang="en-US" sz="800" dirty="0"/>
                <a:t>API</a:t>
              </a: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1321929" y="5845148"/>
              <a:ext cx="634620" cy="118872"/>
              <a:chOff x="1568509" y="3183234"/>
              <a:chExt cx="634620" cy="118872"/>
            </a:xfrm>
          </p:grpSpPr>
          <p:cxnSp>
            <p:nvCxnSpPr>
              <p:cNvPr id="48" name="Straight Arrow Connector 47"/>
              <p:cNvCxnSpPr/>
              <p:nvPr/>
            </p:nvCxnSpPr>
            <p:spPr>
              <a:xfrm flipV="1">
                <a:off x="1568509" y="3249816"/>
                <a:ext cx="634620" cy="1"/>
              </a:xfrm>
              <a:prstGeom prst="straightConnector1">
                <a:avLst/>
              </a:prstGeom>
              <a:ln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1686759" y="3183234"/>
                <a:ext cx="411480" cy="1188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5720" tIns="0" rIns="45720" bIns="0" rtlCol="0">
                <a:spAutoFit/>
              </a:bodyPr>
              <a:lstStyle/>
              <a:p>
                <a:pPr algn="ctr"/>
                <a:r>
                  <a:rPr lang="en-US" sz="800" dirty="0"/>
                  <a:t>EVENTS</a:t>
                </a:r>
              </a:p>
            </p:txBody>
          </p:sp>
        </p:grpSp>
        <p:cxnSp>
          <p:nvCxnSpPr>
            <p:cNvPr id="47" name="Straight Arrow Connector 46"/>
            <p:cNvCxnSpPr/>
            <p:nvPr/>
          </p:nvCxnSpPr>
          <p:spPr>
            <a:xfrm flipV="1">
              <a:off x="743525" y="5867904"/>
              <a:ext cx="272221" cy="2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447769" y="5723587"/>
              <a:ext cx="268022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966231" y="1346762"/>
            <a:ext cx="1797519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>
            <a:noAutofit/>
          </a:bodyPr>
          <a:lstStyle/>
          <a:p>
            <a:r>
              <a:rPr lang="en-US" sz="800" dirty="0" err="1"/>
              <a:t>wiced_transport_init</a:t>
            </a:r>
            <a:endParaRPr lang="en-US" sz="800" dirty="0"/>
          </a:p>
          <a:p>
            <a:r>
              <a:rPr lang="en-US" sz="800" dirty="0" err="1"/>
              <a:t>wiced_transport_create_buffer_pool</a:t>
            </a:r>
            <a:r>
              <a:rPr lang="en-US" sz="800" dirty="0"/>
              <a:t> </a:t>
            </a:r>
          </a:p>
          <a:p>
            <a:r>
              <a:rPr lang="en-US" sz="800" dirty="0" err="1"/>
              <a:t>wiced_bt_stack_init</a:t>
            </a:r>
            <a:endParaRPr lang="en-US" sz="800" dirty="0"/>
          </a:p>
        </p:txBody>
      </p:sp>
      <p:grpSp>
        <p:nvGrpSpPr>
          <p:cNvPr id="57" name="Group 56"/>
          <p:cNvGrpSpPr/>
          <p:nvPr/>
        </p:nvGrpSpPr>
        <p:grpSpPr>
          <a:xfrm>
            <a:off x="3979865" y="1870257"/>
            <a:ext cx="1783214" cy="282114"/>
            <a:chOff x="447769" y="5723587"/>
            <a:chExt cx="1783214" cy="282114"/>
          </a:xfrm>
        </p:grpSpPr>
        <p:sp>
          <p:nvSpPr>
            <p:cNvPr id="58" name="TextBox 57"/>
            <p:cNvSpPr txBox="1"/>
            <p:nvPr/>
          </p:nvSpPr>
          <p:spPr>
            <a:xfrm>
              <a:off x="1037899" y="5728702"/>
              <a:ext cx="255198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956549" y="5728702"/>
              <a:ext cx="274434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V="1">
              <a:off x="1312333" y="5805558"/>
              <a:ext cx="634620" cy="1"/>
            </a:xfrm>
            <a:prstGeom prst="straightConnector1">
              <a:avLst/>
            </a:prstGeom>
            <a:ln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487090" y="5738976"/>
              <a:ext cx="228600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>
              <a:spAutoFit/>
            </a:bodyPr>
            <a:lstStyle/>
            <a:p>
              <a:pPr algn="ctr"/>
              <a:r>
                <a:rPr lang="en-US" sz="800" dirty="0"/>
                <a:t>API</a:t>
              </a: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321929" y="5845148"/>
              <a:ext cx="634620" cy="118872"/>
              <a:chOff x="1568509" y="3183234"/>
              <a:chExt cx="634620" cy="118872"/>
            </a:xfrm>
          </p:grpSpPr>
          <p:cxnSp>
            <p:nvCxnSpPr>
              <p:cNvPr id="65" name="Straight Arrow Connector 64"/>
              <p:cNvCxnSpPr/>
              <p:nvPr/>
            </p:nvCxnSpPr>
            <p:spPr>
              <a:xfrm flipV="1">
                <a:off x="1568509" y="3249816"/>
                <a:ext cx="634620" cy="1"/>
              </a:xfrm>
              <a:prstGeom prst="straightConnector1">
                <a:avLst/>
              </a:prstGeom>
              <a:ln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/>
              <p:nvPr/>
            </p:nvSpPr>
            <p:spPr>
              <a:xfrm>
                <a:off x="1686759" y="3183234"/>
                <a:ext cx="411480" cy="1188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5720" tIns="0" rIns="45720" bIns="0" rtlCol="0">
                <a:spAutoFit/>
              </a:bodyPr>
              <a:lstStyle/>
              <a:p>
                <a:pPr algn="ctr"/>
                <a:r>
                  <a:rPr lang="en-US" sz="800" dirty="0"/>
                  <a:t>EVENTS</a:t>
                </a:r>
              </a:p>
            </p:txBody>
          </p:sp>
        </p:grpSp>
        <p:cxnSp>
          <p:nvCxnSpPr>
            <p:cNvPr id="63" name="Straight Arrow Connector 62"/>
            <p:cNvCxnSpPr/>
            <p:nvPr/>
          </p:nvCxnSpPr>
          <p:spPr>
            <a:xfrm flipV="1">
              <a:off x="743525" y="5867904"/>
              <a:ext cx="272221" cy="2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447769" y="5723587"/>
              <a:ext cx="268022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</a:t>
              </a:r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>
            <a:off x="678564" y="1358947"/>
            <a:ext cx="0" cy="346873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27591" y="883716"/>
            <a:ext cx="47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Off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36183" y="1854193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3944" y="379655"/>
            <a:ext cx="66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/>
              <a:t>State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5275" y="3308875"/>
            <a:ext cx="124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Advertising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6242" y="4564325"/>
            <a:ext cx="1198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Connected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6281574" y="1358947"/>
            <a:ext cx="0" cy="346873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135540" y="88371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135540" y="1854193"/>
            <a:ext cx="292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49945" y="379655"/>
            <a:ext cx="66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/>
              <a:t>State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769383" y="3308875"/>
            <a:ext cx="1024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Scanning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682243" y="4564325"/>
            <a:ext cx="1198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Connected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16651" y="8654381"/>
            <a:ext cx="6083208" cy="276999"/>
            <a:chOff x="416651" y="8592741"/>
            <a:chExt cx="6083208" cy="276999"/>
          </a:xfrm>
        </p:grpSpPr>
        <p:grpSp>
          <p:nvGrpSpPr>
            <p:cNvPr id="93" name="Group 92"/>
            <p:cNvGrpSpPr/>
            <p:nvPr/>
          </p:nvGrpSpPr>
          <p:grpSpPr>
            <a:xfrm>
              <a:off x="2430098" y="8592741"/>
              <a:ext cx="1905148" cy="276999"/>
              <a:chOff x="2419824" y="2746730"/>
              <a:chExt cx="1905148" cy="276999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2677854" y="2746730"/>
                <a:ext cx="164711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Stack </a:t>
                </a:r>
                <a:r>
                  <a:rPr lang="mr-IN" sz="1200" dirty="0"/>
                  <a:t>–</a:t>
                </a:r>
                <a:r>
                  <a:rPr lang="en-US" sz="1200" dirty="0"/>
                  <a:t> Bluetooth Stack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2419824" y="2746730"/>
                <a:ext cx="255198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</a:t>
                </a: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4533284" y="8592741"/>
              <a:ext cx="1966575" cy="276999"/>
              <a:chOff x="4533284" y="2746730"/>
              <a:chExt cx="1966575" cy="276999"/>
            </a:xfrm>
          </p:grpSpPr>
          <p:sp>
            <p:nvSpPr>
              <p:cNvPr id="88" name="TextBox 87"/>
              <p:cNvSpPr txBox="1"/>
              <p:nvPr/>
            </p:nvSpPr>
            <p:spPr>
              <a:xfrm>
                <a:off x="4533284" y="2746730"/>
                <a:ext cx="268022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R</a:t>
                </a: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4804138" y="2746730"/>
                <a:ext cx="169572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Radio </a:t>
                </a:r>
                <a:r>
                  <a:rPr lang="mr-IN" sz="1200" dirty="0"/>
                  <a:t>–</a:t>
                </a:r>
                <a:r>
                  <a:rPr lang="en-US" sz="1200" dirty="0"/>
                  <a:t> Bluetooth Radio</a:t>
                </a:r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416651" y="8592741"/>
              <a:ext cx="1815409" cy="276999"/>
              <a:chOff x="416651" y="2746730"/>
              <a:chExt cx="1815409" cy="276999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416651" y="2746730"/>
                <a:ext cx="274434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714465" y="2746730"/>
                <a:ext cx="151759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Application Firmware</a:t>
                </a: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1351852" y="3363402"/>
            <a:ext cx="1733740" cy="276999"/>
            <a:chOff x="1284479" y="2681513"/>
            <a:chExt cx="1733740" cy="276999"/>
          </a:xfrm>
        </p:grpSpPr>
        <p:sp>
          <p:nvSpPr>
            <p:cNvPr id="70" name="TextBox 69"/>
            <p:cNvSpPr txBox="1"/>
            <p:nvPr/>
          </p:nvSpPr>
          <p:spPr>
            <a:xfrm>
              <a:off x="1284479" y="2681513"/>
              <a:ext cx="274434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203129" y="2681513"/>
              <a:ext cx="255198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750197" y="2681513"/>
              <a:ext cx="268022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</a:t>
              </a:r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 flipV="1">
              <a:off x="1558913" y="2758369"/>
              <a:ext cx="634620" cy="1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1733670" y="2691787"/>
              <a:ext cx="228600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>
              <a:spAutoFit/>
            </a:bodyPr>
            <a:lstStyle/>
            <a:p>
              <a:pPr algn="ctr"/>
              <a:r>
                <a:rPr lang="en-US" sz="800" dirty="0"/>
                <a:t>API</a:t>
              </a:r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1568509" y="2797959"/>
              <a:ext cx="634620" cy="118872"/>
              <a:chOff x="1568509" y="3183234"/>
              <a:chExt cx="634620" cy="118872"/>
            </a:xfrm>
          </p:grpSpPr>
          <p:cxnSp>
            <p:nvCxnSpPr>
              <p:cNvPr id="95" name="Straight Arrow Connector 94"/>
              <p:cNvCxnSpPr/>
              <p:nvPr/>
            </p:nvCxnSpPr>
            <p:spPr>
              <a:xfrm flipV="1">
                <a:off x="1568509" y="3249816"/>
                <a:ext cx="634620" cy="1"/>
              </a:xfrm>
              <a:prstGeom prst="straightConnector1">
                <a:avLst/>
              </a:prstGeom>
              <a:ln>
                <a:headEnd type="triangle"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/>
              <p:cNvSpPr txBox="1"/>
              <p:nvPr/>
            </p:nvSpPr>
            <p:spPr>
              <a:xfrm>
                <a:off x="1686759" y="3183234"/>
                <a:ext cx="411480" cy="1188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5720" tIns="0" rIns="45720" bIns="0" rtlCol="0">
                <a:spAutoFit/>
              </a:bodyPr>
              <a:lstStyle/>
              <a:p>
                <a:pPr algn="ctr"/>
                <a:r>
                  <a:rPr lang="en-US" sz="800" dirty="0"/>
                  <a:t>EVENTS</a:t>
                </a:r>
              </a:p>
            </p:txBody>
          </p:sp>
        </p:grpSp>
        <p:cxnSp>
          <p:nvCxnSpPr>
            <p:cNvPr id="87" name="Straight Arrow Connector 86"/>
            <p:cNvCxnSpPr/>
            <p:nvPr/>
          </p:nvCxnSpPr>
          <p:spPr>
            <a:xfrm flipV="1">
              <a:off x="2470234" y="2814898"/>
              <a:ext cx="272221" cy="2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3978154" y="3358287"/>
            <a:ext cx="1783214" cy="282114"/>
            <a:chOff x="447769" y="5723587"/>
            <a:chExt cx="1783214" cy="282114"/>
          </a:xfrm>
        </p:grpSpPr>
        <p:sp>
          <p:nvSpPr>
            <p:cNvPr id="98" name="TextBox 97"/>
            <p:cNvSpPr txBox="1"/>
            <p:nvPr/>
          </p:nvSpPr>
          <p:spPr>
            <a:xfrm>
              <a:off x="1037899" y="5728702"/>
              <a:ext cx="255198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956549" y="5728702"/>
              <a:ext cx="274434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 flipV="1">
              <a:off x="1312333" y="5805558"/>
              <a:ext cx="634620" cy="1"/>
            </a:xfrm>
            <a:prstGeom prst="straightConnector1">
              <a:avLst/>
            </a:prstGeom>
            <a:ln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1487090" y="5738976"/>
              <a:ext cx="228600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>
              <a:spAutoFit/>
            </a:bodyPr>
            <a:lstStyle/>
            <a:p>
              <a:pPr algn="ctr"/>
              <a:r>
                <a:rPr lang="en-US" sz="800" dirty="0"/>
                <a:t>API</a:t>
              </a:r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1321929" y="5845148"/>
              <a:ext cx="634620" cy="118872"/>
              <a:chOff x="1568509" y="3183234"/>
              <a:chExt cx="634620" cy="118872"/>
            </a:xfrm>
          </p:grpSpPr>
          <p:cxnSp>
            <p:nvCxnSpPr>
              <p:cNvPr id="105" name="Straight Arrow Connector 104"/>
              <p:cNvCxnSpPr/>
              <p:nvPr/>
            </p:nvCxnSpPr>
            <p:spPr>
              <a:xfrm flipV="1">
                <a:off x="1568509" y="3249816"/>
                <a:ext cx="634620" cy="1"/>
              </a:xfrm>
              <a:prstGeom prst="straightConnector1">
                <a:avLst/>
              </a:prstGeom>
              <a:ln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TextBox 105"/>
              <p:cNvSpPr txBox="1"/>
              <p:nvPr/>
            </p:nvSpPr>
            <p:spPr>
              <a:xfrm>
                <a:off x="1686759" y="3183234"/>
                <a:ext cx="411480" cy="1188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5720" tIns="0" rIns="45720" bIns="0" rtlCol="0">
                <a:spAutoFit/>
              </a:bodyPr>
              <a:lstStyle/>
              <a:p>
                <a:pPr algn="ctr"/>
                <a:r>
                  <a:rPr lang="en-US" sz="800" dirty="0"/>
                  <a:t>EVENTS</a:t>
                </a:r>
              </a:p>
            </p:txBody>
          </p:sp>
        </p:grpSp>
        <p:cxnSp>
          <p:nvCxnSpPr>
            <p:cNvPr id="103" name="Straight Arrow Connector 102"/>
            <p:cNvCxnSpPr/>
            <p:nvPr/>
          </p:nvCxnSpPr>
          <p:spPr>
            <a:xfrm flipV="1">
              <a:off x="743525" y="5867904"/>
              <a:ext cx="272221" cy="2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447769" y="5723587"/>
              <a:ext cx="268022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</a:t>
              </a:r>
            </a:p>
          </p:txBody>
        </p:sp>
      </p:grpSp>
      <p:cxnSp>
        <p:nvCxnSpPr>
          <p:cNvPr id="107" name="Straight Arrow Connector 106"/>
          <p:cNvCxnSpPr>
            <a:endCxn id="75" idx="0"/>
          </p:cNvCxnSpPr>
          <p:nvPr/>
        </p:nvCxnSpPr>
        <p:spPr>
          <a:xfrm>
            <a:off x="665574" y="2326777"/>
            <a:ext cx="0" cy="982098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6281574" y="2340868"/>
            <a:ext cx="0" cy="982098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966231" y="2365961"/>
            <a:ext cx="2051145" cy="66895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>
            <a:noAutofit/>
          </a:bodyPr>
          <a:lstStyle/>
          <a:p>
            <a:r>
              <a:rPr lang="en-US" sz="800" dirty="0">
                <a:sym typeface="Wingdings"/>
              </a:rPr>
              <a:t> BTM_ENABLED_EVT</a:t>
            </a:r>
          </a:p>
          <a:p>
            <a:r>
              <a:rPr lang="en-US" sz="800" dirty="0" err="1">
                <a:sym typeface="Wingdings"/>
              </a:rPr>
              <a:t>wiced_bt_app_init</a:t>
            </a:r>
            <a:endParaRPr lang="en-US" sz="800" dirty="0">
              <a:sym typeface="Wingdings"/>
            </a:endParaRPr>
          </a:p>
          <a:p>
            <a:r>
              <a:rPr lang="en-US" sz="800" dirty="0" err="1">
                <a:sym typeface="Wingdings"/>
              </a:rPr>
              <a:t>wiced_bt_gatt_register</a:t>
            </a:r>
            <a:endParaRPr lang="en-US" sz="800" dirty="0">
              <a:sym typeface="Wingdings"/>
            </a:endParaRPr>
          </a:p>
          <a:p>
            <a:r>
              <a:rPr lang="en-US" sz="800" dirty="0" err="1"/>
              <a:t>wiced_bt_ble_set_raw_advertisement_data</a:t>
            </a:r>
            <a:endParaRPr lang="en-US" sz="800" dirty="0"/>
          </a:p>
          <a:p>
            <a:r>
              <a:rPr lang="en-US" sz="800" dirty="0" err="1"/>
              <a:t>wiced_bt_start_advertisements</a:t>
            </a:r>
            <a:endParaRPr lang="en-US" sz="800" dirty="0"/>
          </a:p>
        </p:txBody>
      </p:sp>
      <p:cxnSp>
        <p:nvCxnSpPr>
          <p:cNvPr id="111" name="Straight Arrow Connector 110"/>
          <p:cNvCxnSpPr/>
          <p:nvPr/>
        </p:nvCxnSpPr>
        <p:spPr>
          <a:xfrm flipV="1">
            <a:off x="2874766" y="2700439"/>
            <a:ext cx="636921" cy="97949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3551337" y="2326777"/>
            <a:ext cx="2389601" cy="92442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45720" tIns="0" rIns="45720" bIns="0" rtlCol="0" anchor="t" anchorCtr="0">
            <a:noAutofit/>
          </a:bodyPr>
          <a:lstStyle/>
          <a:p>
            <a:r>
              <a:rPr lang="en-US" sz="800" b="1" u="sng" dirty="0">
                <a:sym typeface="Wingdings"/>
              </a:rPr>
              <a:t>Advertising Packet </a:t>
            </a:r>
            <a:r>
              <a:rPr lang="mr-IN" sz="800" b="1" u="sng" dirty="0">
                <a:sym typeface="Wingdings"/>
              </a:rPr>
              <a:t>–</a:t>
            </a:r>
            <a:r>
              <a:rPr lang="en-US" sz="800" b="1" u="sng" dirty="0">
                <a:sym typeface="Wingdings"/>
              </a:rPr>
              <a:t> up to 37 bytes</a:t>
            </a:r>
          </a:p>
          <a:p>
            <a:r>
              <a:rPr lang="en-US" sz="800" dirty="0">
                <a:sym typeface="Wingdings"/>
              </a:rPr>
              <a:t>BDADDR </a:t>
            </a:r>
            <a:r>
              <a:rPr lang="mr-IN" sz="800" dirty="0">
                <a:sym typeface="Wingdings"/>
              </a:rPr>
              <a:t>–</a:t>
            </a:r>
            <a:r>
              <a:rPr lang="en-US" sz="800" dirty="0">
                <a:sym typeface="Wingdings"/>
              </a:rPr>
              <a:t> Bluetooth Address</a:t>
            </a:r>
          </a:p>
          <a:p>
            <a:r>
              <a:rPr lang="en-US" sz="800" dirty="0">
                <a:sym typeface="Wingdings"/>
              </a:rPr>
              <a:t>Flags Connectable, Scannable</a:t>
            </a:r>
          </a:p>
          <a:p>
            <a:r>
              <a:rPr lang="en-US" sz="800" u="sng" dirty="0">
                <a:sym typeface="Wingdings"/>
              </a:rPr>
              <a:t>Optional Fields</a:t>
            </a:r>
            <a:r>
              <a:rPr lang="mr-IN" sz="800" u="sng" dirty="0">
                <a:sym typeface="Wingdings"/>
              </a:rPr>
              <a:t>…</a:t>
            </a:r>
            <a:endParaRPr lang="en-US" sz="800" u="sng" dirty="0">
              <a:sym typeface="Wingdings"/>
            </a:endParaRPr>
          </a:p>
          <a:p>
            <a:r>
              <a:rPr lang="en-US" sz="800" dirty="0">
                <a:sym typeface="Wingdings"/>
              </a:rPr>
              <a:t>Name</a:t>
            </a:r>
          </a:p>
          <a:p>
            <a:r>
              <a:rPr lang="en-US" sz="800" dirty="0">
                <a:sym typeface="Wingdings"/>
              </a:rPr>
              <a:t>Available Services</a:t>
            </a:r>
          </a:p>
          <a:p>
            <a:r>
              <a:rPr lang="en-US" sz="800" dirty="0">
                <a:sym typeface="Wingdings"/>
              </a:rPr>
              <a:t>Vendor Specific Data</a:t>
            </a:r>
          </a:p>
          <a:p>
            <a:r>
              <a:rPr lang="en-US" sz="800" dirty="0">
                <a:sym typeface="Wingdings"/>
              </a:rPr>
              <a:t> </a:t>
            </a:r>
            <a:endParaRPr lang="en-US" sz="8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3206555" y="3297718"/>
            <a:ext cx="588535" cy="439727"/>
            <a:chOff x="3186007" y="3462102"/>
            <a:chExt cx="588535" cy="439727"/>
          </a:xfrm>
        </p:grpSpPr>
        <p:cxnSp>
          <p:nvCxnSpPr>
            <p:cNvPr id="112" name="Straight Arrow Connector 111"/>
            <p:cNvCxnSpPr/>
            <p:nvPr/>
          </p:nvCxnSpPr>
          <p:spPr>
            <a:xfrm flipV="1">
              <a:off x="3201425" y="3462102"/>
              <a:ext cx="306641" cy="79598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3201425" y="3811308"/>
              <a:ext cx="309268" cy="90521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3186007" y="3608074"/>
              <a:ext cx="588535" cy="1518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lIns="45720" tIns="0" rIns="45720" bIns="0" rtlCol="0" anchor="t" anchorCtr="0">
              <a:noAutofit/>
            </a:bodyPr>
            <a:lstStyle/>
            <a:p>
              <a:r>
                <a:rPr lang="en-US" sz="800" dirty="0" err="1">
                  <a:sym typeface="Wingdings"/>
                </a:rPr>
                <a:t>Adv</a:t>
              </a:r>
              <a:r>
                <a:rPr lang="en-US" sz="800" dirty="0">
                  <a:sym typeface="Wingdings"/>
                </a:rPr>
                <a:t> Packet</a:t>
              </a:r>
            </a:p>
            <a:p>
              <a:r>
                <a:rPr lang="en-US" sz="800" dirty="0">
                  <a:sym typeface="Wingdings"/>
                </a:rPr>
                <a:t> </a:t>
              </a:r>
              <a:endParaRPr lang="en-US" sz="800" dirty="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267949" y="4635688"/>
            <a:ext cx="1733740" cy="276999"/>
            <a:chOff x="1284479" y="2681513"/>
            <a:chExt cx="1733740" cy="276999"/>
          </a:xfrm>
        </p:grpSpPr>
        <p:sp>
          <p:nvSpPr>
            <p:cNvPr id="113" name="TextBox 112"/>
            <p:cNvSpPr txBox="1"/>
            <p:nvPr/>
          </p:nvSpPr>
          <p:spPr>
            <a:xfrm>
              <a:off x="1284479" y="2681513"/>
              <a:ext cx="274434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203129" y="2681513"/>
              <a:ext cx="255198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750197" y="2681513"/>
              <a:ext cx="268022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</a:t>
              </a:r>
            </a:p>
          </p:txBody>
        </p:sp>
        <p:cxnSp>
          <p:nvCxnSpPr>
            <p:cNvPr id="119" name="Straight Arrow Connector 118"/>
            <p:cNvCxnSpPr/>
            <p:nvPr/>
          </p:nvCxnSpPr>
          <p:spPr>
            <a:xfrm flipV="1">
              <a:off x="1558913" y="2758369"/>
              <a:ext cx="634620" cy="1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1733670" y="2691787"/>
              <a:ext cx="228600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>
              <a:spAutoFit/>
            </a:bodyPr>
            <a:lstStyle/>
            <a:p>
              <a:pPr algn="ctr"/>
              <a:r>
                <a:rPr lang="en-US" sz="800" dirty="0"/>
                <a:t>API</a:t>
              </a: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1568509" y="2797959"/>
              <a:ext cx="634620" cy="118872"/>
              <a:chOff x="1568509" y="3183234"/>
              <a:chExt cx="634620" cy="118872"/>
            </a:xfrm>
          </p:grpSpPr>
          <p:cxnSp>
            <p:nvCxnSpPr>
              <p:cNvPr id="123" name="Straight Arrow Connector 122"/>
              <p:cNvCxnSpPr/>
              <p:nvPr/>
            </p:nvCxnSpPr>
            <p:spPr>
              <a:xfrm flipV="1">
                <a:off x="1568509" y="3249816"/>
                <a:ext cx="634620" cy="1"/>
              </a:xfrm>
              <a:prstGeom prst="straightConnector1">
                <a:avLst/>
              </a:prstGeom>
              <a:ln>
                <a:headEnd type="triangle"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TextBox 123"/>
              <p:cNvSpPr txBox="1"/>
              <p:nvPr/>
            </p:nvSpPr>
            <p:spPr>
              <a:xfrm>
                <a:off x="1686759" y="3183234"/>
                <a:ext cx="411480" cy="1188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5720" tIns="0" rIns="45720" bIns="0" rtlCol="0">
                <a:spAutoFit/>
              </a:bodyPr>
              <a:lstStyle/>
              <a:p>
                <a:pPr algn="ctr"/>
                <a:r>
                  <a:rPr lang="en-US" sz="800" dirty="0"/>
                  <a:t>EVENTS</a:t>
                </a:r>
              </a:p>
            </p:txBody>
          </p:sp>
        </p:grpSp>
        <p:cxnSp>
          <p:nvCxnSpPr>
            <p:cNvPr id="122" name="Straight Arrow Connector 121"/>
            <p:cNvCxnSpPr/>
            <p:nvPr/>
          </p:nvCxnSpPr>
          <p:spPr>
            <a:xfrm flipV="1">
              <a:off x="2470234" y="2814898"/>
              <a:ext cx="272221" cy="2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/>
          <p:cNvGrpSpPr/>
          <p:nvPr/>
        </p:nvGrpSpPr>
        <p:grpSpPr>
          <a:xfrm>
            <a:off x="3894251" y="4630573"/>
            <a:ext cx="1783214" cy="282114"/>
            <a:chOff x="447769" y="5723587"/>
            <a:chExt cx="1783214" cy="282114"/>
          </a:xfrm>
        </p:grpSpPr>
        <p:sp>
          <p:nvSpPr>
            <p:cNvPr id="126" name="TextBox 125"/>
            <p:cNvSpPr txBox="1"/>
            <p:nvPr/>
          </p:nvSpPr>
          <p:spPr>
            <a:xfrm>
              <a:off x="1037899" y="5728702"/>
              <a:ext cx="255198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956549" y="5728702"/>
              <a:ext cx="274434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cxnSp>
          <p:nvCxnSpPr>
            <p:cNvPr id="128" name="Straight Arrow Connector 127"/>
            <p:cNvCxnSpPr/>
            <p:nvPr/>
          </p:nvCxnSpPr>
          <p:spPr>
            <a:xfrm flipV="1">
              <a:off x="1312333" y="5805558"/>
              <a:ext cx="634620" cy="1"/>
            </a:xfrm>
            <a:prstGeom prst="straightConnector1">
              <a:avLst/>
            </a:prstGeom>
            <a:ln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1487090" y="5738976"/>
              <a:ext cx="228600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>
              <a:spAutoFit/>
            </a:bodyPr>
            <a:lstStyle/>
            <a:p>
              <a:pPr algn="ctr"/>
              <a:r>
                <a:rPr lang="en-US" sz="800" dirty="0"/>
                <a:t>API</a:t>
              </a:r>
            </a:p>
          </p:txBody>
        </p:sp>
        <p:grpSp>
          <p:nvGrpSpPr>
            <p:cNvPr id="130" name="Group 129"/>
            <p:cNvGrpSpPr/>
            <p:nvPr/>
          </p:nvGrpSpPr>
          <p:grpSpPr>
            <a:xfrm>
              <a:off x="1321929" y="5845148"/>
              <a:ext cx="634620" cy="118872"/>
              <a:chOff x="1568509" y="3183234"/>
              <a:chExt cx="634620" cy="118872"/>
            </a:xfrm>
          </p:grpSpPr>
          <p:cxnSp>
            <p:nvCxnSpPr>
              <p:cNvPr id="133" name="Straight Arrow Connector 132"/>
              <p:cNvCxnSpPr/>
              <p:nvPr/>
            </p:nvCxnSpPr>
            <p:spPr>
              <a:xfrm flipV="1">
                <a:off x="1568509" y="3249816"/>
                <a:ext cx="634620" cy="1"/>
              </a:xfrm>
              <a:prstGeom prst="straightConnector1">
                <a:avLst/>
              </a:prstGeom>
              <a:ln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TextBox 133"/>
              <p:cNvSpPr txBox="1"/>
              <p:nvPr/>
            </p:nvSpPr>
            <p:spPr>
              <a:xfrm>
                <a:off x="1686759" y="3183234"/>
                <a:ext cx="411480" cy="1188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5720" tIns="0" rIns="45720" bIns="0" rtlCol="0">
                <a:spAutoFit/>
              </a:bodyPr>
              <a:lstStyle/>
              <a:p>
                <a:pPr algn="ctr"/>
                <a:r>
                  <a:rPr lang="en-US" sz="800" dirty="0"/>
                  <a:t>EVENTS</a:t>
                </a:r>
              </a:p>
            </p:txBody>
          </p:sp>
        </p:grpSp>
        <p:cxnSp>
          <p:nvCxnSpPr>
            <p:cNvPr id="131" name="Straight Arrow Connector 130"/>
            <p:cNvCxnSpPr/>
            <p:nvPr/>
          </p:nvCxnSpPr>
          <p:spPr>
            <a:xfrm flipV="1">
              <a:off x="743525" y="5867904"/>
              <a:ext cx="272221" cy="2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447769" y="5723587"/>
              <a:ext cx="268022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412627" y="4009565"/>
            <a:ext cx="3239371" cy="183226"/>
            <a:chOff x="2412627" y="4790401"/>
            <a:chExt cx="3239371" cy="183226"/>
          </a:xfrm>
        </p:grpSpPr>
        <p:sp>
          <p:nvSpPr>
            <p:cNvPr id="135" name="TextBox 134"/>
            <p:cNvSpPr txBox="1"/>
            <p:nvPr/>
          </p:nvSpPr>
          <p:spPr>
            <a:xfrm>
              <a:off x="3086592" y="4790401"/>
              <a:ext cx="807659" cy="18322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>
              <a:noAutofit/>
            </a:bodyPr>
            <a:lstStyle/>
            <a:p>
              <a:r>
                <a:rPr lang="en-US" sz="800"/>
                <a:t>CONNECT_REQ</a:t>
              </a:r>
              <a:endParaRPr lang="en-US" sz="800" dirty="0"/>
            </a:p>
          </p:txBody>
        </p:sp>
        <p:cxnSp>
          <p:nvCxnSpPr>
            <p:cNvPr id="136" name="Straight Arrow Connector 135"/>
            <p:cNvCxnSpPr/>
            <p:nvPr/>
          </p:nvCxnSpPr>
          <p:spPr>
            <a:xfrm flipV="1">
              <a:off x="3822156" y="4854669"/>
              <a:ext cx="1829842" cy="1"/>
            </a:xfrm>
            <a:prstGeom prst="straightConnector1">
              <a:avLst/>
            </a:prstGeom>
            <a:ln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 flipV="1">
              <a:off x="2412627" y="4851312"/>
              <a:ext cx="634620" cy="1"/>
            </a:xfrm>
            <a:prstGeom prst="straightConnector1">
              <a:avLst/>
            </a:prstGeom>
            <a:ln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>
            <a:off x="2410917" y="4161965"/>
            <a:ext cx="2044149" cy="183226"/>
            <a:chOff x="2412627" y="4790401"/>
            <a:chExt cx="2044149" cy="183226"/>
          </a:xfrm>
        </p:grpSpPr>
        <p:sp>
          <p:nvSpPr>
            <p:cNvPr id="141" name="TextBox 140"/>
            <p:cNvSpPr txBox="1"/>
            <p:nvPr/>
          </p:nvSpPr>
          <p:spPr>
            <a:xfrm>
              <a:off x="3086592" y="4790401"/>
              <a:ext cx="807659" cy="18322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>
              <a:noAutofit/>
            </a:bodyPr>
            <a:lstStyle/>
            <a:p>
              <a:r>
                <a:rPr lang="en-US" sz="800" dirty="0"/>
                <a:t>CONNECT_RSP</a:t>
              </a:r>
            </a:p>
          </p:txBody>
        </p:sp>
        <p:cxnSp>
          <p:nvCxnSpPr>
            <p:cNvPr id="142" name="Straight Arrow Connector 141"/>
            <p:cNvCxnSpPr/>
            <p:nvPr/>
          </p:nvCxnSpPr>
          <p:spPr>
            <a:xfrm flipV="1">
              <a:off x="3822156" y="4854668"/>
              <a:ext cx="634620" cy="1"/>
            </a:xfrm>
            <a:prstGeom prst="straightConnector1">
              <a:avLst/>
            </a:prstGeom>
            <a:ln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 flipV="1">
              <a:off x="2412627" y="4851312"/>
              <a:ext cx="634620" cy="1"/>
            </a:xfrm>
            <a:prstGeom prst="straightConnector1">
              <a:avLst/>
            </a:prstGeom>
            <a:ln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TextBox 145"/>
          <p:cNvSpPr txBox="1"/>
          <p:nvPr/>
        </p:nvSpPr>
        <p:spPr>
          <a:xfrm>
            <a:off x="4242095" y="3944093"/>
            <a:ext cx="1607969" cy="256091"/>
          </a:xfrm>
          <a:prstGeom prst="rect">
            <a:avLst/>
          </a:prstGeom>
          <a:noFill/>
        </p:spPr>
        <p:txBody>
          <a:bodyPr wrap="square" lIns="45720" tIns="0" rIns="45720" bIns="0" rtlCol="0">
            <a:noAutofit/>
          </a:bodyPr>
          <a:lstStyle/>
          <a:p>
            <a:r>
              <a:rPr lang="en-US" sz="800" dirty="0"/>
              <a:t>Central App Initiates a Connection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310750" y="3948338"/>
            <a:ext cx="13722" cy="66680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75" idx="2"/>
          </p:cNvCxnSpPr>
          <p:nvPr/>
        </p:nvCxnSpPr>
        <p:spPr>
          <a:xfrm flipH="1">
            <a:off x="661614" y="3678207"/>
            <a:ext cx="3960" cy="943197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324185" y="4068711"/>
            <a:ext cx="1964307" cy="340227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>
            <a:noAutofit/>
          </a:bodyPr>
          <a:lstStyle/>
          <a:p>
            <a:r>
              <a:rPr lang="en-US" sz="800" dirty="0">
                <a:sym typeface="Wingdings"/>
              </a:rPr>
              <a:t> GATT_CONNECTION_STATUS_EVT</a:t>
            </a:r>
          </a:p>
          <a:p>
            <a:r>
              <a:rPr lang="en-US" sz="800" dirty="0">
                <a:sym typeface="Wingdings"/>
              </a:rPr>
              <a:t> BTM_BLE_ADVERT_STATE_CHANGED_EVT</a:t>
            </a:r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6263377" y="3646924"/>
            <a:ext cx="0" cy="982098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317718" y="5486403"/>
            <a:ext cx="105817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GATT</a:t>
            </a:r>
          </a:p>
          <a:p>
            <a:pPr algn="ctr"/>
            <a:r>
              <a:rPr lang="en-US" dirty="0"/>
              <a:t>Database</a:t>
            </a:r>
          </a:p>
        </p:txBody>
      </p:sp>
      <p:cxnSp>
        <p:nvCxnSpPr>
          <p:cNvPr id="187" name="Straight Arrow Connector 186"/>
          <p:cNvCxnSpPr>
            <a:stCxn id="113" idx="2"/>
            <a:endCxn id="29" idx="0"/>
          </p:cNvCxnSpPr>
          <p:nvPr/>
        </p:nvCxnSpPr>
        <p:spPr>
          <a:xfrm>
            <a:off x="1405166" y="4912687"/>
            <a:ext cx="441640" cy="573716"/>
          </a:xfrm>
          <a:prstGeom prst="straightConnector1">
            <a:avLst/>
          </a:prstGeom>
          <a:ln>
            <a:headEnd type="triangl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4455067" y="6349034"/>
            <a:ext cx="1740682" cy="256091"/>
          </a:xfrm>
          <a:prstGeom prst="rect">
            <a:avLst/>
          </a:prstGeom>
          <a:noFill/>
        </p:spPr>
        <p:txBody>
          <a:bodyPr wrap="square" lIns="45720" tIns="0" rIns="45720" bIns="0" rtlCol="0">
            <a:noAutofit/>
          </a:bodyPr>
          <a:lstStyle/>
          <a:p>
            <a:r>
              <a:rPr lang="en-US" sz="800" dirty="0"/>
              <a:t>Central App initiates a Read Attribute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1683629" y="6409463"/>
            <a:ext cx="1267445" cy="18322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>
            <a:noAutofit/>
          </a:bodyPr>
          <a:lstStyle/>
          <a:p>
            <a:r>
              <a:rPr lang="en-US" sz="800" dirty="0"/>
              <a:t>GATTS_REQ_TYPE_READ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3395208" y="6414506"/>
            <a:ext cx="807659" cy="18322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 anchor="ctr" anchorCtr="1">
            <a:noAutofit/>
          </a:bodyPr>
          <a:lstStyle/>
          <a:p>
            <a:r>
              <a:rPr lang="en-US" sz="800" dirty="0"/>
              <a:t>READ_REQ</a:t>
            </a:r>
          </a:p>
        </p:txBody>
      </p:sp>
      <p:cxnSp>
        <p:nvCxnSpPr>
          <p:cNvPr id="168" name="Straight Arrow Connector 167"/>
          <p:cNvCxnSpPr/>
          <p:nvPr/>
        </p:nvCxnSpPr>
        <p:spPr>
          <a:xfrm flipV="1">
            <a:off x="4167840" y="6478774"/>
            <a:ext cx="1829842" cy="1"/>
          </a:xfrm>
          <a:prstGeom prst="straightConnector1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3017376" y="6475417"/>
            <a:ext cx="375555" cy="1"/>
          </a:xfrm>
          <a:prstGeom prst="straightConnector1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94359" y="6634029"/>
            <a:ext cx="105817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GATT</a:t>
            </a:r>
          </a:p>
          <a:p>
            <a:pPr algn="ctr"/>
            <a:r>
              <a:rPr lang="en-US" dirty="0"/>
              <a:t>Database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2107848" y="5132944"/>
            <a:ext cx="1420766" cy="18322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>
            <a:noAutofit/>
          </a:bodyPr>
          <a:lstStyle/>
          <a:p>
            <a:r>
              <a:rPr lang="en-US" sz="800" dirty="0"/>
              <a:t>Service Discovery</a:t>
            </a:r>
          </a:p>
          <a:p>
            <a:r>
              <a:rPr lang="en-US" sz="800" dirty="0"/>
              <a:t>Permission &amp; Handle Validation</a:t>
            </a:r>
          </a:p>
        </p:txBody>
      </p:sp>
      <p:cxnSp>
        <p:nvCxnSpPr>
          <p:cNvPr id="188" name="Straight Arrow Connector 187"/>
          <p:cNvCxnSpPr>
            <a:stCxn id="116" idx="2"/>
            <a:endCxn id="29" idx="0"/>
          </p:cNvCxnSpPr>
          <p:nvPr/>
        </p:nvCxnSpPr>
        <p:spPr>
          <a:xfrm flipH="1">
            <a:off x="1846806" y="4912687"/>
            <a:ext cx="467392" cy="573716"/>
          </a:xfrm>
          <a:prstGeom prst="straightConnector1">
            <a:avLst/>
          </a:prstGeom>
          <a:ln>
            <a:headEnd type="triangl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3395208" y="6596642"/>
            <a:ext cx="807659" cy="18322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 anchor="ctr" anchorCtr="1">
            <a:noAutofit/>
          </a:bodyPr>
          <a:lstStyle/>
          <a:p>
            <a:r>
              <a:rPr lang="en-US" sz="800" dirty="0"/>
              <a:t>READ_RSP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1687349" y="6599033"/>
            <a:ext cx="1267445" cy="18322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>
            <a:noAutofit/>
          </a:bodyPr>
          <a:lstStyle/>
          <a:p>
            <a:r>
              <a:rPr lang="en-US" sz="800" dirty="0"/>
              <a:t>Read Handler</a:t>
            </a:r>
          </a:p>
        </p:txBody>
      </p:sp>
      <p:cxnSp>
        <p:nvCxnSpPr>
          <p:cNvPr id="177" name="Straight Arrow Connector 176"/>
          <p:cNvCxnSpPr/>
          <p:nvPr/>
        </p:nvCxnSpPr>
        <p:spPr>
          <a:xfrm flipH="1">
            <a:off x="1208501" y="6675359"/>
            <a:ext cx="478964" cy="71155"/>
          </a:xfrm>
          <a:prstGeom prst="straightConnector1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H="1">
            <a:off x="2333815" y="6660910"/>
            <a:ext cx="1059116" cy="0"/>
          </a:xfrm>
          <a:prstGeom prst="straightConnector1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 flipH="1" flipV="1">
            <a:off x="4082422" y="6660910"/>
            <a:ext cx="1915260" cy="14449"/>
          </a:xfrm>
          <a:prstGeom prst="straightConnector1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4350117" y="6806235"/>
            <a:ext cx="1849351" cy="256091"/>
          </a:xfrm>
          <a:prstGeom prst="rect">
            <a:avLst/>
          </a:prstGeom>
          <a:noFill/>
        </p:spPr>
        <p:txBody>
          <a:bodyPr wrap="square" lIns="45720" tIns="0" rIns="45720" bIns="0" rtlCol="0">
            <a:noAutofit/>
          </a:bodyPr>
          <a:lstStyle/>
          <a:p>
            <a:r>
              <a:rPr lang="en-US" sz="800" dirty="0"/>
              <a:t>Central App Initiates a Write of Attribute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1687349" y="6866664"/>
            <a:ext cx="1267445" cy="18322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>
            <a:noAutofit/>
          </a:bodyPr>
          <a:lstStyle/>
          <a:p>
            <a:r>
              <a:rPr lang="en-US" sz="800" dirty="0"/>
              <a:t>GATTS_REQ_TYPE_WRITE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3395208" y="6871707"/>
            <a:ext cx="807659" cy="18322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 anchor="ctr" anchorCtr="1">
            <a:noAutofit/>
          </a:bodyPr>
          <a:lstStyle/>
          <a:p>
            <a:r>
              <a:rPr lang="en-US" sz="800" dirty="0"/>
              <a:t>WRITE_REQ</a:t>
            </a:r>
          </a:p>
        </p:txBody>
      </p:sp>
      <p:cxnSp>
        <p:nvCxnSpPr>
          <p:cNvPr id="184" name="Straight Arrow Connector 183"/>
          <p:cNvCxnSpPr/>
          <p:nvPr/>
        </p:nvCxnSpPr>
        <p:spPr>
          <a:xfrm flipV="1">
            <a:off x="4171560" y="6935975"/>
            <a:ext cx="1829842" cy="1"/>
          </a:xfrm>
          <a:prstGeom prst="straightConnector1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3021096" y="6932618"/>
            <a:ext cx="375555" cy="1"/>
          </a:xfrm>
          <a:prstGeom prst="straightConnector1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3395208" y="7053843"/>
            <a:ext cx="807659" cy="18322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 anchor="ctr" anchorCtr="1">
            <a:noAutofit/>
          </a:bodyPr>
          <a:lstStyle/>
          <a:p>
            <a:r>
              <a:rPr lang="en-US" sz="800" dirty="0"/>
              <a:t>WRITE_RSP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1691069" y="7056234"/>
            <a:ext cx="1267445" cy="18322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>
            <a:noAutofit/>
          </a:bodyPr>
          <a:lstStyle/>
          <a:p>
            <a:r>
              <a:rPr lang="en-US" sz="800" dirty="0"/>
              <a:t>Write Handler</a:t>
            </a:r>
          </a:p>
        </p:txBody>
      </p:sp>
      <p:cxnSp>
        <p:nvCxnSpPr>
          <p:cNvPr id="190" name="Straight Arrow Connector 189"/>
          <p:cNvCxnSpPr/>
          <p:nvPr/>
        </p:nvCxnSpPr>
        <p:spPr>
          <a:xfrm flipH="1">
            <a:off x="2337535" y="7118111"/>
            <a:ext cx="1059116" cy="0"/>
          </a:xfrm>
          <a:prstGeom prst="straightConnector1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 flipH="1" flipV="1">
            <a:off x="4086142" y="7118111"/>
            <a:ext cx="1915260" cy="14449"/>
          </a:xfrm>
          <a:prstGeom prst="straightConnector1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73" idx="3"/>
            <a:endCxn id="189" idx="1"/>
          </p:cNvCxnSpPr>
          <p:nvPr/>
        </p:nvCxnSpPr>
        <p:spPr>
          <a:xfrm>
            <a:off x="1152534" y="6957195"/>
            <a:ext cx="538535" cy="190652"/>
          </a:xfrm>
          <a:prstGeom prst="straightConnector1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4335247" y="6988371"/>
            <a:ext cx="1867942" cy="256091"/>
          </a:xfrm>
          <a:prstGeom prst="rect">
            <a:avLst/>
          </a:prstGeom>
          <a:noFill/>
        </p:spPr>
        <p:txBody>
          <a:bodyPr wrap="square" lIns="45720" tIns="0" rIns="45720" bIns="0" rtlCol="0">
            <a:noAutofit/>
          </a:bodyPr>
          <a:lstStyle/>
          <a:p>
            <a:r>
              <a:rPr lang="en-US" sz="800" dirty="0"/>
              <a:t>Central Receive Confirmation of Write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4335246" y="6546039"/>
            <a:ext cx="1901397" cy="256091"/>
          </a:xfrm>
          <a:prstGeom prst="rect">
            <a:avLst/>
          </a:prstGeom>
          <a:noFill/>
        </p:spPr>
        <p:txBody>
          <a:bodyPr wrap="square" lIns="45720" tIns="0" rIns="45720" bIns="0" rtlCol="0">
            <a:noAutofit/>
          </a:bodyPr>
          <a:lstStyle/>
          <a:p>
            <a:r>
              <a:rPr lang="en-US" sz="800" dirty="0"/>
              <a:t>Central Receive Confirmation &amp; Data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1419725" y="7335013"/>
            <a:ext cx="2472816" cy="18322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>
            <a:noAutofit/>
          </a:bodyPr>
          <a:lstStyle/>
          <a:p>
            <a:r>
              <a:rPr lang="en-US" sz="800" dirty="0" err="1"/>
              <a:t>wiced_bt_gatt_send_notification</a:t>
            </a:r>
            <a:endParaRPr lang="en-US" sz="800" dirty="0"/>
          </a:p>
        </p:txBody>
      </p:sp>
      <p:cxnSp>
        <p:nvCxnSpPr>
          <p:cNvPr id="195" name="Straight Arrow Connector 194"/>
          <p:cNvCxnSpPr/>
          <p:nvPr/>
        </p:nvCxnSpPr>
        <p:spPr>
          <a:xfrm flipH="1">
            <a:off x="1368311" y="7450682"/>
            <a:ext cx="1952654" cy="12356"/>
          </a:xfrm>
          <a:prstGeom prst="straightConnector1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4254835" y="7286495"/>
            <a:ext cx="1605974" cy="18322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>
            <a:noAutofit/>
          </a:bodyPr>
          <a:lstStyle/>
          <a:p>
            <a:r>
              <a:rPr lang="en-US" sz="800" dirty="0"/>
              <a:t>Central Receives Notification</a:t>
            </a:r>
          </a:p>
        </p:txBody>
      </p:sp>
      <p:cxnSp>
        <p:nvCxnSpPr>
          <p:cNvPr id="196" name="Straight Arrow Connector 195"/>
          <p:cNvCxnSpPr/>
          <p:nvPr/>
        </p:nvCxnSpPr>
        <p:spPr>
          <a:xfrm flipH="1">
            <a:off x="4190604" y="7453530"/>
            <a:ext cx="1587223" cy="6660"/>
          </a:xfrm>
          <a:prstGeom prst="straightConnector1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3395208" y="7811991"/>
            <a:ext cx="807659" cy="18322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 anchor="ctr" anchorCtr="1">
            <a:noAutofit/>
          </a:bodyPr>
          <a:lstStyle/>
          <a:p>
            <a:r>
              <a:rPr lang="en-US" sz="800" dirty="0"/>
              <a:t>INDICATION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1423444" y="7730778"/>
            <a:ext cx="1605974" cy="18322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 anchor="ctr" anchorCtr="1">
            <a:noAutofit/>
          </a:bodyPr>
          <a:lstStyle/>
          <a:p>
            <a:r>
              <a:rPr lang="en-US" sz="800"/>
              <a:t>wiced_bt_gatt_send_indication</a:t>
            </a:r>
            <a:endParaRPr lang="en-US" sz="800" dirty="0"/>
          </a:p>
        </p:txBody>
      </p:sp>
      <p:cxnSp>
        <p:nvCxnSpPr>
          <p:cNvPr id="205" name="Straight Arrow Connector 204"/>
          <p:cNvCxnSpPr/>
          <p:nvPr/>
        </p:nvCxnSpPr>
        <p:spPr>
          <a:xfrm flipH="1">
            <a:off x="1372030" y="7897426"/>
            <a:ext cx="1952654" cy="12356"/>
          </a:xfrm>
          <a:prstGeom prst="straightConnector1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4258554" y="7730778"/>
            <a:ext cx="1605974" cy="18322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 anchor="ctr" anchorCtr="1">
            <a:noAutofit/>
          </a:bodyPr>
          <a:lstStyle/>
          <a:p>
            <a:r>
              <a:rPr lang="en-US" sz="800" dirty="0"/>
              <a:t>Central Receives Indication</a:t>
            </a:r>
          </a:p>
        </p:txBody>
      </p:sp>
      <p:cxnSp>
        <p:nvCxnSpPr>
          <p:cNvPr id="207" name="Straight Arrow Connector 206"/>
          <p:cNvCxnSpPr/>
          <p:nvPr/>
        </p:nvCxnSpPr>
        <p:spPr>
          <a:xfrm flipH="1">
            <a:off x="4194323" y="7900274"/>
            <a:ext cx="1587223" cy="6660"/>
          </a:xfrm>
          <a:prstGeom prst="straightConnector1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4383571" y="8029622"/>
            <a:ext cx="1849351" cy="256091"/>
          </a:xfrm>
          <a:prstGeom prst="rect">
            <a:avLst/>
          </a:prstGeom>
          <a:noFill/>
        </p:spPr>
        <p:txBody>
          <a:bodyPr wrap="square" lIns="45720" tIns="0" rIns="45720" bIns="0" rtlCol="0">
            <a:noAutofit/>
          </a:bodyPr>
          <a:lstStyle/>
          <a:p>
            <a:r>
              <a:rPr lang="en-US" sz="800" dirty="0"/>
              <a:t>Central  Sends Handle Value Confirmation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1720803" y="8077704"/>
            <a:ext cx="1267445" cy="18322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>
            <a:noAutofit/>
          </a:bodyPr>
          <a:lstStyle/>
          <a:p>
            <a:r>
              <a:rPr lang="en-US" sz="800" dirty="0"/>
              <a:t>GATTS_REQ_TYPE_CONF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3395208" y="8077704"/>
            <a:ext cx="807659" cy="18322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 anchor="ctr" anchorCtr="1">
            <a:noAutofit/>
          </a:bodyPr>
          <a:lstStyle/>
          <a:p>
            <a:r>
              <a:rPr lang="en-US" sz="800" dirty="0"/>
              <a:t>CONFIRMATION</a:t>
            </a:r>
          </a:p>
        </p:txBody>
      </p:sp>
      <p:cxnSp>
        <p:nvCxnSpPr>
          <p:cNvPr id="218" name="Straight Arrow Connector 217"/>
          <p:cNvCxnSpPr/>
          <p:nvPr/>
        </p:nvCxnSpPr>
        <p:spPr>
          <a:xfrm flipV="1">
            <a:off x="4205014" y="8169317"/>
            <a:ext cx="1829842" cy="1"/>
          </a:xfrm>
          <a:prstGeom prst="straightConnector1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2853702" y="8166372"/>
            <a:ext cx="576403" cy="5891"/>
          </a:xfrm>
          <a:prstGeom prst="straightConnector1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/>
          <p:cNvSpPr txBox="1"/>
          <p:nvPr/>
        </p:nvSpPr>
        <p:spPr>
          <a:xfrm>
            <a:off x="6100786" y="6313383"/>
            <a:ext cx="65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Read</a:t>
            </a:r>
            <a:endParaRPr lang="en-US" dirty="0"/>
          </a:p>
        </p:txBody>
      </p:sp>
      <p:sp>
        <p:nvSpPr>
          <p:cNvPr id="226" name="TextBox 225"/>
          <p:cNvSpPr txBox="1"/>
          <p:nvPr/>
        </p:nvSpPr>
        <p:spPr>
          <a:xfrm>
            <a:off x="6085611" y="6777508"/>
            <a:ext cx="706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Write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641507" y="7255001"/>
            <a:ext cx="761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Notify</a:t>
            </a:r>
            <a:endParaRPr lang="en-US" dirty="0"/>
          </a:p>
        </p:txBody>
      </p:sp>
      <p:sp>
        <p:nvSpPr>
          <p:cNvPr id="228" name="TextBox 227"/>
          <p:cNvSpPr txBox="1"/>
          <p:nvPr/>
        </p:nvSpPr>
        <p:spPr>
          <a:xfrm>
            <a:off x="491959" y="7840293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Indicate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3395208" y="7377099"/>
            <a:ext cx="807659" cy="18322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 anchor="ctr" anchorCtr="1">
            <a:noAutofit/>
          </a:bodyPr>
          <a:lstStyle/>
          <a:p>
            <a:r>
              <a:rPr lang="en-US" sz="800" dirty="0"/>
              <a:t>NOTIFICATION</a:t>
            </a:r>
          </a:p>
        </p:txBody>
      </p:sp>
    </p:spTree>
    <p:extLst>
      <p:ext uri="{BB962C8B-B14F-4D97-AF65-F5344CB8AC3E}">
        <p14:creationId xmlns:p14="http://schemas.microsoft.com/office/powerpoint/2010/main" val="834036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5834" y="735980"/>
            <a:ext cx="1767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application_start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45833" y="1899424"/>
            <a:ext cx="2408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management_callback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92274" y="2693536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app_init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45833" y="4243556"/>
            <a:ext cx="166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event_handler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44194" y="5230956"/>
            <a:ext cx="174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server_callback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69599" y="5908497"/>
            <a:ext cx="1628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write_handler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59826" y="5908497"/>
            <a:ext cx="1565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read_handler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23017" y="6447472"/>
            <a:ext cx="121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get_value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75937" y="6632138"/>
            <a:ext cx="119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set_value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13942" y="7390422"/>
            <a:ext cx="19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connect_callback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69327" y="3456878"/>
            <a:ext cx="326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GATT_ATTRIBUTE_REQUEST_EVT</a:t>
            </a:r>
          </a:p>
        </p:txBody>
      </p:sp>
    </p:spTree>
    <p:extLst>
      <p:ext uri="{BB962C8B-B14F-4D97-AF65-F5344CB8AC3E}">
        <p14:creationId xmlns:p14="http://schemas.microsoft.com/office/powerpoint/2010/main" val="494150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8535</TotalTime>
  <Words>504</Words>
  <Application>Microsoft Office PowerPoint</Application>
  <PresentationFormat>Letter Paper (8.5x11 in)</PresentationFormat>
  <Paragraphs>209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Mangal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Hawse</dc:creator>
  <cp:lastModifiedBy>Greg Landry</cp:lastModifiedBy>
  <cp:revision>33</cp:revision>
  <dcterms:created xsi:type="dcterms:W3CDTF">2018-05-13T12:04:53Z</dcterms:created>
  <dcterms:modified xsi:type="dcterms:W3CDTF">2018-06-04T17:09:16Z</dcterms:modified>
</cp:coreProperties>
</file>