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/>
    <p:restoredTop sz="94676"/>
  </p:normalViewPr>
  <p:slideViewPr>
    <p:cSldViewPr snapToGrid="0" snapToObjects="1">
      <p:cViewPr varScale="1">
        <p:scale>
          <a:sx n="100" d="100"/>
          <a:sy n="100" d="100"/>
        </p:scale>
        <p:origin x="16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8E9C7-9CA3-A64A-B46C-6E620848F68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8A9ED-1D9C-F84A-B74D-59B8AEAD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66242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Connected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82243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Connected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33944" y="152774"/>
            <a:ext cx="6279259" cy="2521638"/>
            <a:chOff x="333944" y="152774"/>
            <a:chExt cx="6279259" cy="2521638"/>
          </a:xfrm>
        </p:grpSpPr>
        <p:grpSp>
          <p:nvGrpSpPr>
            <p:cNvPr id="16" name="Group 15"/>
            <p:cNvGrpSpPr/>
            <p:nvPr/>
          </p:nvGrpSpPr>
          <p:grpSpPr>
            <a:xfrm>
              <a:off x="1351852" y="929883"/>
              <a:ext cx="1733740" cy="276999"/>
              <a:chOff x="1284479" y="2681513"/>
              <a:chExt cx="1733740" cy="27699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872126" y="152774"/>
              <a:ext cx="1145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WICED</a:t>
              </a:r>
            </a:p>
            <a:p>
              <a:pPr algn="ctr"/>
              <a:r>
                <a:rPr lang="en-US" u="sng"/>
                <a:t>Peripheral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6359" y="152774"/>
              <a:ext cx="1181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Cell Phone</a:t>
              </a:r>
            </a:p>
            <a:p>
              <a:pPr algn="ctr"/>
              <a:r>
                <a:rPr lang="en-US" u="sng"/>
                <a:t>Central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51852" y="1875372"/>
              <a:ext cx="1733740" cy="276999"/>
              <a:chOff x="1284479" y="2681513"/>
              <a:chExt cx="1733740" cy="27699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3979865" y="927325"/>
              <a:ext cx="1783214" cy="282114"/>
              <a:chOff x="447769" y="5723587"/>
              <a:chExt cx="1783214" cy="28211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966231" y="1470587"/>
              <a:ext cx="1797519" cy="241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wiced</a:t>
              </a:r>
              <a:r>
                <a:rPr lang="en-US" sz="800" err="1"/>
                <a:t>_bt_stack_init</a:t>
              </a:r>
              <a:endParaRPr lang="en-US" sz="80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979865" y="1870257"/>
              <a:ext cx="1783214" cy="282114"/>
              <a:chOff x="447769" y="5723587"/>
              <a:chExt cx="1783214" cy="28211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678564" y="1358947"/>
              <a:ext cx="0" cy="34687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27591" y="883716"/>
              <a:ext cx="47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Off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6183" y="1854193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On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3944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State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281574" y="1358947"/>
              <a:ext cx="0" cy="34687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135540" y="88371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35540" y="1854193"/>
              <a:ext cx="292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49945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State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2430098" y="2397413"/>
              <a:ext cx="1905148" cy="276999"/>
              <a:chOff x="2419824" y="2746730"/>
              <a:chExt cx="1905148" cy="27699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677854" y="2746730"/>
                <a:ext cx="1647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Stack </a:t>
                </a:r>
                <a:r>
                  <a:rPr lang="mr-IN" sz="1200"/>
                  <a:t>–</a:t>
                </a:r>
                <a:r>
                  <a:rPr lang="en-US" sz="1200"/>
                  <a:t> Bluetooth Stack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19824" y="2746730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533284" y="2397413"/>
              <a:ext cx="1966575" cy="276999"/>
              <a:chOff x="4533284" y="2746730"/>
              <a:chExt cx="1966575" cy="27699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533284" y="2746730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804138" y="2746730"/>
                <a:ext cx="16957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Radio </a:t>
                </a:r>
                <a:r>
                  <a:rPr lang="mr-IN" sz="1200"/>
                  <a:t>–</a:t>
                </a:r>
                <a:r>
                  <a:rPr lang="en-US" sz="1200"/>
                  <a:t> Bluetooth Radio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16651" y="2397413"/>
              <a:ext cx="1815409" cy="276999"/>
              <a:chOff x="416651" y="2746730"/>
              <a:chExt cx="1815409" cy="27699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16651" y="2746730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14465" y="2746730"/>
                <a:ext cx="15175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Application Firmware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02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66242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Connected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82243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Connected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275" y="152774"/>
            <a:ext cx="6748492" cy="2557257"/>
            <a:chOff x="45275" y="152774"/>
            <a:chExt cx="6748492" cy="2557257"/>
          </a:xfrm>
        </p:grpSpPr>
        <p:sp>
          <p:nvSpPr>
            <p:cNvPr id="17" name="TextBox 16"/>
            <p:cNvSpPr txBox="1"/>
            <p:nvPr/>
          </p:nvSpPr>
          <p:spPr>
            <a:xfrm>
              <a:off x="1872126" y="152774"/>
              <a:ext cx="1145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WICED</a:t>
              </a:r>
            </a:p>
            <a:p>
              <a:pPr algn="ctr"/>
              <a:r>
                <a:rPr lang="en-US" u="sng"/>
                <a:t>Peripheral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6359" y="152774"/>
              <a:ext cx="1181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Cell Phone</a:t>
              </a:r>
            </a:p>
            <a:p>
              <a:pPr algn="ctr"/>
              <a:r>
                <a:rPr lang="en-US" u="sng"/>
                <a:t>Central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51852" y="847958"/>
              <a:ext cx="1733740" cy="276999"/>
              <a:chOff x="1284479" y="2681513"/>
              <a:chExt cx="1733740" cy="27699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3979865" y="842843"/>
              <a:ext cx="1783214" cy="282114"/>
              <a:chOff x="447769" y="5723587"/>
              <a:chExt cx="1783214" cy="28211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436183" y="826779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On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3944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State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275" y="2281461"/>
              <a:ext cx="1240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Advertising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35540" y="826779"/>
              <a:ext cx="292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49945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State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69383" y="2281461"/>
              <a:ext cx="102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Scanning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351852" y="2335988"/>
              <a:ext cx="1733740" cy="276999"/>
              <a:chOff x="1284479" y="2681513"/>
              <a:chExt cx="1733740" cy="276999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87" name="Straight Arrow Connector 86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3978154" y="2330873"/>
              <a:ext cx="1783214" cy="282114"/>
              <a:chOff x="447769" y="5723587"/>
              <a:chExt cx="1783214" cy="282114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cxnSp>
          <p:nvCxnSpPr>
            <p:cNvPr id="107" name="Straight Arrow Connector 106"/>
            <p:cNvCxnSpPr>
              <a:endCxn id="75" idx="0"/>
            </p:cNvCxnSpPr>
            <p:nvPr/>
          </p:nvCxnSpPr>
          <p:spPr>
            <a:xfrm>
              <a:off x="665574" y="1299363"/>
              <a:ext cx="0" cy="9820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endCxn id="84" idx="0"/>
            </p:cNvCxnSpPr>
            <p:nvPr/>
          </p:nvCxnSpPr>
          <p:spPr>
            <a:xfrm>
              <a:off x="6281575" y="1299363"/>
              <a:ext cx="0" cy="9820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66231" y="1338547"/>
              <a:ext cx="2051145" cy="6689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>
                  <a:sym typeface="Wingdings"/>
                </a:rPr>
                <a:t> BTM_ENABLED_EVT</a:t>
              </a:r>
            </a:p>
            <a:p>
              <a:r>
                <a:rPr lang="en-US" sz="800" err="1">
                  <a:sym typeface="Wingdings"/>
                </a:rPr>
                <a:t>wiced_bt_app_init</a:t>
              </a:r>
              <a:endParaRPr lang="en-US" sz="800">
                <a:sym typeface="Wingdings"/>
              </a:endParaRPr>
            </a:p>
            <a:p>
              <a:r>
                <a:rPr lang="en-US" sz="800" err="1">
                  <a:sym typeface="Wingdings"/>
                </a:rPr>
                <a:t>wiced_bt_gatt_register</a:t>
              </a:r>
              <a:endParaRPr lang="en-US" sz="800">
                <a:sym typeface="Wingdings"/>
              </a:endParaRPr>
            </a:p>
            <a:p>
              <a:r>
                <a:rPr lang="en-US" sz="800" err="1"/>
                <a:t>wiced_bt_ble_set_raw_advertisement_data</a:t>
              </a:r>
              <a:endParaRPr lang="en-US" sz="800"/>
            </a:p>
            <a:p>
              <a:r>
                <a:rPr lang="en-US" sz="800" err="1"/>
                <a:t>wiced_bt_start_advertisements</a:t>
              </a:r>
              <a:endParaRPr lang="en-US" sz="80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V="1">
              <a:off x="2874766" y="1673025"/>
              <a:ext cx="636921" cy="979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551337" y="1299363"/>
              <a:ext cx="2389601" cy="924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45720" tIns="0" rIns="45720" bIns="0" rtlCol="0" anchor="t" anchorCtr="0">
              <a:noAutofit/>
            </a:bodyPr>
            <a:lstStyle/>
            <a:p>
              <a:r>
                <a:rPr lang="en-US" sz="800" b="1" u="sng">
                  <a:sym typeface="Wingdings"/>
                </a:rPr>
                <a:t>Advertising Packet </a:t>
              </a:r>
              <a:r>
                <a:rPr lang="mr-IN" sz="800" b="1" u="sng">
                  <a:sym typeface="Wingdings"/>
                </a:rPr>
                <a:t>–</a:t>
              </a:r>
              <a:r>
                <a:rPr lang="en-US" sz="800" b="1" u="sng">
                  <a:sym typeface="Wingdings"/>
                </a:rPr>
                <a:t> up to 31 bytes</a:t>
              </a:r>
            </a:p>
            <a:p>
              <a:r>
                <a:rPr lang="en-US" sz="800">
                  <a:sym typeface="Wingdings"/>
                </a:rPr>
                <a:t>BDADDR </a:t>
              </a:r>
              <a:r>
                <a:rPr lang="mr-IN" sz="800">
                  <a:sym typeface="Wingdings"/>
                </a:rPr>
                <a:t>–</a:t>
              </a:r>
              <a:r>
                <a:rPr lang="en-US" sz="800">
                  <a:sym typeface="Wingdings"/>
                </a:rPr>
                <a:t> Bluetooth Address</a:t>
              </a:r>
            </a:p>
            <a:p>
              <a:r>
                <a:rPr lang="en-US" sz="800">
                  <a:sym typeface="Wingdings"/>
                </a:rPr>
                <a:t>Flags Connectable, Scannable</a:t>
              </a:r>
            </a:p>
            <a:p>
              <a:r>
                <a:rPr lang="en-US" sz="800" u="sng">
                  <a:sym typeface="Wingdings"/>
                </a:rPr>
                <a:t>Optional Fields</a:t>
              </a:r>
              <a:r>
                <a:rPr lang="mr-IN" sz="800" u="sng">
                  <a:sym typeface="Wingdings"/>
                </a:rPr>
                <a:t>…</a:t>
              </a:r>
              <a:endParaRPr lang="en-US" sz="800" u="sng">
                <a:sym typeface="Wingdings"/>
              </a:endParaRPr>
            </a:p>
            <a:p>
              <a:r>
                <a:rPr lang="en-US" sz="800">
                  <a:sym typeface="Wingdings"/>
                </a:rPr>
                <a:t>Name</a:t>
              </a:r>
            </a:p>
            <a:p>
              <a:r>
                <a:rPr lang="en-US" sz="800">
                  <a:sym typeface="Wingdings"/>
                </a:rPr>
                <a:t>Available Services</a:t>
              </a:r>
            </a:p>
            <a:p>
              <a:r>
                <a:rPr lang="en-US" sz="800">
                  <a:sym typeface="Wingdings"/>
                </a:rPr>
                <a:t>Vendor Specific Data</a:t>
              </a:r>
            </a:p>
            <a:p>
              <a:r>
                <a:rPr lang="en-US" sz="800">
                  <a:sym typeface="Wingdings"/>
                </a:rPr>
                <a:t> </a:t>
              </a:r>
              <a:endParaRPr lang="en-US" sz="80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206555" y="2270304"/>
              <a:ext cx="588535" cy="439727"/>
              <a:chOff x="3186007" y="3462102"/>
              <a:chExt cx="588535" cy="439727"/>
            </a:xfrm>
          </p:grpSpPr>
          <p:cxnSp>
            <p:nvCxnSpPr>
              <p:cNvPr id="112" name="Straight Arrow Connector 111"/>
              <p:cNvCxnSpPr/>
              <p:nvPr/>
            </p:nvCxnSpPr>
            <p:spPr>
              <a:xfrm flipV="1">
                <a:off x="3201425" y="3462102"/>
                <a:ext cx="306641" cy="79598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3201425" y="3811308"/>
                <a:ext cx="309268" cy="9052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3186007" y="3608074"/>
                <a:ext cx="588535" cy="151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lIns="45720" tIns="0" rIns="45720" bIns="0" rtlCol="0" anchor="t" anchorCtr="0">
                <a:noAutofit/>
              </a:bodyPr>
              <a:lstStyle/>
              <a:p>
                <a:pPr algn="ctr"/>
                <a:r>
                  <a:rPr lang="en-US" sz="800">
                    <a:sym typeface="Wingdings"/>
                  </a:rPr>
                  <a:t>ADV</a:t>
                </a:r>
              </a:p>
              <a:p>
                <a:r>
                  <a:rPr lang="en-US" sz="800">
                    <a:sym typeface="Wingdings"/>
                  </a:rPr>
                  <a:t> </a:t>
                </a:r>
                <a:endParaRPr lang="en-US" sz="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772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08759B4-59F7-462B-8232-92CE21E29546}"/>
              </a:ext>
            </a:extLst>
          </p:cNvPr>
          <p:cNvGrpSpPr/>
          <p:nvPr/>
        </p:nvGrpSpPr>
        <p:grpSpPr>
          <a:xfrm>
            <a:off x="45275" y="152774"/>
            <a:ext cx="6835630" cy="8778606"/>
            <a:chOff x="45275" y="152774"/>
            <a:chExt cx="6835630" cy="8778606"/>
          </a:xfrm>
        </p:grpSpPr>
        <p:grpSp>
          <p:nvGrpSpPr>
            <p:cNvPr id="16" name="Group 15"/>
            <p:cNvGrpSpPr/>
            <p:nvPr/>
          </p:nvGrpSpPr>
          <p:grpSpPr>
            <a:xfrm>
              <a:off x="1351852" y="929883"/>
              <a:ext cx="1733740" cy="276999"/>
              <a:chOff x="1284479" y="2681513"/>
              <a:chExt cx="1733740" cy="27699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872126" y="152774"/>
              <a:ext cx="1145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WICED</a:t>
              </a:r>
            </a:p>
            <a:p>
              <a:pPr algn="ctr"/>
              <a:r>
                <a:rPr lang="en-US" u="sng"/>
                <a:t>Peripheral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6359" y="152774"/>
              <a:ext cx="1181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Cell Phone</a:t>
              </a:r>
            </a:p>
            <a:p>
              <a:pPr algn="ctr"/>
              <a:r>
                <a:rPr lang="en-US" u="sng"/>
                <a:t>Central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51852" y="1875372"/>
              <a:ext cx="1733740" cy="276999"/>
              <a:chOff x="1284479" y="2681513"/>
              <a:chExt cx="1733740" cy="27699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3979865" y="927325"/>
              <a:ext cx="1783214" cy="282114"/>
              <a:chOff x="447769" y="5723587"/>
              <a:chExt cx="1783214" cy="28211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958689" y="1460933"/>
              <a:ext cx="1797519" cy="195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wiced</a:t>
              </a:r>
              <a:r>
                <a:rPr lang="en-US" sz="800" err="1"/>
                <a:t>_bt_stack_init</a:t>
              </a:r>
              <a:endParaRPr lang="en-US" sz="80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979865" y="1870257"/>
              <a:ext cx="1783214" cy="282114"/>
              <a:chOff x="447769" y="5723587"/>
              <a:chExt cx="1783214" cy="28211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678564" y="1358947"/>
              <a:ext cx="0" cy="34687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27591" y="883716"/>
              <a:ext cx="47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Off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6183" y="1854193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On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3944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State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275" y="3308875"/>
              <a:ext cx="1240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Advertising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6242" y="4564325"/>
              <a:ext cx="1198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Connected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281574" y="1358947"/>
              <a:ext cx="0" cy="34687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135540" y="88371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35540" y="1854193"/>
              <a:ext cx="292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49945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State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69383" y="3308875"/>
              <a:ext cx="102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Scanning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82243" y="4564325"/>
              <a:ext cx="1198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Connected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16651" y="8654381"/>
              <a:ext cx="6083208" cy="276999"/>
              <a:chOff x="416651" y="8592741"/>
              <a:chExt cx="6083208" cy="276999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430098" y="8592741"/>
                <a:ext cx="1905148" cy="276999"/>
                <a:chOff x="2419824" y="2746730"/>
                <a:chExt cx="1905148" cy="276999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2677854" y="2746730"/>
                  <a:ext cx="164711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/>
                    <a:t>Stack </a:t>
                  </a:r>
                  <a:r>
                    <a:rPr lang="mr-IN" sz="1200"/>
                    <a:t>–</a:t>
                  </a:r>
                  <a:r>
                    <a:rPr lang="en-US" sz="1200"/>
                    <a:t> Bluetooth Stack</a:t>
                  </a: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419824" y="2746730"/>
                  <a:ext cx="255198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/>
                    <a:t>S</a:t>
                  </a: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533284" y="8592741"/>
                <a:ext cx="1966575" cy="276999"/>
                <a:chOff x="4533284" y="2746730"/>
                <a:chExt cx="1966575" cy="276999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4533284" y="2746730"/>
                  <a:ext cx="268022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/>
                    <a:t>R</a:t>
                  </a: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4804138" y="2746730"/>
                  <a:ext cx="169572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/>
                    <a:t>Radio </a:t>
                  </a:r>
                  <a:r>
                    <a:rPr lang="mr-IN" sz="1200"/>
                    <a:t>–</a:t>
                  </a:r>
                  <a:r>
                    <a:rPr lang="en-US" sz="1200"/>
                    <a:t> Bluetooth Radio</a:t>
                  </a: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416651" y="8592741"/>
                <a:ext cx="1815409" cy="276999"/>
                <a:chOff x="416651" y="2746730"/>
                <a:chExt cx="1815409" cy="276999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416651" y="2746730"/>
                  <a:ext cx="274434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/>
                    <a:t>A</a:t>
                  </a: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714465" y="2746730"/>
                  <a:ext cx="151759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/>
                    <a:t>Application Firmware</a:t>
                  </a:r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1351852" y="3363402"/>
              <a:ext cx="1733740" cy="276999"/>
              <a:chOff x="1284479" y="2681513"/>
              <a:chExt cx="1733740" cy="276999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87" name="Straight Arrow Connector 86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3978154" y="3358287"/>
              <a:ext cx="1783214" cy="282114"/>
              <a:chOff x="447769" y="5723587"/>
              <a:chExt cx="1783214" cy="282114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cxnSp>
          <p:nvCxnSpPr>
            <p:cNvPr id="107" name="Straight Arrow Connector 106"/>
            <p:cNvCxnSpPr>
              <a:cxnSpLocks/>
              <a:endCxn id="75" idx="0"/>
            </p:cNvCxnSpPr>
            <p:nvPr/>
          </p:nvCxnSpPr>
          <p:spPr>
            <a:xfrm>
              <a:off x="665574" y="2326777"/>
              <a:ext cx="0" cy="9820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6281574" y="2340868"/>
              <a:ext cx="0" cy="9820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66231" y="2365961"/>
              <a:ext cx="2051145" cy="6689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>
                  <a:sym typeface="Wingdings"/>
                </a:rPr>
                <a:t> BTM_ENABLED_EVT</a:t>
              </a:r>
            </a:p>
            <a:p>
              <a:r>
                <a:rPr lang="en-US" sz="800" err="1">
                  <a:sym typeface="Wingdings"/>
                </a:rPr>
                <a:t>wiced_bt_app_init</a:t>
              </a:r>
              <a:endParaRPr lang="en-US" sz="800">
                <a:sym typeface="Wingdings"/>
              </a:endParaRPr>
            </a:p>
            <a:p>
              <a:r>
                <a:rPr lang="en-US" sz="800" err="1">
                  <a:sym typeface="Wingdings"/>
                </a:rPr>
                <a:t>wiced_bt_gatt_register</a:t>
              </a:r>
              <a:endParaRPr lang="en-US" sz="800">
                <a:sym typeface="Wingdings"/>
              </a:endParaRPr>
            </a:p>
            <a:p>
              <a:r>
                <a:rPr lang="en-US" sz="800" err="1"/>
                <a:t>wiced_bt_ble_set_raw_advertisement_data</a:t>
              </a:r>
              <a:endParaRPr lang="en-US" sz="800"/>
            </a:p>
            <a:p>
              <a:r>
                <a:rPr lang="en-US" sz="800" err="1"/>
                <a:t>wiced_bt_start_advertisements</a:t>
              </a:r>
              <a:endParaRPr lang="en-US" sz="80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V="1">
              <a:off x="2874766" y="2700439"/>
              <a:ext cx="636921" cy="979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551337" y="2326777"/>
              <a:ext cx="2389601" cy="924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45720" tIns="0" rIns="45720" bIns="0" rtlCol="0" anchor="t" anchorCtr="0">
              <a:noAutofit/>
            </a:bodyPr>
            <a:lstStyle/>
            <a:p>
              <a:r>
                <a:rPr lang="en-US" sz="800" b="1" u="sng">
                  <a:sym typeface="Wingdings"/>
                </a:rPr>
                <a:t>Advertising Packet </a:t>
              </a:r>
              <a:r>
                <a:rPr lang="mr-IN" sz="800" b="1" u="sng">
                  <a:sym typeface="Wingdings"/>
                </a:rPr>
                <a:t>–</a:t>
              </a:r>
              <a:r>
                <a:rPr lang="en-US" sz="800" b="1" u="sng">
                  <a:sym typeface="Wingdings"/>
                </a:rPr>
                <a:t> up to 31 bytes</a:t>
              </a:r>
            </a:p>
            <a:p>
              <a:r>
                <a:rPr lang="en-US" sz="800">
                  <a:sym typeface="Wingdings"/>
                </a:rPr>
                <a:t>BDADDR </a:t>
              </a:r>
              <a:r>
                <a:rPr lang="mr-IN" sz="800">
                  <a:sym typeface="Wingdings"/>
                </a:rPr>
                <a:t>–</a:t>
              </a:r>
              <a:r>
                <a:rPr lang="en-US" sz="800">
                  <a:sym typeface="Wingdings"/>
                </a:rPr>
                <a:t> Bluetooth Address</a:t>
              </a:r>
            </a:p>
            <a:p>
              <a:r>
                <a:rPr lang="en-US" sz="800">
                  <a:sym typeface="Wingdings"/>
                </a:rPr>
                <a:t>Flags Connectable, Scannable</a:t>
              </a:r>
            </a:p>
            <a:p>
              <a:r>
                <a:rPr lang="en-US" sz="800" u="sng">
                  <a:sym typeface="Wingdings"/>
                </a:rPr>
                <a:t>Optional Fields</a:t>
              </a:r>
              <a:r>
                <a:rPr lang="mr-IN" sz="800" u="sng">
                  <a:sym typeface="Wingdings"/>
                </a:rPr>
                <a:t>…</a:t>
              </a:r>
              <a:endParaRPr lang="en-US" sz="800" u="sng">
                <a:sym typeface="Wingdings"/>
              </a:endParaRPr>
            </a:p>
            <a:p>
              <a:r>
                <a:rPr lang="en-US" sz="800">
                  <a:sym typeface="Wingdings"/>
                </a:rPr>
                <a:t>Name</a:t>
              </a:r>
            </a:p>
            <a:p>
              <a:r>
                <a:rPr lang="en-US" sz="800">
                  <a:sym typeface="Wingdings"/>
                </a:rPr>
                <a:t>Available Services</a:t>
              </a:r>
            </a:p>
            <a:p>
              <a:r>
                <a:rPr lang="en-US" sz="800">
                  <a:sym typeface="Wingdings"/>
                </a:rPr>
                <a:t>Vendor Specific Data</a:t>
              </a:r>
            </a:p>
            <a:p>
              <a:r>
                <a:rPr lang="en-US" sz="800">
                  <a:sym typeface="Wingdings"/>
                </a:rPr>
                <a:t> </a:t>
              </a:r>
              <a:endParaRPr lang="en-US" sz="80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206555" y="3297718"/>
              <a:ext cx="588535" cy="439727"/>
              <a:chOff x="3186007" y="3462102"/>
              <a:chExt cx="588535" cy="439727"/>
            </a:xfrm>
          </p:grpSpPr>
          <p:cxnSp>
            <p:nvCxnSpPr>
              <p:cNvPr id="112" name="Straight Arrow Connector 111"/>
              <p:cNvCxnSpPr/>
              <p:nvPr/>
            </p:nvCxnSpPr>
            <p:spPr>
              <a:xfrm flipV="1">
                <a:off x="3201425" y="3462102"/>
                <a:ext cx="306641" cy="79598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3201425" y="3811308"/>
                <a:ext cx="309268" cy="9052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3186007" y="3608074"/>
                <a:ext cx="588535" cy="151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lIns="45720" tIns="0" rIns="45720" bIns="0" rtlCol="0" anchor="t" anchorCtr="0">
                <a:noAutofit/>
              </a:bodyPr>
              <a:lstStyle/>
              <a:p>
                <a:pPr algn="ctr"/>
                <a:r>
                  <a:rPr lang="en-US" sz="800">
                    <a:sym typeface="Wingdings"/>
                  </a:rPr>
                  <a:t>ADV</a:t>
                </a:r>
              </a:p>
              <a:p>
                <a:r>
                  <a:rPr lang="en-US" sz="800">
                    <a:sym typeface="Wingdings"/>
                  </a:rPr>
                  <a:t> </a:t>
                </a:r>
                <a:endParaRPr lang="en-US" sz="80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1267949" y="4635688"/>
              <a:ext cx="1733740" cy="276999"/>
              <a:chOff x="1284479" y="2681513"/>
              <a:chExt cx="1733740" cy="276999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TextBox 123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/>
            <p:cNvGrpSpPr/>
            <p:nvPr/>
          </p:nvGrpSpPr>
          <p:grpSpPr>
            <a:xfrm>
              <a:off x="3894251" y="4630573"/>
              <a:ext cx="1783214" cy="282114"/>
              <a:chOff x="447769" y="5723587"/>
              <a:chExt cx="1783214" cy="282114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133" name="Straight Arrow Connector 132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12627" y="4021463"/>
              <a:ext cx="3239371" cy="209428"/>
              <a:chOff x="2412627" y="4802299"/>
              <a:chExt cx="3239371" cy="209428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3086592" y="4802299"/>
                <a:ext cx="751061" cy="2094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noAutofit/>
              </a:bodyPr>
              <a:lstStyle/>
              <a:p>
                <a:pPr algn="ctr"/>
                <a:r>
                  <a:rPr lang="en-US" sz="800"/>
                  <a:t>CONN_REQ</a:t>
                </a:r>
              </a:p>
            </p:txBody>
          </p:sp>
          <p:cxnSp>
            <p:nvCxnSpPr>
              <p:cNvPr id="136" name="Straight Arrow Connector 135"/>
              <p:cNvCxnSpPr/>
              <p:nvPr/>
            </p:nvCxnSpPr>
            <p:spPr>
              <a:xfrm flipV="1">
                <a:off x="3822156" y="4854669"/>
                <a:ext cx="1829842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 flipV="1">
                <a:off x="2412627" y="4851312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>
              <a:off x="4242095" y="3944093"/>
              <a:ext cx="1607969" cy="256091"/>
            </a:xfrm>
            <a:prstGeom prst="rect">
              <a:avLst/>
            </a:prstGeom>
            <a:noFill/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Central App Initiates a Connection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310750" y="3948338"/>
              <a:ext cx="13722" cy="6668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cxnSpLocks/>
              <a:stCxn id="75" idx="2"/>
            </p:cNvCxnSpPr>
            <p:nvPr/>
          </p:nvCxnSpPr>
          <p:spPr>
            <a:xfrm flipH="1">
              <a:off x="661614" y="3678207"/>
              <a:ext cx="3960" cy="94319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24185" y="4068711"/>
              <a:ext cx="1964307" cy="3402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>
                  <a:sym typeface="Wingdings"/>
                </a:rPr>
                <a:t> GATT_CONNECTION_STATUS_EVT</a:t>
              </a:r>
            </a:p>
            <a:p>
              <a:r>
                <a:rPr lang="en-US" sz="800">
                  <a:sym typeface="Wingdings"/>
                </a:rPr>
                <a:t> BTM_BLE_ADVERT_STATE_CHANGED_EVT</a:t>
              </a:r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6263377" y="3646924"/>
              <a:ext cx="0" cy="9820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17718" y="5486403"/>
              <a:ext cx="1058175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GATT</a:t>
              </a:r>
            </a:p>
            <a:p>
              <a:pPr algn="ctr"/>
              <a:r>
                <a:rPr lang="en-US"/>
                <a:t>Database</a:t>
              </a:r>
            </a:p>
          </p:txBody>
        </p:sp>
        <p:cxnSp>
          <p:nvCxnSpPr>
            <p:cNvPr id="187" name="Straight Arrow Connector 186"/>
            <p:cNvCxnSpPr>
              <a:cxnSpLocks/>
              <a:stCxn id="113" idx="2"/>
              <a:endCxn id="29" idx="0"/>
            </p:cNvCxnSpPr>
            <p:nvPr/>
          </p:nvCxnSpPr>
          <p:spPr>
            <a:xfrm>
              <a:off x="1405166" y="4912687"/>
              <a:ext cx="441640" cy="573716"/>
            </a:xfrm>
            <a:prstGeom prst="straightConnector1">
              <a:avLst/>
            </a:prstGeom>
            <a:ln>
              <a:headEnd type="triangl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4455067" y="6349034"/>
              <a:ext cx="1740682" cy="256091"/>
            </a:xfrm>
            <a:prstGeom prst="rect">
              <a:avLst/>
            </a:prstGeom>
            <a:noFill/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Central App initiates a Read Attribute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683629" y="6409463"/>
              <a:ext cx="1267445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GATTS_REQ_TYPE_READ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395208" y="6414506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READ_REQ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 flipV="1">
              <a:off x="4167840" y="6478774"/>
              <a:ext cx="1829842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3017376" y="6475417"/>
              <a:ext cx="375555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94359" y="6634029"/>
              <a:ext cx="1058175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GATT</a:t>
              </a:r>
            </a:p>
            <a:p>
              <a:pPr algn="ctr"/>
              <a:r>
                <a:rPr lang="en-US"/>
                <a:t>Database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07848" y="5132944"/>
              <a:ext cx="1420766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Service Discovery</a:t>
              </a:r>
            </a:p>
            <a:p>
              <a:r>
                <a:rPr lang="en-US" sz="800"/>
                <a:t>Permission &amp; Handle Validation</a:t>
              </a:r>
            </a:p>
          </p:txBody>
        </p:sp>
        <p:cxnSp>
          <p:nvCxnSpPr>
            <p:cNvPr id="188" name="Straight Arrow Connector 187"/>
            <p:cNvCxnSpPr>
              <a:cxnSpLocks/>
              <a:stCxn id="116" idx="2"/>
              <a:endCxn id="29" idx="0"/>
            </p:cNvCxnSpPr>
            <p:nvPr/>
          </p:nvCxnSpPr>
          <p:spPr>
            <a:xfrm flipH="1">
              <a:off x="1846806" y="4912687"/>
              <a:ext cx="467392" cy="573716"/>
            </a:xfrm>
            <a:prstGeom prst="straightConnector1">
              <a:avLst/>
            </a:prstGeom>
            <a:ln>
              <a:headEnd type="triangl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395208" y="6596642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READ_RSP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687349" y="6599033"/>
              <a:ext cx="1267445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Read Handler</a:t>
              </a:r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 flipH="1">
              <a:off x="1208501" y="6675359"/>
              <a:ext cx="478964" cy="71155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>
              <a:off x="2333815" y="6660910"/>
              <a:ext cx="1059116" cy="0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H="1" flipV="1">
              <a:off x="4082422" y="6660910"/>
              <a:ext cx="1915260" cy="14449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4350117" y="6806235"/>
              <a:ext cx="1849351" cy="256091"/>
            </a:xfrm>
            <a:prstGeom prst="rect">
              <a:avLst/>
            </a:prstGeom>
            <a:noFill/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Central App Initiates a Write of Attribute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687349" y="6866664"/>
              <a:ext cx="1267445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GATTS_REQ_TYPE_WRITE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395208" y="6871707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WRITE_REQ</a:t>
              </a:r>
            </a:p>
          </p:txBody>
        </p:sp>
        <p:cxnSp>
          <p:nvCxnSpPr>
            <p:cNvPr id="184" name="Straight Arrow Connector 183"/>
            <p:cNvCxnSpPr/>
            <p:nvPr/>
          </p:nvCxnSpPr>
          <p:spPr>
            <a:xfrm flipV="1">
              <a:off x="4171560" y="6935975"/>
              <a:ext cx="1829842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3021096" y="6932618"/>
              <a:ext cx="375555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3395208" y="7053843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WRITE_RSP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691069" y="7056234"/>
              <a:ext cx="1267445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Write Handler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1">
              <a:off x="2337535" y="7118111"/>
              <a:ext cx="1059116" cy="0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H="1" flipV="1">
              <a:off x="4086142" y="7118111"/>
              <a:ext cx="1915260" cy="14449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cxnSpLocks/>
              <a:stCxn id="173" idx="3"/>
              <a:endCxn id="189" idx="1"/>
            </p:cNvCxnSpPr>
            <p:nvPr/>
          </p:nvCxnSpPr>
          <p:spPr>
            <a:xfrm>
              <a:off x="1152534" y="6957195"/>
              <a:ext cx="538535" cy="190652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4335247" y="6988371"/>
              <a:ext cx="1867942" cy="256091"/>
            </a:xfrm>
            <a:prstGeom prst="rect">
              <a:avLst/>
            </a:prstGeom>
            <a:noFill/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Central Receive Confirmation of Write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335246" y="6546039"/>
              <a:ext cx="1901397" cy="256091"/>
            </a:xfrm>
            <a:prstGeom prst="rect">
              <a:avLst/>
            </a:prstGeom>
            <a:noFill/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Central Receive Confirmation &amp; Data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419725" y="7335013"/>
              <a:ext cx="2472816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err="1"/>
                <a:t>wiced_bt_gatt_send_notification</a:t>
              </a:r>
              <a:endParaRPr lang="en-US" sz="800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 flipH="1">
              <a:off x="1368311" y="7450682"/>
              <a:ext cx="1952654" cy="12356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4254835" y="7286495"/>
              <a:ext cx="1605974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Central Receives Notification</a:t>
              </a:r>
            </a:p>
          </p:txBody>
        </p:sp>
        <p:cxnSp>
          <p:nvCxnSpPr>
            <p:cNvPr id="196" name="Straight Arrow Connector 195"/>
            <p:cNvCxnSpPr/>
            <p:nvPr/>
          </p:nvCxnSpPr>
          <p:spPr>
            <a:xfrm flipH="1">
              <a:off x="4190604" y="7453530"/>
              <a:ext cx="1587223" cy="6660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395208" y="7811991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INDICATION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423444" y="7730778"/>
              <a:ext cx="1605974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wiced_bt_gatt_send_indication</a:t>
              </a: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1">
              <a:off x="1372030" y="7897426"/>
              <a:ext cx="1952654" cy="12356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4258554" y="7730778"/>
              <a:ext cx="1605974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Central Receives Indication</a:t>
              </a:r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 flipH="1">
              <a:off x="4194323" y="7900274"/>
              <a:ext cx="1587223" cy="6660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/>
            <p:cNvSpPr txBox="1"/>
            <p:nvPr/>
          </p:nvSpPr>
          <p:spPr>
            <a:xfrm>
              <a:off x="4383571" y="8029622"/>
              <a:ext cx="1849351" cy="256091"/>
            </a:xfrm>
            <a:prstGeom prst="rect">
              <a:avLst/>
            </a:prstGeom>
            <a:noFill/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Central  Sends Handle Value Confirmation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720803" y="8077704"/>
              <a:ext cx="1267445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GATTS_REQ_TYPE_CONF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395208" y="8077704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CONFIRMATION</a:t>
              </a:r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 flipV="1">
              <a:off x="4205014" y="8169317"/>
              <a:ext cx="1829842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2853702" y="8166372"/>
              <a:ext cx="576403" cy="589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6100786" y="6313383"/>
              <a:ext cx="653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Read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6085611" y="6777508"/>
              <a:ext cx="706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Write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641507" y="7255001"/>
              <a:ext cx="761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Notify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91959" y="7840293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Indicate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395208" y="7377099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NOTIFICATION</a:t>
              </a:r>
            </a:p>
          </p:txBody>
        </p:sp>
        <p:sp>
          <p:nvSpPr>
            <p:cNvPr id="3" name="Arrow: Left-Right 2">
              <a:extLst>
                <a:ext uri="{FF2B5EF4-FFF2-40B4-BE49-F238E27FC236}">
                  <a16:creationId xmlns:a16="http://schemas.microsoft.com/office/drawing/2014/main" id="{009ED4C6-1977-48D3-AD93-9DE4D0021D63}"/>
                </a:ext>
              </a:extLst>
            </p:cNvPr>
            <p:cNvSpPr/>
            <p:nvPr/>
          </p:nvSpPr>
          <p:spPr>
            <a:xfrm>
              <a:off x="3119738" y="4655650"/>
              <a:ext cx="668438" cy="24214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03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5834" y="735980"/>
            <a:ext cx="17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application_start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45833" y="1899424"/>
            <a:ext cx="24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management_callback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92274" y="269353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app_init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5833" y="4243556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event_handler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44194" y="5230956"/>
            <a:ext cx="17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server_callback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69599" y="5908497"/>
            <a:ext cx="16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write_handler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826" y="5908497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read_handler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23017" y="6447472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get_value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75937" y="6632138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set_value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13942" y="7390422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connect_callback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69327" y="3456878"/>
            <a:ext cx="326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GATT_ATTRIBUTE_REQUEST_EVT</a:t>
            </a:r>
          </a:p>
        </p:txBody>
      </p:sp>
    </p:spTree>
    <p:extLst>
      <p:ext uri="{BB962C8B-B14F-4D97-AF65-F5344CB8AC3E}">
        <p14:creationId xmlns:p14="http://schemas.microsoft.com/office/powerpoint/2010/main" val="49415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8664</TotalTime>
  <Words>471</Words>
  <Application>Microsoft Office PowerPoint</Application>
  <PresentationFormat>Letter Paper (8.5x11 in)</PresentationFormat>
  <Paragraphs>204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39</cp:revision>
  <dcterms:created xsi:type="dcterms:W3CDTF">2018-05-13T12:04:53Z</dcterms:created>
  <dcterms:modified xsi:type="dcterms:W3CDTF">2018-09-08T23:19:38Z</dcterms:modified>
</cp:coreProperties>
</file>