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715000" cx="9144000"/>
  <p:notesSz cx="6858000" cy="9144000"/>
  <p:embeddedFontLst>
    <p:embeddedFont>
      <p:font typeface="Roboto Slab"/>
      <p:regular r:id="rId32"/>
      <p:bold r:id="rId33"/>
    </p:embeddedFont>
    <p:embeddedFont>
      <p:font typeface="Roboto"/>
      <p:regular r:id="rId34"/>
      <p:bold r:id="rId35"/>
      <p:italic r:id="rId36"/>
      <p:boldItalic r:id="rId37"/>
    </p:embeddedFont>
    <p:embeddedFont>
      <p:font typeface="Average"/>
      <p:regular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5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8C49ED0-797A-4CB3-8B79-C2449210754F}">
  <a:tblStyle styleId="{68C49ED0-797A-4CB3-8B79-C244921075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53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Slab-bold.fntdata"/><Relationship Id="rId10" Type="http://schemas.openxmlformats.org/officeDocument/2006/relationships/slide" Target="slides/slide4.xml"/><Relationship Id="rId32" Type="http://schemas.openxmlformats.org/officeDocument/2006/relationships/font" Target="fonts/RobotoSlab-regular.fntdata"/><Relationship Id="rId13" Type="http://schemas.openxmlformats.org/officeDocument/2006/relationships/slide" Target="slides/slide7.xml"/><Relationship Id="rId35" Type="http://schemas.openxmlformats.org/officeDocument/2006/relationships/font" Target="fonts/Roboto-bold.fntdata"/><Relationship Id="rId12" Type="http://schemas.openxmlformats.org/officeDocument/2006/relationships/slide" Target="slides/slide6.xml"/><Relationship Id="rId34" Type="http://schemas.openxmlformats.org/officeDocument/2006/relationships/font" Target="fonts/Roboto-regular.fntdata"/><Relationship Id="rId15" Type="http://schemas.openxmlformats.org/officeDocument/2006/relationships/slide" Target="slides/slide9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8.xml"/><Relationship Id="rId36" Type="http://schemas.openxmlformats.org/officeDocument/2006/relationships/font" Target="fonts/Robot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Average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86097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ayayadav.atlassian.net/jira/software/projects/BOOK/boards/1/roadmap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9fe735_0_0:notes"/>
          <p:cNvSpPr/>
          <p:nvPr>
            <p:ph idx="2" type="sldImg"/>
          </p:nvPr>
        </p:nvSpPr>
        <p:spPr>
          <a:xfrm>
            <a:off x="686015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9fe7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96fe058c3_2_42:notes"/>
          <p:cNvSpPr/>
          <p:nvPr>
            <p:ph idx="2" type="sldImg"/>
          </p:nvPr>
        </p:nvSpPr>
        <p:spPr>
          <a:xfrm>
            <a:off x="686097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96fe058c3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9727dd32c_0_3:notes"/>
          <p:cNvSpPr/>
          <p:nvPr>
            <p:ph idx="2" type="sldImg"/>
          </p:nvPr>
        </p:nvSpPr>
        <p:spPr>
          <a:xfrm>
            <a:off x="686097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9727dd32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96fe058c3_2_107:notes"/>
          <p:cNvSpPr/>
          <p:nvPr>
            <p:ph idx="2" type="sldImg"/>
          </p:nvPr>
        </p:nvSpPr>
        <p:spPr>
          <a:xfrm>
            <a:off x="686097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96fe058c3_2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96fe058c3_2_114:notes"/>
          <p:cNvSpPr/>
          <p:nvPr>
            <p:ph idx="2" type="sldImg"/>
          </p:nvPr>
        </p:nvSpPr>
        <p:spPr>
          <a:xfrm>
            <a:off x="686097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96fe058c3_2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9727dd32c_0_11:notes"/>
          <p:cNvSpPr/>
          <p:nvPr>
            <p:ph idx="2" type="sldImg"/>
          </p:nvPr>
        </p:nvSpPr>
        <p:spPr>
          <a:xfrm>
            <a:off x="686097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09727dd32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96fe058c3_2_121:notes"/>
          <p:cNvSpPr/>
          <p:nvPr>
            <p:ph idx="2" type="sldImg"/>
          </p:nvPr>
        </p:nvSpPr>
        <p:spPr>
          <a:xfrm>
            <a:off x="686097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96fe058c3_2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96fe058c3_2_153:notes"/>
          <p:cNvSpPr/>
          <p:nvPr>
            <p:ph idx="2" type="sldImg"/>
          </p:nvPr>
        </p:nvSpPr>
        <p:spPr>
          <a:xfrm>
            <a:off x="686097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096fe058c3_2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9727dd32c_0_33:notes"/>
          <p:cNvSpPr/>
          <p:nvPr>
            <p:ph idx="2" type="sldImg"/>
          </p:nvPr>
        </p:nvSpPr>
        <p:spPr>
          <a:xfrm>
            <a:off x="686097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09727dd32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96fe058c3_2_160:notes"/>
          <p:cNvSpPr/>
          <p:nvPr>
            <p:ph idx="2" type="sldImg"/>
          </p:nvPr>
        </p:nvSpPr>
        <p:spPr>
          <a:xfrm>
            <a:off x="686097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096fe058c3_2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9727dd32c_0_24:notes"/>
          <p:cNvSpPr/>
          <p:nvPr>
            <p:ph idx="2" type="sldImg"/>
          </p:nvPr>
        </p:nvSpPr>
        <p:spPr>
          <a:xfrm>
            <a:off x="686097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09727dd32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4655cfcc6_0_1079:notes"/>
          <p:cNvSpPr/>
          <p:nvPr>
            <p:ph idx="2" type="sldImg"/>
          </p:nvPr>
        </p:nvSpPr>
        <p:spPr>
          <a:xfrm>
            <a:off x="686097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4655cfcc6_0_10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9727dd32c_0_51:notes"/>
          <p:cNvSpPr/>
          <p:nvPr>
            <p:ph idx="2" type="sldImg"/>
          </p:nvPr>
        </p:nvSpPr>
        <p:spPr>
          <a:xfrm>
            <a:off x="686097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09727dd32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9727dd32c_0_41:notes"/>
          <p:cNvSpPr/>
          <p:nvPr>
            <p:ph idx="2" type="sldImg"/>
          </p:nvPr>
        </p:nvSpPr>
        <p:spPr>
          <a:xfrm>
            <a:off x="686097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09727dd32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09727dd32c_0_63:notes"/>
          <p:cNvSpPr/>
          <p:nvPr>
            <p:ph idx="2" type="sldImg"/>
          </p:nvPr>
        </p:nvSpPr>
        <p:spPr>
          <a:xfrm>
            <a:off x="686097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09727dd32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9727dd32c_0_73:notes"/>
          <p:cNvSpPr/>
          <p:nvPr>
            <p:ph idx="2" type="sldImg"/>
          </p:nvPr>
        </p:nvSpPr>
        <p:spPr>
          <a:xfrm>
            <a:off x="686097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09727dd32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096fe058c3_2_99:notes"/>
          <p:cNvSpPr/>
          <p:nvPr>
            <p:ph idx="2" type="sldImg"/>
          </p:nvPr>
        </p:nvSpPr>
        <p:spPr>
          <a:xfrm>
            <a:off x="686097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096fe058c3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04655cfcc6_3_44:notes"/>
          <p:cNvSpPr/>
          <p:nvPr>
            <p:ph idx="2" type="sldImg"/>
          </p:nvPr>
        </p:nvSpPr>
        <p:spPr>
          <a:xfrm>
            <a:off x="686097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04655cfcc6_3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9727dd32c_0_87:notes"/>
          <p:cNvSpPr/>
          <p:nvPr>
            <p:ph idx="2" type="sldImg"/>
          </p:nvPr>
        </p:nvSpPr>
        <p:spPr>
          <a:xfrm>
            <a:off x="686097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9727dd32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96fe058c3_2_71:notes"/>
          <p:cNvSpPr/>
          <p:nvPr>
            <p:ph idx="2" type="sldImg"/>
          </p:nvPr>
        </p:nvSpPr>
        <p:spPr>
          <a:xfrm>
            <a:off x="686097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96fe058c3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96fe058c3_2_56:notes"/>
          <p:cNvSpPr/>
          <p:nvPr>
            <p:ph idx="2" type="sldImg"/>
          </p:nvPr>
        </p:nvSpPr>
        <p:spPr>
          <a:xfrm>
            <a:off x="686097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96fe058c3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96fe058c3_2_64:notes"/>
          <p:cNvSpPr/>
          <p:nvPr>
            <p:ph idx="2" type="sldImg"/>
          </p:nvPr>
        </p:nvSpPr>
        <p:spPr>
          <a:xfrm>
            <a:off x="686097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96fe058c3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96fe058c3_2_0:notes"/>
          <p:cNvSpPr/>
          <p:nvPr>
            <p:ph idx="2" type="sldImg"/>
          </p:nvPr>
        </p:nvSpPr>
        <p:spPr>
          <a:xfrm>
            <a:off x="686097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96fe058c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96fe058c3_2_19:notes"/>
          <p:cNvSpPr/>
          <p:nvPr>
            <p:ph idx="2" type="sldImg"/>
          </p:nvPr>
        </p:nvSpPr>
        <p:spPr>
          <a:xfrm>
            <a:off x="686097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96fe058c3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96fe058c3_2_8:notes"/>
          <p:cNvSpPr/>
          <p:nvPr>
            <p:ph idx="2" type="sldImg"/>
          </p:nvPr>
        </p:nvSpPr>
        <p:spPr>
          <a:xfrm>
            <a:off x="686097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96fe058c3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https://dayayadav.atlassian.net/jira/software/projects/BOOK/boards/1/roadmap</a:t>
            </a:r>
            <a:r>
              <a:rPr lang="en"/>
              <a:t> 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747340"/>
            <a:ext cx="1081625" cy="1249932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714374"/>
            <a:ext cx="1081625" cy="1249932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3130515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title"/>
          </p:nvPr>
        </p:nvSpPr>
        <p:spPr>
          <a:xfrm>
            <a:off x="1680301" y="1321028"/>
            <a:ext cx="5783400" cy="1619400"/>
          </a:xfrm>
          <a:prstGeom prst="rect">
            <a:avLst/>
          </a:prstGeom>
        </p:spPr>
        <p:txBody>
          <a:bodyPr anchorCtr="0" anchor="b" bIns="93500" lIns="93500" spcFirstLastPara="1" rIns="93500" wrap="square" tIns="935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1" y="3388278"/>
            <a:ext cx="5783400" cy="1010100"/>
          </a:xfrm>
          <a:prstGeom prst="rect">
            <a:avLst/>
          </a:prstGeom>
        </p:spPr>
        <p:txBody>
          <a:bodyPr anchorCtr="0" anchor="t" bIns="93500" lIns="93500" spcFirstLastPara="1" rIns="93500" wrap="square" tIns="935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Roboto Slab"/>
              <a:buNone/>
              <a:defRPr sz="25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Roboto Slab"/>
              <a:buNone/>
              <a:defRPr sz="25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Roboto Slab"/>
              <a:buNone/>
              <a:defRPr sz="25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Roboto Slab"/>
              <a:buNone/>
              <a:defRPr sz="25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Roboto Slab"/>
              <a:buNone/>
              <a:defRPr sz="25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Roboto Slab"/>
              <a:buNone/>
              <a:defRPr sz="25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Roboto Slab"/>
              <a:buNone/>
              <a:defRPr sz="25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Roboto Slab"/>
              <a:buNone/>
              <a:defRPr sz="25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Roboto Slab"/>
              <a:buNone/>
              <a:defRPr sz="25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3500" lIns="93500" spcFirstLastPara="1" rIns="93500" wrap="square" tIns="935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640917"/>
            <a:ext cx="9143700" cy="74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3500" lIns="93500" spcFirstLastPara="1" rIns="93500" wrap="square" tIns="93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280500"/>
            <a:ext cx="8368200" cy="1709400"/>
          </a:xfrm>
          <a:prstGeom prst="rect">
            <a:avLst/>
          </a:prstGeom>
        </p:spPr>
        <p:txBody>
          <a:bodyPr anchorCtr="0" anchor="ctr" bIns="93500" lIns="93500" spcFirstLastPara="1" rIns="93500" wrap="square" tIns="935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300"/>
              <a:buNone/>
              <a:defRPr sz="133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300"/>
              <a:buNone/>
              <a:defRPr sz="133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300"/>
              <a:buNone/>
              <a:defRPr sz="133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300"/>
              <a:buNone/>
              <a:defRPr sz="133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300"/>
              <a:buNone/>
              <a:defRPr sz="133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300"/>
              <a:buNone/>
              <a:defRPr sz="133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300"/>
              <a:buNone/>
              <a:defRPr sz="133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300"/>
              <a:buNone/>
              <a:defRPr sz="133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300"/>
              <a:buNone/>
              <a:defRPr sz="133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3243833"/>
            <a:ext cx="8368200" cy="1190700"/>
          </a:xfrm>
          <a:prstGeom prst="rect">
            <a:avLst/>
          </a:prstGeom>
        </p:spPr>
        <p:txBody>
          <a:bodyPr anchorCtr="0" anchor="t" bIns="93500" lIns="93500" spcFirstLastPara="1" rIns="93500" wrap="square" tIns="93500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7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7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7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7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7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7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7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700"/>
              </a:spcBef>
              <a:spcAft>
                <a:spcPts val="17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3500" lIns="93500" spcFirstLastPara="1" rIns="93500" wrap="square" tIns="935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3500" lIns="93500" spcFirstLastPara="1" rIns="93500" wrap="square" tIns="935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3130515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961056"/>
            <a:ext cx="8222100" cy="1008300"/>
          </a:xfrm>
          <a:prstGeom prst="rect">
            <a:avLst/>
          </a:prstGeom>
        </p:spPr>
        <p:txBody>
          <a:bodyPr anchorCtr="0" anchor="b" bIns="93500" lIns="93500" spcFirstLastPara="1" rIns="93500" wrap="square" tIns="935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3500" lIns="93500" spcFirstLastPara="1" rIns="93500" wrap="square" tIns="935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400315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508917"/>
            <a:ext cx="8368200" cy="762300"/>
          </a:xfrm>
          <a:prstGeom prst="rect">
            <a:avLst/>
          </a:prstGeom>
        </p:spPr>
        <p:txBody>
          <a:bodyPr anchorCtr="0" anchor="b" bIns="93500" lIns="93500" spcFirstLastPara="1" rIns="93500" wrap="square" tIns="935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655360"/>
            <a:ext cx="8368200" cy="3420900"/>
          </a:xfrm>
          <a:prstGeom prst="rect">
            <a:avLst/>
          </a:prstGeom>
        </p:spPr>
        <p:txBody>
          <a:bodyPr anchorCtr="0" anchor="t" bIns="93500" lIns="93500" spcFirstLastPara="1" rIns="93500" wrap="square" tIns="9350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7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7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7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7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7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7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7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700"/>
              </a:spcBef>
              <a:spcAft>
                <a:spcPts val="17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3500" lIns="93500" spcFirstLastPara="1" rIns="93500" wrap="square" tIns="935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400315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508917"/>
            <a:ext cx="8368200" cy="762300"/>
          </a:xfrm>
          <a:prstGeom prst="rect">
            <a:avLst/>
          </a:prstGeom>
        </p:spPr>
        <p:txBody>
          <a:bodyPr anchorCtr="0" anchor="b" bIns="93500" lIns="93500" spcFirstLastPara="1" rIns="93500" wrap="square" tIns="935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655361"/>
            <a:ext cx="3999900" cy="3420900"/>
          </a:xfrm>
          <a:prstGeom prst="rect">
            <a:avLst/>
          </a:prstGeom>
        </p:spPr>
        <p:txBody>
          <a:bodyPr anchorCtr="0" anchor="t" bIns="93500" lIns="93500" spcFirstLastPara="1" rIns="93500" wrap="square" tIns="9350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7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7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7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7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7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7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7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700"/>
              </a:spcBef>
              <a:spcAft>
                <a:spcPts val="17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655361"/>
            <a:ext cx="3999900" cy="3420900"/>
          </a:xfrm>
          <a:prstGeom prst="rect">
            <a:avLst/>
          </a:prstGeom>
        </p:spPr>
        <p:txBody>
          <a:bodyPr anchorCtr="0" anchor="t" bIns="93500" lIns="93500" spcFirstLastPara="1" rIns="93500" wrap="square" tIns="9350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7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7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7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7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7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7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7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700"/>
              </a:spcBef>
              <a:spcAft>
                <a:spcPts val="17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3500" lIns="93500" spcFirstLastPara="1" rIns="93500" wrap="square" tIns="935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508917"/>
            <a:ext cx="8368200" cy="762300"/>
          </a:xfrm>
          <a:prstGeom prst="rect">
            <a:avLst/>
          </a:prstGeom>
        </p:spPr>
        <p:txBody>
          <a:bodyPr anchorCtr="0" anchor="b" bIns="93500" lIns="93500" spcFirstLastPara="1" rIns="93500" wrap="square" tIns="935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3500" lIns="93500" spcFirstLastPara="1" rIns="93500" wrap="square" tIns="935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56919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617333"/>
            <a:ext cx="2808000" cy="839700"/>
          </a:xfrm>
          <a:prstGeom prst="rect">
            <a:avLst/>
          </a:prstGeom>
        </p:spPr>
        <p:txBody>
          <a:bodyPr anchorCtr="0" anchor="b" bIns="93500" lIns="93500" spcFirstLastPara="1" rIns="93500" wrap="square" tIns="935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771139"/>
            <a:ext cx="2808000" cy="2979000"/>
          </a:xfrm>
          <a:prstGeom prst="rect">
            <a:avLst/>
          </a:prstGeom>
        </p:spPr>
        <p:txBody>
          <a:bodyPr anchorCtr="0" anchor="t" bIns="93500" lIns="93500" spcFirstLastPara="1" rIns="93500" wrap="square" tIns="93500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7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7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7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7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7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7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7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700"/>
              </a:spcBef>
              <a:spcAft>
                <a:spcPts val="17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3500" lIns="93500" spcFirstLastPara="1" rIns="93500" wrap="square" tIns="935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84833"/>
            <a:ext cx="5618700" cy="4545300"/>
          </a:xfrm>
          <a:prstGeom prst="rect">
            <a:avLst/>
          </a:prstGeom>
        </p:spPr>
        <p:txBody>
          <a:bodyPr anchorCtr="0" anchor="ctr" bIns="93500" lIns="93500" spcFirstLastPara="1" rIns="93500" wrap="square" tIns="935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3500" lIns="93500" spcFirstLastPara="1" rIns="93500" wrap="square" tIns="935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83"/>
            <a:ext cx="4572000" cy="5715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3500" lIns="93500" spcFirstLastPara="1" rIns="93500" wrap="square" tIns="93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9950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343417"/>
            <a:ext cx="4045200" cy="1673700"/>
          </a:xfrm>
          <a:prstGeom prst="rect">
            <a:avLst/>
          </a:prstGeom>
        </p:spPr>
        <p:txBody>
          <a:bodyPr anchorCtr="0" anchor="b" bIns="93500" lIns="93500" spcFirstLastPara="1" rIns="93500" wrap="square" tIns="935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3076668"/>
            <a:ext cx="4045200" cy="1494900"/>
          </a:xfrm>
          <a:prstGeom prst="rect">
            <a:avLst/>
          </a:prstGeom>
        </p:spPr>
        <p:txBody>
          <a:bodyPr anchorCtr="0" anchor="t" bIns="93500" lIns="93500" spcFirstLastPara="1" rIns="93500" wrap="square" tIns="935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804667"/>
            <a:ext cx="3837000" cy="4105800"/>
          </a:xfrm>
          <a:prstGeom prst="rect">
            <a:avLst/>
          </a:prstGeom>
        </p:spPr>
        <p:txBody>
          <a:bodyPr anchorCtr="0" anchor="ctr" bIns="93500" lIns="93500" spcFirstLastPara="1" rIns="93500" wrap="square" tIns="9350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7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7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7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7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7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7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7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700"/>
              </a:spcBef>
              <a:spcAft>
                <a:spcPts val="17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3500" lIns="93500" spcFirstLastPara="1" rIns="93500" wrap="square" tIns="935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704139"/>
            <a:ext cx="5998800" cy="665400"/>
          </a:xfrm>
          <a:prstGeom prst="rect">
            <a:avLst/>
          </a:prstGeom>
        </p:spPr>
        <p:txBody>
          <a:bodyPr anchorCtr="0" anchor="ctr" bIns="93500" lIns="93500" spcFirstLastPara="1" rIns="93500" wrap="square" tIns="93500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3500" lIns="93500" spcFirstLastPara="1" rIns="93500" wrap="square" tIns="935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508917"/>
            <a:ext cx="83682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3500" lIns="93500" spcFirstLastPara="1" rIns="93500" wrap="square" tIns="935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 Slab"/>
              <a:buNone/>
              <a:defRPr sz="3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 Slab"/>
              <a:buNone/>
              <a:defRPr sz="3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 Slab"/>
              <a:buNone/>
              <a:defRPr sz="3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 Slab"/>
              <a:buNone/>
              <a:defRPr sz="3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 Slab"/>
              <a:buNone/>
              <a:defRPr sz="3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 Slab"/>
              <a:buNone/>
              <a:defRPr sz="3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 Slab"/>
              <a:buNone/>
              <a:defRPr sz="3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 Slab"/>
              <a:buNone/>
              <a:defRPr sz="3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 Slab"/>
              <a:buNone/>
              <a:defRPr sz="3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655360"/>
            <a:ext cx="8368200" cy="3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3500" lIns="93500" spcFirstLastPara="1" rIns="93500" wrap="square" tIns="93500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700"/>
              </a:spcBef>
              <a:spcAft>
                <a:spcPts val="1700"/>
              </a:spcAft>
              <a:buClr>
                <a:schemeClr val="dk1"/>
              </a:buClr>
              <a:buSzPts val="1400"/>
              <a:buFont typeface="Roboto"/>
              <a:buChar char="■"/>
              <a:defRPr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500" lIns="93500" spcFirstLastPara="1" rIns="93500" wrap="square" tIns="93500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google.com/document/d/111HmFQeip0iD9ESNT_3_ThZkb4K-UWP0-wvSOFbgoq0/edit#heading=h.5jf922w2arjy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3"/>
          <p:cNvGrpSpPr/>
          <p:nvPr/>
        </p:nvGrpSpPr>
        <p:grpSpPr>
          <a:xfrm>
            <a:off x="613643" y="508736"/>
            <a:ext cx="7916807" cy="4716214"/>
            <a:chOff x="675000" y="691875"/>
            <a:chExt cx="8708400" cy="6414000"/>
          </a:xfrm>
        </p:grpSpPr>
        <p:grpSp>
          <p:nvGrpSpPr>
            <p:cNvPr id="64" name="Google Shape;64;p13"/>
            <p:cNvGrpSpPr/>
            <p:nvPr/>
          </p:nvGrpSpPr>
          <p:grpSpPr>
            <a:xfrm>
              <a:off x="675000" y="691875"/>
              <a:ext cx="8708400" cy="6414000"/>
              <a:chOff x="675000" y="691875"/>
              <a:chExt cx="8708400" cy="6414000"/>
            </a:xfrm>
          </p:grpSpPr>
          <p:sp>
            <p:nvSpPr>
              <p:cNvPr id="65" name="Google Shape;65;p13"/>
              <p:cNvSpPr/>
              <p:nvPr/>
            </p:nvSpPr>
            <p:spPr>
              <a:xfrm>
                <a:off x="675000" y="691875"/>
                <a:ext cx="8708400" cy="3584700"/>
              </a:xfrm>
              <a:prstGeom prst="rect">
                <a:avLst/>
              </a:prstGeom>
              <a:solidFill>
                <a:schemeClr val="dk1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75575" lIns="75575" spcFirstLastPara="1" rIns="75575" wrap="square" tIns="75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3"/>
              <p:cNvSpPr/>
              <p:nvPr/>
            </p:nvSpPr>
            <p:spPr>
              <a:xfrm>
                <a:off x="675000" y="4035075"/>
                <a:ext cx="8708400" cy="3070800"/>
              </a:xfrm>
              <a:prstGeom prst="rect">
                <a:avLst/>
              </a:prstGeom>
              <a:solidFill>
                <a:schemeClr val="lt1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75575" lIns="75575" spcFirstLastPara="1" rIns="75575" wrap="square" tIns="75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7" name="Google Shape;67;p13"/>
              <p:cNvCxnSpPr/>
              <p:nvPr/>
            </p:nvCxnSpPr>
            <p:spPr>
              <a:xfrm>
                <a:off x="684525" y="4035066"/>
                <a:ext cx="86892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68" name="Google Shape;68;p13"/>
            <p:cNvCxnSpPr/>
            <p:nvPr/>
          </p:nvCxnSpPr>
          <p:spPr>
            <a:xfrm>
              <a:off x="4786350" y="6159150"/>
              <a:ext cx="485700" cy="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9" name="Google Shape;69;p13"/>
          <p:cNvSpPr txBox="1"/>
          <p:nvPr>
            <p:ph idx="4294967295" type="body"/>
          </p:nvPr>
        </p:nvSpPr>
        <p:spPr>
          <a:xfrm>
            <a:off x="919500" y="1359651"/>
            <a:ext cx="7305000" cy="444900"/>
          </a:xfrm>
          <a:prstGeom prst="rect">
            <a:avLst/>
          </a:prstGeom>
        </p:spPr>
        <p:txBody>
          <a:bodyPr anchorCtr="0" anchor="t" bIns="93500" lIns="93500" spcFirstLastPara="1" rIns="93500" wrap="square" tIns="935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70" name="Google Shape;70;p13"/>
          <p:cNvSpPr txBox="1"/>
          <p:nvPr>
            <p:ph idx="4294967295" type="title"/>
          </p:nvPr>
        </p:nvSpPr>
        <p:spPr>
          <a:xfrm>
            <a:off x="919500" y="1972721"/>
            <a:ext cx="7305000" cy="833400"/>
          </a:xfrm>
          <a:prstGeom prst="rect">
            <a:avLst/>
          </a:prstGeom>
        </p:spPr>
        <p:txBody>
          <a:bodyPr anchorCtr="0" anchor="b" bIns="93500" lIns="93500" spcFirstLastPara="1" rIns="93500" wrap="square" tIns="935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RentBookRush - Online book rental Portal  </a:t>
            </a:r>
            <a:endParaRPr sz="2500">
              <a:solidFill>
                <a:schemeClr val="lt1"/>
              </a:solidFill>
            </a:endParaRPr>
          </a:p>
        </p:txBody>
      </p:sp>
      <p:sp>
        <p:nvSpPr>
          <p:cNvPr id="71" name="Google Shape;71;p13"/>
          <p:cNvSpPr txBox="1"/>
          <p:nvPr>
            <p:ph idx="4294967295" type="body"/>
          </p:nvPr>
        </p:nvSpPr>
        <p:spPr>
          <a:xfrm>
            <a:off x="919500" y="3120165"/>
            <a:ext cx="7305000" cy="1401000"/>
          </a:xfrm>
          <a:prstGeom prst="rect">
            <a:avLst/>
          </a:prstGeom>
        </p:spPr>
        <p:txBody>
          <a:bodyPr anchorCtr="0" anchor="t" bIns="93500" lIns="93500" spcFirstLastPara="1" rIns="93500" wrap="square" tIns="935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GROUP 16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201801244</a:t>
            </a:r>
            <a:r>
              <a:rPr lang="en" sz="2000"/>
              <a:t> - Siddhi Patel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201801245 - Richa P</a:t>
            </a:r>
            <a:r>
              <a:rPr lang="en" sz="2000"/>
              <a:t>atel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202012119 - Daya Yadav</a:t>
            </a:r>
            <a:endParaRPr sz="2000"/>
          </a:p>
        </p:txBody>
      </p:sp>
      <p:sp>
        <p:nvSpPr>
          <p:cNvPr id="72" name="Google Shape;72;p13"/>
          <p:cNvSpPr txBox="1"/>
          <p:nvPr>
            <p:ph idx="4294967295" type="body"/>
          </p:nvPr>
        </p:nvSpPr>
        <p:spPr>
          <a:xfrm>
            <a:off x="919500" y="4660622"/>
            <a:ext cx="7305000" cy="444900"/>
          </a:xfrm>
          <a:prstGeom prst="rect">
            <a:avLst/>
          </a:prstGeom>
        </p:spPr>
        <p:txBody>
          <a:bodyPr anchorCtr="0" anchor="t" bIns="93500" lIns="93500" spcFirstLastPara="1" rIns="93500" wrap="square" tIns="935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Prof. JayPrakash Lalchandani</a:t>
            </a:r>
            <a:endParaRPr b="1" sz="1900"/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0404" y="157040"/>
            <a:ext cx="1123192" cy="108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387900" y="111126"/>
            <a:ext cx="7659300" cy="850200"/>
          </a:xfrm>
          <a:prstGeom prst="rect">
            <a:avLst/>
          </a:prstGeom>
        </p:spPr>
        <p:txBody>
          <a:bodyPr anchorCtr="0" anchor="b" bIns="93500" lIns="93500" spcFirstLastPara="1" rIns="93500" wrap="square" tIns="93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Design and implementation </a:t>
            </a:r>
            <a:r>
              <a:rPr lang="en" sz="3000"/>
              <a:t>constraints</a:t>
            </a:r>
            <a:endParaRPr sz="3000"/>
          </a:p>
        </p:txBody>
      </p:sp>
      <p:sp>
        <p:nvSpPr>
          <p:cNvPr id="148" name="Google Shape;148;p22"/>
          <p:cNvSpPr/>
          <p:nvPr/>
        </p:nvSpPr>
        <p:spPr>
          <a:xfrm>
            <a:off x="136" y="1271268"/>
            <a:ext cx="9144000" cy="4443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5575" lIns="75575" spcFirstLastPara="1" rIns="75575" wrap="square" tIns="75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2"/>
          <p:cNvSpPr txBox="1"/>
          <p:nvPr/>
        </p:nvSpPr>
        <p:spPr>
          <a:xfrm>
            <a:off x="301977" y="1397004"/>
            <a:ext cx="8265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75575" lIns="75575" spcFirstLastPara="1" rIns="75575" wrap="square" tIns="75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318375" y="1560075"/>
            <a:ext cx="8405400" cy="39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Font typeface="Roboto"/>
              <a:buChar char="●"/>
            </a:pPr>
            <a:r>
              <a:rPr b="1" lang="en" sz="2100">
                <a:latin typeface="Average"/>
                <a:ea typeface="Average"/>
                <a:cs typeface="Average"/>
                <a:sym typeface="Average"/>
              </a:rPr>
              <a:t>The most important constraint is security. They should not be communicated through unsafe mode. And passwords should be encrypted</a:t>
            </a:r>
            <a:endParaRPr b="1" sz="21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Average"/>
              <a:ea typeface="Average"/>
              <a:cs typeface="Average"/>
              <a:sym typeface="Average"/>
            </a:endParaRPr>
          </a:p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Average"/>
              <a:buChar char="●"/>
            </a:pPr>
            <a:r>
              <a:rPr b="1" lang="en" sz="2100">
                <a:latin typeface="Average"/>
                <a:ea typeface="Average"/>
                <a:cs typeface="Average"/>
                <a:sym typeface="Average"/>
              </a:rPr>
              <a:t>Admin should control and alter everything</a:t>
            </a:r>
            <a:endParaRPr b="1" sz="21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Average"/>
              <a:ea typeface="Average"/>
              <a:cs typeface="Average"/>
              <a:sym typeface="Average"/>
            </a:endParaRPr>
          </a:p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Average"/>
              <a:buChar char="●"/>
            </a:pPr>
            <a:r>
              <a:rPr b="1" lang="en" sz="2100">
                <a:latin typeface="Average"/>
                <a:ea typeface="Average"/>
                <a:cs typeface="Average"/>
                <a:sym typeface="Average"/>
              </a:rPr>
              <a:t>Implementation should be modular and extensible</a:t>
            </a:r>
            <a:endParaRPr b="1" sz="2100"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Average"/>
              <a:ea typeface="Average"/>
              <a:cs typeface="Average"/>
              <a:sym typeface="Average"/>
            </a:endParaRPr>
          </a:p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Average"/>
              <a:buChar char="●"/>
            </a:pPr>
            <a:r>
              <a:rPr b="1" lang="en" sz="2100">
                <a:latin typeface="Average"/>
                <a:ea typeface="Average"/>
                <a:cs typeface="Average"/>
                <a:sym typeface="Average"/>
              </a:rPr>
              <a:t>Implementation should be unit tested and integration tested.</a:t>
            </a:r>
            <a:endParaRPr b="1" sz="2100"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1660375" y="3123767"/>
            <a:ext cx="8368200" cy="762300"/>
          </a:xfrm>
          <a:prstGeom prst="rect">
            <a:avLst/>
          </a:prstGeom>
        </p:spPr>
        <p:txBody>
          <a:bodyPr anchorCtr="0" anchor="b" bIns="93500" lIns="93500" spcFirstLastPara="1" rIns="93500" wrap="square" tIns="935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900">
                <a:uFill>
                  <a:noFill/>
                </a:uFill>
                <a:latin typeface="Average"/>
                <a:ea typeface="Average"/>
                <a:cs typeface="Average"/>
                <a:sym typeface="Average"/>
                <a:hlinkClick r:id="rId3"/>
              </a:rPr>
              <a:t>UI/UX design of the complete system</a:t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387909" y="541071"/>
            <a:ext cx="7659300" cy="730200"/>
          </a:xfrm>
          <a:prstGeom prst="rect">
            <a:avLst/>
          </a:prstGeom>
        </p:spPr>
        <p:txBody>
          <a:bodyPr anchorCtr="0" anchor="b" bIns="93500" lIns="93500" spcFirstLastPara="1" rIns="93500" wrap="square" tIns="93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Average"/>
                <a:ea typeface="Average"/>
                <a:cs typeface="Average"/>
                <a:sym typeface="Average"/>
              </a:rPr>
              <a:t>Home Page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161" name="Google Shape;161;p24"/>
          <p:cNvSpPr/>
          <p:nvPr/>
        </p:nvSpPr>
        <p:spPr>
          <a:xfrm>
            <a:off x="136" y="1271268"/>
            <a:ext cx="9144000" cy="4443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5575" lIns="75575" spcFirstLastPara="1" rIns="75575" wrap="square" tIns="75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4"/>
          <p:cNvSpPr txBox="1"/>
          <p:nvPr/>
        </p:nvSpPr>
        <p:spPr>
          <a:xfrm>
            <a:off x="301977" y="1397004"/>
            <a:ext cx="8265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75575" lIns="75575" spcFirstLastPara="1" rIns="75575" wrap="square" tIns="75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4"/>
          <p:cNvSpPr txBox="1"/>
          <p:nvPr/>
        </p:nvSpPr>
        <p:spPr>
          <a:xfrm>
            <a:off x="318375" y="1560075"/>
            <a:ext cx="840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140" y="1271275"/>
            <a:ext cx="7899720" cy="44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318384" y="829871"/>
            <a:ext cx="7659300" cy="730200"/>
          </a:xfrm>
          <a:prstGeom prst="rect">
            <a:avLst/>
          </a:prstGeom>
        </p:spPr>
        <p:txBody>
          <a:bodyPr anchorCtr="0" anchor="b" bIns="93500" lIns="93500" spcFirstLastPara="1" rIns="93500" wrap="square" tIns="935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Average"/>
                <a:ea typeface="Average"/>
                <a:cs typeface="Average"/>
                <a:sym typeface="Average"/>
              </a:rPr>
              <a:t>User :  </a:t>
            </a:r>
            <a:r>
              <a:rPr b="1" lang="en" sz="2300">
                <a:latin typeface="Average"/>
                <a:ea typeface="Average"/>
                <a:cs typeface="Average"/>
                <a:sym typeface="Average"/>
              </a:rPr>
              <a:t>Registration </a:t>
            </a:r>
            <a:endParaRPr b="1" sz="23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</p:txBody>
      </p:sp>
      <p:sp>
        <p:nvSpPr>
          <p:cNvPr id="170" name="Google Shape;170;p25"/>
          <p:cNvSpPr/>
          <p:nvPr/>
        </p:nvSpPr>
        <p:spPr>
          <a:xfrm>
            <a:off x="136" y="1271268"/>
            <a:ext cx="9144000" cy="4443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5575" lIns="75575" spcFirstLastPara="1" rIns="75575" wrap="square" tIns="75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5"/>
          <p:cNvSpPr txBox="1"/>
          <p:nvPr/>
        </p:nvSpPr>
        <p:spPr>
          <a:xfrm>
            <a:off x="301977" y="1397004"/>
            <a:ext cx="8265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75575" lIns="75575" spcFirstLastPara="1" rIns="75575" wrap="square" tIns="75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318375" y="1560075"/>
            <a:ext cx="840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3" name="Google Shape;1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127" y="1271275"/>
            <a:ext cx="7899746" cy="44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318384" y="829871"/>
            <a:ext cx="7659300" cy="730200"/>
          </a:xfrm>
          <a:prstGeom prst="rect">
            <a:avLst/>
          </a:prstGeom>
        </p:spPr>
        <p:txBody>
          <a:bodyPr anchorCtr="0" anchor="b" bIns="93500" lIns="93500" spcFirstLastPara="1" rIns="93500" wrap="square" tIns="935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Average"/>
                <a:ea typeface="Average"/>
                <a:cs typeface="Average"/>
                <a:sym typeface="Average"/>
              </a:rPr>
              <a:t>User :  Login</a:t>
            </a:r>
            <a:endParaRPr b="1" sz="23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</p:txBody>
      </p:sp>
      <p:sp>
        <p:nvSpPr>
          <p:cNvPr id="179" name="Google Shape;179;p26"/>
          <p:cNvSpPr/>
          <p:nvPr/>
        </p:nvSpPr>
        <p:spPr>
          <a:xfrm>
            <a:off x="136" y="1271268"/>
            <a:ext cx="9144000" cy="4443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5575" lIns="75575" spcFirstLastPara="1" rIns="75575" wrap="square" tIns="75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6"/>
          <p:cNvSpPr txBox="1"/>
          <p:nvPr/>
        </p:nvSpPr>
        <p:spPr>
          <a:xfrm>
            <a:off x="301977" y="1397004"/>
            <a:ext cx="8265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75575" lIns="75575" spcFirstLastPara="1" rIns="75575" wrap="square" tIns="75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6"/>
          <p:cNvSpPr txBox="1"/>
          <p:nvPr/>
        </p:nvSpPr>
        <p:spPr>
          <a:xfrm>
            <a:off x="318375" y="1560075"/>
            <a:ext cx="840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2" name="Google Shape;1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7375" y="1339450"/>
            <a:ext cx="6853525" cy="420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title"/>
          </p:nvPr>
        </p:nvSpPr>
        <p:spPr>
          <a:xfrm>
            <a:off x="387909" y="111121"/>
            <a:ext cx="7659300" cy="730200"/>
          </a:xfrm>
          <a:prstGeom prst="rect">
            <a:avLst/>
          </a:prstGeom>
        </p:spPr>
        <p:txBody>
          <a:bodyPr anchorCtr="0" anchor="b" bIns="93500" lIns="93500" spcFirstLastPara="1" rIns="93500" wrap="square" tIns="93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Empty Cart</a:t>
            </a:r>
            <a:endParaRPr sz="3300"/>
          </a:p>
        </p:txBody>
      </p:sp>
      <p:sp>
        <p:nvSpPr>
          <p:cNvPr id="188" name="Google Shape;188;p27"/>
          <p:cNvSpPr/>
          <p:nvPr/>
        </p:nvSpPr>
        <p:spPr>
          <a:xfrm>
            <a:off x="136" y="1271268"/>
            <a:ext cx="9144000" cy="4443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5575" lIns="75575" spcFirstLastPara="1" rIns="75575" wrap="square" tIns="75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7"/>
          <p:cNvSpPr txBox="1"/>
          <p:nvPr/>
        </p:nvSpPr>
        <p:spPr>
          <a:xfrm>
            <a:off x="301977" y="1397004"/>
            <a:ext cx="8265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75575" lIns="75575" spcFirstLastPara="1" rIns="75575" wrap="square" tIns="75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27"/>
          <p:cNvSpPr txBox="1"/>
          <p:nvPr/>
        </p:nvSpPr>
        <p:spPr>
          <a:xfrm>
            <a:off x="318375" y="1560075"/>
            <a:ext cx="840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1" name="Google Shape;19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700" y="1271275"/>
            <a:ext cx="7899720" cy="444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387909" y="111121"/>
            <a:ext cx="7659300" cy="730200"/>
          </a:xfrm>
          <a:prstGeom prst="rect">
            <a:avLst/>
          </a:prstGeom>
        </p:spPr>
        <p:txBody>
          <a:bodyPr anchorCtr="0" anchor="b" bIns="93500" lIns="93500" spcFirstLastPara="1" rIns="93500" wrap="square" tIns="93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Case 1 : 1 book in cart</a:t>
            </a:r>
            <a:endParaRPr sz="3300"/>
          </a:p>
        </p:txBody>
      </p:sp>
      <p:sp>
        <p:nvSpPr>
          <p:cNvPr id="197" name="Google Shape;197;p28"/>
          <p:cNvSpPr/>
          <p:nvPr/>
        </p:nvSpPr>
        <p:spPr>
          <a:xfrm>
            <a:off x="136" y="1271268"/>
            <a:ext cx="9144000" cy="4443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5575" lIns="75575" spcFirstLastPara="1" rIns="75575" wrap="square" tIns="75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8"/>
          <p:cNvSpPr txBox="1"/>
          <p:nvPr/>
        </p:nvSpPr>
        <p:spPr>
          <a:xfrm>
            <a:off x="301977" y="1397004"/>
            <a:ext cx="8265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75575" lIns="75575" spcFirstLastPara="1" rIns="75575" wrap="square" tIns="75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28"/>
          <p:cNvSpPr txBox="1"/>
          <p:nvPr/>
        </p:nvSpPr>
        <p:spPr>
          <a:xfrm>
            <a:off x="318375" y="1560075"/>
            <a:ext cx="840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0" name="Google Shape;20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133" y="1271275"/>
            <a:ext cx="7899734" cy="44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360775" y="382400"/>
            <a:ext cx="8147700" cy="710400"/>
          </a:xfrm>
          <a:prstGeom prst="rect">
            <a:avLst/>
          </a:prstGeom>
        </p:spPr>
        <p:txBody>
          <a:bodyPr anchorCtr="0" anchor="b" bIns="93500" lIns="93500" spcFirstLastPara="1" rIns="93500" wrap="square" tIns="935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Book Description </a:t>
            </a:r>
            <a:endParaRPr sz="3300"/>
          </a:p>
        </p:txBody>
      </p:sp>
      <p:sp>
        <p:nvSpPr>
          <p:cNvPr id="206" name="Google Shape;206;p29"/>
          <p:cNvSpPr/>
          <p:nvPr/>
        </p:nvSpPr>
        <p:spPr>
          <a:xfrm>
            <a:off x="11" y="1271393"/>
            <a:ext cx="9144000" cy="4443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5575" lIns="75575" spcFirstLastPara="1" rIns="75575" wrap="square" tIns="75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9"/>
          <p:cNvSpPr txBox="1"/>
          <p:nvPr/>
        </p:nvSpPr>
        <p:spPr>
          <a:xfrm>
            <a:off x="301977" y="1397004"/>
            <a:ext cx="8265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75575" lIns="75575" spcFirstLastPara="1" rIns="75575" wrap="square" tIns="75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29"/>
          <p:cNvSpPr txBox="1"/>
          <p:nvPr/>
        </p:nvSpPr>
        <p:spPr>
          <a:xfrm>
            <a:off x="318375" y="1560075"/>
            <a:ext cx="840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463" y="1319400"/>
            <a:ext cx="7729070" cy="434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type="title"/>
          </p:nvPr>
        </p:nvSpPr>
        <p:spPr>
          <a:xfrm>
            <a:off x="301984" y="356671"/>
            <a:ext cx="7659300" cy="730200"/>
          </a:xfrm>
          <a:prstGeom prst="rect">
            <a:avLst/>
          </a:prstGeom>
        </p:spPr>
        <p:txBody>
          <a:bodyPr anchorCtr="0" anchor="b" bIns="93500" lIns="93500" spcFirstLastPara="1" rIns="93500" wrap="square" tIns="935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CASE 2 : Order of  23 books</a:t>
            </a:r>
            <a:endParaRPr sz="3300"/>
          </a:p>
        </p:txBody>
      </p:sp>
      <p:sp>
        <p:nvSpPr>
          <p:cNvPr id="215" name="Google Shape;215;p30"/>
          <p:cNvSpPr/>
          <p:nvPr/>
        </p:nvSpPr>
        <p:spPr>
          <a:xfrm>
            <a:off x="11" y="1271393"/>
            <a:ext cx="9144000" cy="4443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5575" lIns="75575" spcFirstLastPara="1" rIns="75575" wrap="square" tIns="75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0"/>
          <p:cNvSpPr txBox="1"/>
          <p:nvPr/>
        </p:nvSpPr>
        <p:spPr>
          <a:xfrm>
            <a:off x="301977" y="1397004"/>
            <a:ext cx="8265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75575" lIns="75575" spcFirstLastPara="1" rIns="75575" wrap="square" tIns="75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30"/>
          <p:cNvSpPr txBox="1"/>
          <p:nvPr/>
        </p:nvSpPr>
        <p:spPr>
          <a:xfrm>
            <a:off x="318375" y="1560075"/>
            <a:ext cx="840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8" name="Google Shape;21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3350" y="1560077"/>
            <a:ext cx="6698400" cy="376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>
            <p:ph type="title"/>
          </p:nvPr>
        </p:nvSpPr>
        <p:spPr>
          <a:xfrm>
            <a:off x="360775" y="382400"/>
            <a:ext cx="8147700" cy="710400"/>
          </a:xfrm>
          <a:prstGeom prst="rect">
            <a:avLst/>
          </a:prstGeom>
        </p:spPr>
        <p:txBody>
          <a:bodyPr anchorCtr="0" anchor="b" bIns="93500" lIns="93500" spcFirstLastPara="1" rIns="93500" wrap="square" tIns="935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Book Removed from cart</a:t>
            </a:r>
            <a:endParaRPr sz="3300"/>
          </a:p>
        </p:txBody>
      </p:sp>
      <p:sp>
        <p:nvSpPr>
          <p:cNvPr id="224" name="Google Shape;224;p31"/>
          <p:cNvSpPr/>
          <p:nvPr/>
        </p:nvSpPr>
        <p:spPr>
          <a:xfrm>
            <a:off x="11" y="1271393"/>
            <a:ext cx="9144000" cy="4443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5575" lIns="75575" spcFirstLastPara="1" rIns="75575" wrap="square" tIns="75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1"/>
          <p:cNvSpPr txBox="1"/>
          <p:nvPr/>
        </p:nvSpPr>
        <p:spPr>
          <a:xfrm>
            <a:off x="301977" y="1397004"/>
            <a:ext cx="8265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75575" lIns="75575" spcFirstLastPara="1" rIns="75575" wrap="square" tIns="75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31"/>
          <p:cNvSpPr txBox="1"/>
          <p:nvPr/>
        </p:nvSpPr>
        <p:spPr>
          <a:xfrm>
            <a:off x="318375" y="1560075"/>
            <a:ext cx="840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Google Shape;22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3375" y="1930600"/>
            <a:ext cx="5943600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387909" y="111121"/>
            <a:ext cx="7659300" cy="730200"/>
          </a:xfrm>
          <a:prstGeom prst="rect">
            <a:avLst/>
          </a:prstGeom>
        </p:spPr>
        <p:txBody>
          <a:bodyPr anchorCtr="0" anchor="b" bIns="93500" lIns="93500" spcFirstLastPara="1" rIns="93500" wrap="square" tIns="93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Project background </a:t>
            </a:r>
            <a:endParaRPr sz="3300"/>
          </a:p>
        </p:txBody>
      </p:sp>
      <p:sp>
        <p:nvSpPr>
          <p:cNvPr id="79" name="Google Shape;79;p14"/>
          <p:cNvSpPr/>
          <p:nvPr/>
        </p:nvSpPr>
        <p:spPr>
          <a:xfrm>
            <a:off x="136" y="1271268"/>
            <a:ext cx="9144000" cy="4443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5575" lIns="75575" spcFirstLastPara="1" rIns="75575" wrap="square" tIns="75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 txBox="1"/>
          <p:nvPr/>
        </p:nvSpPr>
        <p:spPr>
          <a:xfrm>
            <a:off x="301977" y="1397004"/>
            <a:ext cx="8265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75575" lIns="75575" spcFirstLastPara="1" rIns="75575" wrap="square" tIns="75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318375" y="1560075"/>
            <a:ext cx="84054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Purpose of project 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In today’s time a lot of technologies are coming up like audiobooks, kindle, digital library etc., but some book readers still are connected with the traditional way of reading a book. Our tool ‘Online book rental system’ is made with an easy user interface. Vendors add books on the website and renters rent the book. </a:t>
            </a:r>
            <a:endParaRPr sz="16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type="title"/>
          </p:nvPr>
        </p:nvSpPr>
        <p:spPr>
          <a:xfrm>
            <a:off x="360775" y="382400"/>
            <a:ext cx="8147700" cy="710400"/>
          </a:xfrm>
          <a:prstGeom prst="rect">
            <a:avLst/>
          </a:prstGeom>
        </p:spPr>
        <p:txBody>
          <a:bodyPr anchorCtr="0" anchor="b" bIns="93500" lIns="93500" spcFirstLastPara="1" rIns="93500" wrap="square" tIns="935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Status Token : Book Removed from car</a:t>
            </a:r>
            <a:r>
              <a:rPr b="1" lang="en" sz="12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t</a:t>
            </a:r>
            <a:endParaRPr sz="3300"/>
          </a:p>
        </p:txBody>
      </p:sp>
      <p:sp>
        <p:nvSpPr>
          <p:cNvPr id="233" name="Google Shape;233;p32"/>
          <p:cNvSpPr/>
          <p:nvPr/>
        </p:nvSpPr>
        <p:spPr>
          <a:xfrm>
            <a:off x="11" y="1271393"/>
            <a:ext cx="9144000" cy="4443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5575" lIns="75575" spcFirstLastPara="1" rIns="75575" wrap="square" tIns="75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2"/>
          <p:cNvSpPr txBox="1"/>
          <p:nvPr/>
        </p:nvSpPr>
        <p:spPr>
          <a:xfrm>
            <a:off x="301977" y="1397004"/>
            <a:ext cx="8265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75575" lIns="75575" spcFirstLastPara="1" rIns="75575" wrap="square" tIns="75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32"/>
          <p:cNvSpPr txBox="1"/>
          <p:nvPr/>
        </p:nvSpPr>
        <p:spPr>
          <a:xfrm>
            <a:off x="318375" y="1560075"/>
            <a:ext cx="840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6" name="Google Shape;23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825" y="1821563"/>
            <a:ext cx="5943600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"/>
          <p:cNvSpPr txBox="1"/>
          <p:nvPr>
            <p:ph type="title"/>
          </p:nvPr>
        </p:nvSpPr>
        <p:spPr>
          <a:xfrm>
            <a:off x="360775" y="382400"/>
            <a:ext cx="8147700" cy="710400"/>
          </a:xfrm>
          <a:prstGeom prst="rect">
            <a:avLst/>
          </a:prstGeom>
        </p:spPr>
        <p:txBody>
          <a:bodyPr anchorCtr="0" anchor="b" bIns="93500" lIns="93500" spcFirstLastPara="1" rIns="93500" wrap="square" tIns="935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status token : Order placed</a:t>
            </a:r>
            <a:r>
              <a:rPr b="1" lang="en" sz="12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 sz="3300"/>
          </a:p>
        </p:txBody>
      </p:sp>
      <p:sp>
        <p:nvSpPr>
          <p:cNvPr id="242" name="Google Shape;242;p33"/>
          <p:cNvSpPr/>
          <p:nvPr/>
        </p:nvSpPr>
        <p:spPr>
          <a:xfrm>
            <a:off x="11" y="1271393"/>
            <a:ext cx="9144000" cy="4443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5575" lIns="75575" spcFirstLastPara="1" rIns="75575" wrap="square" tIns="75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3"/>
          <p:cNvSpPr txBox="1"/>
          <p:nvPr/>
        </p:nvSpPr>
        <p:spPr>
          <a:xfrm>
            <a:off x="301977" y="1397004"/>
            <a:ext cx="8265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75575" lIns="75575" spcFirstLastPara="1" rIns="75575" wrap="square" tIns="75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33"/>
          <p:cNvSpPr txBox="1"/>
          <p:nvPr/>
        </p:nvSpPr>
        <p:spPr>
          <a:xfrm>
            <a:off x="318375" y="1560075"/>
            <a:ext cx="840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5" name="Google Shape;24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738" y="1658737"/>
            <a:ext cx="6522525" cy="366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 txBox="1"/>
          <p:nvPr>
            <p:ph type="title"/>
          </p:nvPr>
        </p:nvSpPr>
        <p:spPr>
          <a:xfrm>
            <a:off x="360775" y="382400"/>
            <a:ext cx="8147700" cy="710400"/>
          </a:xfrm>
          <a:prstGeom prst="rect">
            <a:avLst/>
          </a:prstGeom>
        </p:spPr>
        <p:txBody>
          <a:bodyPr anchorCtr="0" anchor="b" bIns="93500" lIns="93500" spcFirstLastPara="1" rIns="93500" wrap="square" tIns="935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Ask Query:</a:t>
            </a:r>
            <a:endParaRPr sz="3300"/>
          </a:p>
        </p:txBody>
      </p:sp>
      <p:sp>
        <p:nvSpPr>
          <p:cNvPr id="251" name="Google Shape;251;p34"/>
          <p:cNvSpPr/>
          <p:nvPr/>
        </p:nvSpPr>
        <p:spPr>
          <a:xfrm>
            <a:off x="11" y="1271393"/>
            <a:ext cx="9144000" cy="4443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5575" lIns="75575" spcFirstLastPara="1" rIns="75575" wrap="square" tIns="75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4"/>
          <p:cNvSpPr txBox="1"/>
          <p:nvPr/>
        </p:nvSpPr>
        <p:spPr>
          <a:xfrm>
            <a:off x="301977" y="1397004"/>
            <a:ext cx="8265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75575" lIns="75575" spcFirstLastPara="1" rIns="75575" wrap="square" tIns="75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34"/>
          <p:cNvSpPr txBox="1"/>
          <p:nvPr/>
        </p:nvSpPr>
        <p:spPr>
          <a:xfrm>
            <a:off x="318375" y="1560075"/>
            <a:ext cx="840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4" name="Google Shape;25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800" y="1620663"/>
            <a:ext cx="5943600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5"/>
          <p:cNvSpPr txBox="1"/>
          <p:nvPr>
            <p:ph type="title"/>
          </p:nvPr>
        </p:nvSpPr>
        <p:spPr>
          <a:xfrm>
            <a:off x="360775" y="382400"/>
            <a:ext cx="8147700" cy="710400"/>
          </a:xfrm>
          <a:prstGeom prst="rect">
            <a:avLst/>
          </a:prstGeom>
        </p:spPr>
        <p:txBody>
          <a:bodyPr anchorCtr="0" anchor="b" bIns="93500" lIns="93500" spcFirstLastPara="1" rIns="93500" wrap="square" tIns="935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Logout</a:t>
            </a:r>
            <a:endParaRPr sz="3300"/>
          </a:p>
        </p:txBody>
      </p:sp>
      <p:sp>
        <p:nvSpPr>
          <p:cNvPr id="260" name="Google Shape;260;p35"/>
          <p:cNvSpPr/>
          <p:nvPr/>
        </p:nvSpPr>
        <p:spPr>
          <a:xfrm>
            <a:off x="11" y="1271393"/>
            <a:ext cx="9144000" cy="4443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5575" lIns="75575" spcFirstLastPara="1" rIns="75575" wrap="square" tIns="75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5"/>
          <p:cNvSpPr txBox="1"/>
          <p:nvPr/>
        </p:nvSpPr>
        <p:spPr>
          <a:xfrm>
            <a:off x="301977" y="1397004"/>
            <a:ext cx="8265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75575" lIns="75575" spcFirstLastPara="1" rIns="75575" wrap="square" tIns="75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35"/>
          <p:cNvSpPr txBox="1"/>
          <p:nvPr/>
        </p:nvSpPr>
        <p:spPr>
          <a:xfrm>
            <a:off x="318375" y="1560075"/>
            <a:ext cx="840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3" name="Google Shape;26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825" y="1659275"/>
            <a:ext cx="5943600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6"/>
          <p:cNvSpPr txBox="1"/>
          <p:nvPr>
            <p:ph type="title"/>
          </p:nvPr>
        </p:nvSpPr>
        <p:spPr>
          <a:xfrm>
            <a:off x="387909" y="111121"/>
            <a:ext cx="7659300" cy="730200"/>
          </a:xfrm>
          <a:prstGeom prst="rect">
            <a:avLst/>
          </a:prstGeom>
        </p:spPr>
        <p:txBody>
          <a:bodyPr anchorCtr="0" anchor="b" bIns="93500" lIns="93500" spcFirstLastPara="1" rIns="93500" wrap="square" tIns="93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 Team members contribution </a:t>
            </a:r>
            <a:endParaRPr sz="3300"/>
          </a:p>
        </p:txBody>
      </p:sp>
      <p:sp>
        <p:nvSpPr>
          <p:cNvPr id="269" name="Google Shape;269;p36"/>
          <p:cNvSpPr/>
          <p:nvPr/>
        </p:nvSpPr>
        <p:spPr>
          <a:xfrm>
            <a:off x="136" y="1271268"/>
            <a:ext cx="9144000" cy="4443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5575" lIns="75575" spcFirstLastPara="1" rIns="75575" wrap="square" tIns="75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6"/>
          <p:cNvSpPr txBox="1"/>
          <p:nvPr/>
        </p:nvSpPr>
        <p:spPr>
          <a:xfrm>
            <a:off x="301977" y="1397004"/>
            <a:ext cx="8265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75575" lIns="75575" spcFirstLastPara="1" rIns="75575" wrap="square" tIns="75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36"/>
          <p:cNvSpPr txBox="1"/>
          <p:nvPr/>
        </p:nvSpPr>
        <p:spPr>
          <a:xfrm>
            <a:off x="318375" y="1560075"/>
            <a:ext cx="840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72" name="Google Shape;272;p36"/>
          <p:cNvGraphicFramePr/>
          <p:nvPr/>
        </p:nvGraphicFramePr>
        <p:xfrm>
          <a:off x="513075" y="229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{68C49ED0-797A-4CB3-8B79-C2449210754F}</a:tableStyleId>
              </a:tblPr>
              <a:tblGrid>
                <a:gridCol w="2705950"/>
                <a:gridCol w="2705950"/>
                <a:gridCol w="2705950"/>
              </a:tblGrid>
              <a:tr h="40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Student ID</a:t>
                      </a:r>
                      <a:endParaRPr sz="1100"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63500" marB="63500" marR="63500" marL="63500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Name </a:t>
                      </a:r>
                      <a:endParaRPr sz="1100"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63500" marB="63500" marR="63500" marL="63500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Work Domain</a:t>
                      </a:r>
                      <a:endParaRPr sz="1100"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63500" marB="63500" marR="63500" marL="63500">
                    <a:solidFill>
                      <a:srgbClr val="434343"/>
                    </a:solidFill>
                  </a:tcPr>
                </a:tc>
              </a:tr>
              <a:tr h="64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201801244 </a:t>
                      </a:r>
                      <a:endParaRPr sz="1100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Siddhi Patel </a:t>
                      </a:r>
                      <a:endParaRPr sz="1100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Database Administration, Backend Development, Jira </a:t>
                      </a:r>
                      <a:r>
                        <a:rPr lang="en" sz="1100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assumption</a:t>
                      </a:r>
                      <a:r>
                        <a:rPr lang="en" sz="1100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, dependencies, gantt chart, </a:t>
                      </a:r>
                      <a:r>
                        <a:rPr lang="en" sz="1100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business</a:t>
                      </a:r>
                      <a:r>
                        <a:rPr lang="en" sz="1100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 rules</a:t>
                      </a:r>
                      <a:endParaRPr sz="1100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63500" marB="63500" marR="63500" marL="63500"/>
                </a:tc>
              </a:tr>
              <a:tr h="64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201801245</a:t>
                      </a:r>
                      <a:endParaRPr sz="1100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Richa Patel </a:t>
                      </a:r>
                      <a:endParaRPr sz="1100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Frontend Development,User Experience, Testing, Ui </a:t>
                      </a:r>
                      <a:r>
                        <a:rPr lang="en" sz="1100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designing</a:t>
                      </a:r>
                      <a:endParaRPr sz="1100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63500" marB="63500" marR="63500" marL="63500"/>
                </a:tc>
              </a:tr>
              <a:tr h="64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202012119</a:t>
                      </a:r>
                      <a:endParaRPr sz="1200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Daya Yadav </a:t>
                      </a:r>
                      <a:endParaRPr sz="1100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Database Administration, Frontend Development, class diagram, use case, architecture model</a:t>
                      </a:r>
                      <a:endParaRPr sz="1100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7"/>
          <p:cNvSpPr txBox="1"/>
          <p:nvPr>
            <p:ph type="title"/>
          </p:nvPr>
        </p:nvSpPr>
        <p:spPr>
          <a:xfrm>
            <a:off x="387900" y="1280500"/>
            <a:ext cx="8368200" cy="1709400"/>
          </a:xfrm>
          <a:prstGeom prst="rect">
            <a:avLst/>
          </a:prstGeom>
        </p:spPr>
        <p:txBody>
          <a:bodyPr anchorCtr="0" anchor="ctr" bIns="93500" lIns="93500" spcFirstLastPara="1" rIns="93500" wrap="square" tIns="935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/>
              <a:t>Thank you </a:t>
            </a:r>
            <a:endParaRPr sz="9000"/>
          </a:p>
        </p:txBody>
      </p:sp>
      <p:sp>
        <p:nvSpPr>
          <p:cNvPr id="278" name="Google Shape;278;p37"/>
          <p:cNvSpPr txBox="1"/>
          <p:nvPr>
            <p:ph idx="1" type="body"/>
          </p:nvPr>
        </p:nvSpPr>
        <p:spPr>
          <a:xfrm>
            <a:off x="387900" y="3243833"/>
            <a:ext cx="8368200" cy="1190700"/>
          </a:xfrm>
          <a:prstGeom prst="rect">
            <a:avLst/>
          </a:prstGeom>
        </p:spPr>
        <p:txBody>
          <a:bodyPr anchorCtr="0" anchor="t" bIns="93500" lIns="93500" spcFirstLastPara="1" rIns="93500" wrap="square" tIns="935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70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7"/>
          <p:cNvSpPr/>
          <p:nvPr/>
        </p:nvSpPr>
        <p:spPr>
          <a:xfrm>
            <a:off x="647913" y="1185988"/>
            <a:ext cx="7848175" cy="3343025"/>
          </a:xfrm>
          <a:prstGeom prst="flowChartProcess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>
                <a:solidFill>
                  <a:schemeClr val="dk2"/>
                </a:solidFill>
              </a:rPr>
              <a:t>Thank you </a:t>
            </a:r>
            <a:endParaRPr sz="9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387909" y="111121"/>
            <a:ext cx="7659300" cy="730200"/>
          </a:xfrm>
          <a:prstGeom prst="rect">
            <a:avLst/>
          </a:prstGeom>
        </p:spPr>
        <p:txBody>
          <a:bodyPr anchorCtr="0" anchor="b" bIns="93500" lIns="93500" spcFirstLastPara="1" rIns="93500" wrap="square" tIns="93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Tools and </a:t>
            </a:r>
            <a:r>
              <a:rPr lang="en" sz="3300"/>
              <a:t>Technologies</a:t>
            </a:r>
            <a:endParaRPr sz="3300"/>
          </a:p>
        </p:txBody>
      </p:sp>
      <p:sp>
        <p:nvSpPr>
          <p:cNvPr id="87" name="Google Shape;87;p15"/>
          <p:cNvSpPr/>
          <p:nvPr/>
        </p:nvSpPr>
        <p:spPr>
          <a:xfrm>
            <a:off x="136" y="1271268"/>
            <a:ext cx="9144000" cy="4443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5575" lIns="75575" spcFirstLastPara="1" rIns="75575" wrap="square" tIns="75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301977" y="1397004"/>
            <a:ext cx="8265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75575" lIns="75575" spcFirstLastPara="1" rIns="75575" wrap="square" tIns="75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369300" y="2569525"/>
            <a:ext cx="84054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latin typeface="Average"/>
                <a:ea typeface="Average"/>
                <a:cs typeface="Average"/>
                <a:sym typeface="Average"/>
              </a:rPr>
              <a:t>Database:</a:t>
            </a:r>
            <a:r>
              <a:rPr b="1" lang="en" sz="2000">
                <a:latin typeface="Average"/>
                <a:ea typeface="Average"/>
                <a:cs typeface="Average"/>
                <a:sym typeface="Average"/>
              </a:rPr>
              <a:t>	</a:t>
            </a:r>
            <a:r>
              <a:rPr lang="en" sz="2000">
                <a:latin typeface="Average"/>
                <a:ea typeface="Average"/>
                <a:cs typeface="Average"/>
                <a:sym typeface="Average"/>
              </a:rPr>
              <a:t>MySQL</a:t>
            </a:r>
            <a:endParaRPr sz="20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b="1" lang="en" sz="2000" u="sng">
                <a:latin typeface="Average"/>
                <a:ea typeface="Average"/>
                <a:cs typeface="Average"/>
                <a:sym typeface="Average"/>
              </a:rPr>
              <a:t>Front-End:</a:t>
            </a:r>
            <a:r>
              <a:rPr b="1" lang="en" sz="2000">
                <a:latin typeface="Average"/>
                <a:ea typeface="Average"/>
                <a:cs typeface="Average"/>
                <a:sym typeface="Average"/>
              </a:rPr>
              <a:t>	</a:t>
            </a:r>
            <a:r>
              <a:rPr lang="en" sz="2000">
                <a:latin typeface="Average"/>
                <a:ea typeface="Average"/>
                <a:cs typeface="Average"/>
                <a:sym typeface="Average"/>
              </a:rPr>
              <a:t>HTML, CSS, JavaScript</a:t>
            </a:r>
            <a:endParaRPr sz="20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latin typeface="Average"/>
                <a:ea typeface="Average"/>
                <a:cs typeface="Average"/>
                <a:sym typeface="Average"/>
              </a:rPr>
              <a:t>Back-End:</a:t>
            </a:r>
            <a:r>
              <a:rPr b="1" lang="en" sz="2000">
                <a:latin typeface="Average"/>
                <a:ea typeface="Average"/>
                <a:cs typeface="Average"/>
                <a:sym typeface="Average"/>
              </a:rPr>
              <a:t>	</a:t>
            </a:r>
            <a:r>
              <a:rPr lang="en" sz="2000">
                <a:latin typeface="Average"/>
                <a:ea typeface="Average"/>
                <a:cs typeface="Average"/>
                <a:sym typeface="Average"/>
              </a:rPr>
              <a:t>PHP 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387909" y="111121"/>
            <a:ext cx="7659300" cy="730200"/>
          </a:xfrm>
          <a:prstGeom prst="rect">
            <a:avLst/>
          </a:prstGeom>
        </p:spPr>
        <p:txBody>
          <a:bodyPr anchorCtr="0" anchor="b" bIns="93500" lIns="93500" spcFirstLastPara="1" rIns="93500" wrap="square" tIns="93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Critical path</a:t>
            </a:r>
            <a:endParaRPr sz="3300"/>
          </a:p>
        </p:txBody>
      </p:sp>
      <p:sp>
        <p:nvSpPr>
          <p:cNvPr id="95" name="Google Shape;95;p16"/>
          <p:cNvSpPr/>
          <p:nvPr/>
        </p:nvSpPr>
        <p:spPr>
          <a:xfrm>
            <a:off x="136" y="1271268"/>
            <a:ext cx="9144000" cy="4443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5575" lIns="75575" spcFirstLastPara="1" rIns="75575" wrap="square" tIns="75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301977" y="1397004"/>
            <a:ext cx="8265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75575" lIns="75575" spcFirstLastPara="1" rIns="75575" wrap="square" tIns="75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318375" y="1560075"/>
            <a:ext cx="840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4078" y="1271275"/>
            <a:ext cx="6155844" cy="429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387909" y="111121"/>
            <a:ext cx="7659300" cy="730200"/>
          </a:xfrm>
          <a:prstGeom prst="rect">
            <a:avLst/>
          </a:prstGeom>
        </p:spPr>
        <p:txBody>
          <a:bodyPr anchorCtr="0" anchor="b" bIns="93500" lIns="93500" spcFirstLastPara="1" rIns="93500" wrap="square" tIns="93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Use Case</a:t>
            </a:r>
            <a:endParaRPr sz="3300"/>
          </a:p>
        </p:txBody>
      </p:sp>
      <p:sp>
        <p:nvSpPr>
          <p:cNvPr id="104" name="Google Shape;104;p17"/>
          <p:cNvSpPr/>
          <p:nvPr/>
        </p:nvSpPr>
        <p:spPr>
          <a:xfrm>
            <a:off x="136" y="1271268"/>
            <a:ext cx="9144000" cy="4443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5575" lIns="75575" spcFirstLastPara="1" rIns="75575" wrap="square" tIns="75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 txBox="1"/>
          <p:nvPr/>
        </p:nvSpPr>
        <p:spPr>
          <a:xfrm>
            <a:off x="301977" y="1397004"/>
            <a:ext cx="8265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75575" lIns="75575" spcFirstLastPara="1" rIns="75575" wrap="square" tIns="75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318375" y="1560075"/>
            <a:ext cx="840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375" y="1271275"/>
            <a:ext cx="5571925" cy="44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387909" y="111121"/>
            <a:ext cx="7659300" cy="730200"/>
          </a:xfrm>
          <a:prstGeom prst="rect">
            <a:avLst/>
          </a:prstGeom>
        </p:spPr>
        <p:txBody>
          <a:bodyPr anchorCtr="0" anchor="b" bIns="93500" lIns="93500" spcFirstLastPara="1" rIns="93500" wrap="square" tIns="93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Class Diagram </a:t>
            </a:r>
            <a:endParaRPr sz="3300"/>
          </a:p>
        </p:txBody>
      </p:sp>
      <p:sp>
        <p:nvSpPr>
          <p:cNvPr id="113" name="Google Shape;113;p18"/>
          <p:cNvSpPr/>
          <p:nvPr/>
        </p:nvSpPr>
        <p:spPr>
          <a:xfrm>
            <a:off x="136" y="1271268"/>
            <a:ext cx="9144000" cy="4443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5575" lIns="75575" spcFirstLastPara="1" rIns="75575" wrap="square" tIns="75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 txBox="1"/>
          <p:nvPr/>
        </p:nvSpPr>
        <p:spPr>
          <a:xfrm>
            <a:off x="301977" y="1397004"/>
            <a:ext cx="8265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75575" lIns="75575" spcFirstLastPara="1" rIns="75575" wrap="square" tIns="75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318375" y="1560075"/>
            <a:ext cx="840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25" y="1398500"/>
            <a:ext cx="8450649" cy="369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87909" y="111121"/>
            <a:ext cx="7659300" cy="730200"/>
          </a:xfrm>
          <a:prstGeom prst="rect">
            <a:avLst/>
          </a:prstGeom>
        </p:spPr>
        <p:txBody>
          <a:bodyPr anchorCtr="0" anchor="b" bIns="93500" lIns="93500" spcFirstLastPara="1" rIns="93500" wrap="square" tIns="93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 Business rules for our system </a:t>
            </a:r>
            <a:endParaRPr sz="3300"/>
          </a:p>
        </p:txBody>
      </p:sp>
      <p:sp>
        <p:nvSpPr>
          <p:cNvPr id="122" name="Google Shape;122;p19"/>
          <p:cNvSpPr/>
          <p:nvPr/>
        </p:nvSpPr>
        <p:spPr>
          <a:xfrm>
            <a:off x="136" y="1271268"/>
            <a:ext cx="9144000" cy="4443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5575" lIns="75575" spcFirstLastPara="1" rIns="75575" wrap="square" tIns="75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301977" y="1397004"/>
            <a:ext cx="8265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75575" lIns="75575" spcFirstLastPara="1" rIns="75575" wrap="square" tIns="75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318375" y="1560075"/>
            <a:ext cx="84054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Average"/>
              <a:buChar char="●"/>
            </a:pPr>
            <a:r>
              <a:rPr b="1" lang="en" sz="2300">
                <a:latin typeface="Average"/>
                <a:ea typeface="Average"/>
                <a:cs typeface="Average"/>
                <a:sym typeface="Average"/>
              </a:rPr>
              <a:t>Pricing administration by admin manually, and will be independent of demand supply</a:t>
            </a:r>
            <a:endParaRPr b="1" sz="2300"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Average"/>
              <a:ea typeface="Average"/>
              <a:cs typeface="Average"/>
              <a:sym typeface="Average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Average"/>
              <a:buChar char="●"/>
            </a:pPr>
            <a:r>
              <a:rPr b="1" lang="en" sz="2300">
                <a:latin typeface="Average"/>
                <a:ea typeface="Average"/>
                <a:cs typeface="Average"/>
                <a:sym typeface="Average"/>
              </a:rPr>
              <a:t>Fairness: First come first serve, no special service for any user.</a:t>
            </a:r>
            <a:endParaRPr b="1" sz="2300"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Average"/>
              <a:ea typeface="Average"/>
              <a:cs typeface="Average"/>
              <a:sym typeface="Average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Average"/>
              <a:buChar char="●"/>
            </a:pPr>
            <a:r>
              <a:rPr b="1" lang="en" sz="2300">
                <a:latin typeface="Average"/>
                <a:ea typeface="Average"/>
                <a:cs typeface="Average"/>
                <a:sym typeface="Average"/>
              </a:rPr>
              <a:t>Without login, one can’t search or rent book</a:t>
            </a:r>
            <a:endParaRPr b="1" sz="2300"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Average"/>
              <a:ea typeface="Average"/>
              <a:cs typeface="Average"/>
              <a:sym typeface="Average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Average"/>
              <a:buChar char="●"/>
            </a:pPr>
            <a:r>
              <a:rPr b="1" lang="en" sz="2300">
                <a:latin typeface="Average"/>
                <a:ea typeface="Average"/>
                <a:cs typeface="Average"/>
                <a:sym typeface="Average"/>
              </a:rPr>
              <a:t>Privacy: only admin can see any user’s rent history</a:t>
            </a:r>
            <a:endParaRPr b="1" sz="23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87909" y="111121"/>
            <a:ext cx="7659300" cy="730200"/>
          </a:xfrm>
          <a:prstGeom prst="rect">
            <a:avLst/>
          </a:prstGeom>
        </p:spPr>
        <p:txBody>
          <a:bodyPr anchorCtr="0" anchor="b" bIns="93500" lIns="93500" spcFirstLastPara="1" rIns="93500" wrap="square" tIns="93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Assumption and dependencies </a:t>
            </a:r>
            <a:endParaRPr sz="3300"/>
          </a:p>
        </p:txBody>
      </p:sp>
      <p:sp>
        <p:nvSpPr>
          <p:cNvPr id="130" name="Google Shape;130;p20"/>
          <p:cNvSpPr/>
          <p:nvPr/>
        </p:nvSpPr>
        <p:spPr>
          <a:xfrm>
            <a:off x="136" y="1271268"/>
            <a:ext cx="9144000" cy="4443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5575" lIns="75575" spcFirstLastPara="1" rIns="75575" wrap="square" tIns="75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 txBox="1"/>
          <p:nvPr/>
        </p:nvSpPr>
        <p:spPr>
          <a:xfrm>
            <a:off x="301977" y="1397004"/>
            <a:ext cx="8265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75575" lIns="75575" spcFirstLastPara="1" rIns="75575" wrap="square" tIns="75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318375" y="1560075"/>
            <a:ext cx="840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600" y="1374600"/>
            <a:ext cx="7510951" cy="423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87909" y="111121"/>
            <a:ext cx="7659300" cy="730200"/>
          </a:xfrm>
          <a:prstGeom prst="rect">
            <a:avLst/>
          </a:prstGeom>
        </p:spPr>
        <p:txBody>
          <a:bodyPr anchorCtr="0" anchor="b" bIns="93500" lIns="93500" spcFirstLastPara="1" rIns="93500" wrap="square" tIns="93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Gantt chart </a:t>
            </a:r>
            <a:endParaRPr sz="3300"/>
          </a:p>
        </p:txBody>
      </p:sp>
      <p:sp>
        <p:nvSpPr>
          <p:cNvPr id="139" name="Google Shape;139;p21"/>
          <p:cNvSpPr/>
          <p:nvPr/>
        </p:nvSpPr>
        <p:spPr>
          <a:xfrm>
            <a:off x="136" y="1271268"/>
            <a:ext cx="9144000" cy="4443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5575" lIns="75575" spcFirstLastPara="1" rIns="75575" wrap="square" tIns="75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1"/>
          <p:cNvSpPr txBox="1"/>
          <p:nvPr/>
        </p:nvSpPr>
        <p:spPr>
          <a:xfrm>
            <a:off x="301977" y="1397004"/>
            <a:ext cx="8265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75575" lIns="75575" spcFirstLastPara="1" rIns="75575" wrap="square" tIns="75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318375" y="1560075"/>
            <a:ext cx="840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355" y="1265150"/>
            <a:ext cx="7877290" cy="44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