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84" r:id="rId14"/>
    <p:sldId id="269" r:id="rId15"/>
    <p:sldId id="271" r:id="rId16"/>
    <p:sldId id="279" r:id="rId17"/>
    <p:sldId id="278" r:id="rId18"/>
    <p:sldId id="274" r:id="rId19"/>
    <p:sldId id="275" r:id="rId20"/>
    <p:sldId id="276" r:id="rId21"/>
    <p:sldId id="277" r:id="rId22"/>
    <p:sldId id="280" r:id="rId23"/>
    <p:sldId id="282" r:id="rId24"/>
    <p:sldId id="273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C490C-D041-43D7-8D73-B4F285154A5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FB482-E18B-4E27-ADF9-E396A56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FB482-E18B-4E27-ADF9-E396A56FC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19053D-2D1D-433B-BF7C-0B3EB2CF0FF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24550" y="1907145"/>
            <a:ext cx="8930747" cy="147999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Food Sales Analysis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378038"/>
            <a:ext cx="10018713" cy="363184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EDA – Data Cleaning and Preprocessing</a:t>
            </a:r>
            <a:b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(Using SQL)</a:t>
            </a:r>
            <a:b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7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06252"/>
            <a:ext cx="10018713" cy="123315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EDA – Data Cleaning and Preprocessing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791570"/>
            <a:ext cx="10018711" cy="5704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Step 1)  CHECKING </a:t>
            </a:r>
            <a:r>
              <a:rPr lang="en-US" sz="2000" b="1" dirty="0"/>
              <a:t>THE NO OF ROWS AND </a:t>
            </a:r>
            <a:r>
              <a:rPr lang="en-US" sz="2000" b="1" dirty="0" smtClean="0"/>
              <a:t>COLUMNS</a:t>
            </a:r>
          </a:p>
          <a:p>
            <a:pPr marL="0" indent="0">
              <a:buNone/>
            </a:pPr>
            <a:r>
              <a:rPr lang="en-US" sz="2000" dirty="0" smtClean="0">
                <a:cs typeface="Calibri" panose="020F0502020204030204" pitchFamily="34" charset="0"/>
              </a:rPr>
              <a:t>The data has 65282 rows and 20 columns</a:t>
            </a:r>
          </a:p>
          <a:p>
            <a:pPr marL="0" indent="0">
              <a:buNone/>
            </a:pPr>
            <a:endParaRPr lang="en-US" sz="20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/>
              <a:t>Step 2</a:t>
            </a:r>
            <a:r>
              <a:rPr lang="en-US" sz="2000" b="1" dirty="0"/>
              <a:t>) </a:t>
            </a:r>
            <a:r>
              <a:rPr lang="en-US" sz="2000" b="1" dirty="0" smtClean="0"/>
              <a:t> CHECKING </a:t>
            </a:r>
            <a:r>
              <a:rPr lang="en-US" sz="2000" b="1" dirty="0"/>
              <a:t>THE DATA TYPE OF THE </a:t>
            </a:r>
            <a:r>
              <a:rPr lang="en-US" sz="2000" b="1" dirty="0" smtClean="0"/>
              <a:t>COLUMNS</a:t>
            </a:r>
          </a:p>
          <a:p>
            <a:pPr marL="0" indent="0">
              <a:buNone/>
            </a:pPr>
            <a:r>
              <a:rPr lang="en-US" sz="2000" dirty="0"/>
              <a:t>All numerical columns are of 'float' datatype, the categorical columns are of </a:t>
            </a:r>
            <a:r>
              <a:rPr lang="en-US" sz="2000" dirty="0" err="1"/>
              <a:t>nvarchar</a:t>
            </a:r>
            <a:r>
              <a:rPr lang="en-US" sz="2000" dirty="0"/>
              <a:t> </a:t>
            </a:r>
            <a:r>
              <a:rPr lang="en-US" sz="2000" dirty="0" smtClean="0"/>
              <a:t>type </a:t>
            </a:r>
            <a:r>
              <a:rPr lang="en-US" sz="2000" dirty="0"/>
              <a:t>and the date columns are of </a:t>
            </a:r>
            <a:r>
              <a:rPr lang="en-US" sz="2000" dirty="0" smtClean="0"/>
              <a:t>date time type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Step </a:t>
            </a:r>
            <a:r>
              <a:rPr lang="en-US" sz="2000" b="1" dirty="0"/>
              <a:t>3) CHECKING MIN </a:t>
            </a:r>
            <a:r>
              <a:rPr lang="en-US" sz="2000" b="1" dirty="0" smtClean="0"/>
              <a:t>AND</a:t>
            </a:r>
            <a:r>
              <a:rPr lang="en-US" sz="2000" b="1" dirty="0" smtClean="0"/>
              <a:t> MAX </a:t>
            </a:r>
            <a:r>
              <a:rPr lang="en-US" sz="2000" b="1" dirty="0" smtClean="0"/>
              <a:t>VALUES </a:t>
            </a:r>
            <a:r>
              <a:rPr lang="en-US" sz="2000" b="1" dirty="0"/>
              <a:t>IN EVERY COLUMNS TO CHECK ANY </a:t>
            </a:r>
            <a:r>
              <a:rPr lang="en-US" sz="2000" b="1" dirty="0" smtClean="0"/>
              <a:t>OUTLIERS</a:t>
            </a:r>
          </a:p>
          <a:p>
            <a:pPr marL="0" indent="0">
              <a:buNone/>
            </a:pPr>
            <a:r>
              <a:rPr lang="en-US" sz="2000" dirty="0"/>
              <a:t>list Price per </a:t>
            </a:r>
            <a:r>
              <a:rPr lang="en-US" sz="2000" dirty="0" smtClean="0"/>
              <a:t>item : 0</a:t>
            </a:r>
          </a:p>
          <a:p>
            <a:pPr marL="0" indent="0">
              <a:buNone/>
            </a:pPr>
            <a:r>
              <a:rPr lang="en-US" sz="2000" dirty="0" smtClean="0"/>
              <a:t>Total </a:t>
            </a:r>
            <a:r>
              <a:rPr lang="en-US" sz="2000" dirty="0"/>
              <a:t>Sales </a:t>
            </a:r>
            <a:r>
              <a:rPr lang="en-US" sz="2000" dirty="0" smtClean="0"/>
              <a:t>Amount : 200</a:t>
            </a:r>
          </a:p>
          <a:p>
            <a:pPr marL="0" indent="0">
              <a:buNone/>
            </a:pPr>
            <a:r>
              <a:rPr lang="en-US" sz="2000" dirty="0"/>
              <a:t>Total Sales Amount Based on List Price(MSRP</a:t>
            </a:r>
            <a:r>
              <a:rPr lang="en-US" sz="2000" dirty="0" smtClean="0"/>
              <a:t>) :  0</a:t>
            </a:r>
          </a:p>
          <a:p>
            <a:pPr marL="0" indent="0">
              <a:buNone/>
            </a:pPr>
            <a:r>
              <a:rPr lang="en-US" sz="2000" dirty="0" smtClean="0"/>
              <a:t>Discount Amount : </a:t>
            </a:r>
            <a:r>
              <a:rPr lang="en-US" sz="2000" dirty="0" smtClean="0"/>
              <a:t>255820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8092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724" y="277378"/>
            <a:ext cx="10018714" cy="89459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EDA – Data Cleaning and Preprocessing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95460"/>
            <a:ext cx="10018713" cy="6162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Sales Cost Amount : 0</a:t>
            </a:r>
          </a:p>
          <a:p>
            <a:pPr marL="0" indent="0">
              <a:buNone/>
            </a:pPr>
            <a:r>
              <a:rPr lang="en-US" sz="2000" dirty="0"/>
              <a:t>Sales Price per item :  -5000</a:t>
            </a:r>
          </a:p>
          <a:p>
            <a:pPr marL="0" indent="0">
              <a:buNone/>
            </a:pPr>
            <a:r>
              <a:rPr lang="en-US" sz="2000" dirty="0"/>
              <a:t>Sales Quantity : -1</a:t>
            </a:r>
          </a:p>
          <a:p>
            <a:pPr marL="0" indent="0">
              <a:buNone/>
            </a:pPr>
            <a:r>
              <a:rPr lang="en-US" sz="2000" dirty="0"/>
              <a:t>Sales Margin Amount(Profit): </a:t>
            </a:r>
            <a:r>
              <a:rPr lang="en-US" sz="2000" dirty="0" smtClean="0"/>
              <a:t>3932.93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</a:t>
            </a:r>
            <a:r>
              <a:rPr lang="en-US" sz="2000" dirty="0" smtClean="0"/>
              <a:t>The </a:t>
            </a:r>
            <a:r>
              <a:rPr lang="en-US" sz="2000" dirty="0"/>
              <a:t>sales price of -5000 corresponds to the sales </a:t>
            </a:r>
            <a:r>
              <a:rPr lang="en-US" sz="2000" dirty="0" smtClean="0"/>
              <a:t>quantity </a:t>
            </a:r>
            <a:r>
              <a:rPr lang="en-US" sz="2000" dirty="0"/>
              <a:t>of -1, which means that the item was returned and hence it is to be deleted from the sold </a:t>
            </a:r>
            <a:r>
              <a:rPr lang="en-US" sz="2000" dirty="0" smtClean="0"/>
              <a:t>stock.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</a:t>
            </a:r>
            <a:r>
              <a:rPr lang="en-US" sz="2000" dirty="0" smtClean="0"/>
              <a:t>Negative </a:t>
            </a:r>
            <a:r>
              <a:rPr lang="en-US" sz="2000" dirty="0"/>
              <a:t>Profit actually means </a:t>
            </a:r>
            <a:r>
              <a:rPr lang="en-US" sz="2000" dirty="0" smtClean="0"/>
              <a:t>loss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MAX VALUES: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Price per </a:t>
            </a:r>
            <a:r>
              <a:rPr lang="en-US" sz="2000" dirty="0" smtClean="0"/>
              <a:t>item: 2760.7</a:t>
            </a:r>
          </a:p>
          <a:p>
            <a:pPr marL="0" indent="0">
              <a:buNone/>
            </a:pPr>
            <a:r>
              <a:rPr lang="en-US" sz="2000" dirty="0"/>
              <a:t>Sales Cost </a:t>
            </a:r>
            <a:r>
              <a:rPr lang="en-US" sz="2000" dirty="0" smtClean="0"/>
              <a:t>Amount: </a:t>
            </a:r>
            <a:r>
              <a:rPr lang="en-US" sz="2000" dirty="0" smtClean="0"/>
              <a:t>366576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0514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724" y="277378"/>
            <a:ext cx="10018714" cy="89459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EDA – Data Cleaning and Preprocessing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279" y="1171977"/>
            <a:ext cx="10018713" cy="6162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Sales Price per item: 6035</a:t>
            </a:r>
          </a:p>
          <a:p>
            <a:pPr marL="0" indent="0">
              <a:buNone/>
            </a:pPr>
            <a:r>
              <a:rPr lang="en-US" sz="2000" dirty="0"/>
              <a:t>Sales Quantity: 16000</a:t>
            </a:r>
          </a:p>
          <a:p>
            <a:pPr marL="0" indent="0">
              <a:buNone/>
            </a:pPr>
            <a:r>
              <a:rPr lang="en-US" sz="2000" dirty="0"/>
              <a:t>Sales Margin Amount(Profit): </a:t>
            </a:r>
            <a:r>
              <a:rPr lang="en-US" sz="2000" dirty="0" smtClean="0"/>
              <a:t>188800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Total </a:t>
            </a:r>
            <a:r>
              <a:rPr lang="en-US" sz="1800" dirty="0"/>
              <a:t>Sales </a:t>
            </a:r>
            <a:r>
              <a:rPr lang="en-US" sz="1800" dirty="0" smtClean="0"/>
              <a:t>Amount: 555376</a:t>
            </a:r>
          </a:p>
          <a:p>
            <a:pPr marL="0" indent="0">
              <a:buNone/>
            </a:pPr>
            <a:r>
              <a:rPr lang="en-US" sz="1800" dirty="0"/>
              <a:t>Total Sales Amount Based on List Price(MSRP</a:t>
            </a:r>
            <a:r>
              <a:rPr lang="en-US" sz="1800" dirty="0" smtClean="0"/>
              <a:t>): 632610.16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</a:t>
            </a:r>
            <a:r>
              <a:rPr lang="en-US" sz="2000" dirty="0" smtClean="0">
                <a:cs typeface="Calibri" panose="020F0502020204030204" pitchFamily="34" charset="0"/>
                <a:sym typeface="+mn-ea"/>
              </a:rPr>
              <a:t>All the values seem to be in range as there is no particular threshold  for the maximum value as the dataset consists of various items with different </a:t>
            </a:r>
            <a:r>
              <a:rPr lang="en-US" sz="2000" dirty="0" smtClean="0">
                <a:cs typeface="Calibri" panose="020F0502020204030204" pitchFamily="34" charset="0"/>
                <a:sym typeface="+mn-ea"/>
              </a:rPr>
              <a:t>prices</a:t>
            </a:r>
          </a:p>
          <a:p>
            <a:pPr marL="0" indent="0">
              <a:buNone/>
            </a:pPr>
            <a:endParaRPr lang="en-US" sz="2000" dirty="0">
              <a:cs typeface="Calibri" panose="020F050202020403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000" b="1" dirty="0"/>
              <a:t>Step 4) HANDLING MISSING VALUES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</a:t>
            </a:r>
            <a:r>
              <a:rPr lang="en-US" sz="2000" dirty="0"/>
              <a:t>In Excel format, we came to know that the column Item Class, Item Number, Discount and Sales Price per Item has Null Values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</a:t>
            </a:r>
            <a:r>
              <a:rPr lang="en-US" sz="2000" dirty="0"/>
              <a:t>Since Item Number and Item Class are not necessarily affecting the profit or Sales Amount, we can ignore it.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3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22" y="515156"/>
            <a:ext cx="10018713" cy="64394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EDA – Data Cleaning and Preprocessing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59099"/>
            <a:ext cx="10018713" cy="58727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</a:t>
            </a:r>
            <a:r>
              <a:rPr lang="en-US" sz="3200" dirty="0"/>
              <a:t>Since we have Sales Price row as null, Updating the sales price column with the average SP of Monarch Manicotti.</a:t>
            </a:r>
          </a:p>
          <a:p>
            <a:pPr marL="0" indent="0">
              <a:buNone/>
            </a:pPr>
            <a:r>
              <a:rPr lang="en-US" sz="3200" dirty="0">
                <a:cs typeface="Calibri" panose="020F0502020204030204" pitchFamily="34" charset="0"/>
                <a:sym typeface="+mn-ea"/>
              </a:rPr>
              <a:t>□ </a:t>
            </a:r>
            <a:r>
              <a:rPr lang="en-US" sz="3200" dirty="0"/>
              <a:t>Discount amount null value has been replaced by formula (List Price(MSRP)-Total Sales Amount)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Step </a:t>
            </a:r>
            <a:r>
              <a:rPr lang="en-US" sz="3200" b="1" dirty="0" smtClean="0"/>
              <a:t>5) </a:t>
            </a:r>
            <a:r>
              <a:rPr lang="en-US" sz="3200" b="1" dirty="0"/>
              <a:t>CHECKING THE NO OF RECORDS WITH </a:t>
            </a:r>
            <a:r>
              <a:rPr lang="en-US" sz="3200" b="1" dirty="0" smtClean="0"/>
              <a:t>ZERO </a:t>
            </a:r>
            <a:r>
              <a:rPr lang="en-US" sz="3200" b="1" dirty="0"/>
              <a:t>SALES </a:t>
            </a:r>
            <a:r>
              <a:rPr lang="en-US" sz="3200" b="1" dirty="0" smtClean="0"/>
              <a:t>QTY</a:t>
            </a:r>
          </a:p>
          <a:p>
            <a:pPr marL="0" indent="0">
              <a:buNone/>
            </a:pPr>
            <a:r>
              <a:rPr lang="en-US" sz="3200" dirty="0" smtClean="0"/>
              <a:t>One record having Sales quantity as Zero, so we ignored </a:t>
            </a:r>
            <a:r>
              <a:rPr lang="en-US" sz="3200" dirty="0" smtClean="0"/>
              <a:t>it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b="1" dirty="0"/>
              <a:t>Step 6) CHECKING IF DATEKEY AND INVOICE DATE ARE IDENTICAL</a:t>
            </a:r>
          </a:p>
          <a:p>
            <a:pPr marL="0" indent="0">
              <a:buNone/>
            </a:pPr>
            <a:r>
              <a:rPr lang="en-US" sz="3200" dirty="0">
                <a:cs typeface="Calibri" panose="020F0502020204030204" pitchFamily="34" charset="0"/>
                <a:sym typeface="+mn-ea"/>
              </a:rPr>
              <a:t>□ </a:t>
            </a:r>
            <a:r>
              <a:rPr lang="en-US" sz="3200" dirty="0" err="1"/>
              <a:t>DateKey</a:t>
            </a:r>
            <a:r>
              <a:rPr lang="en-US" sz="3200" dirty="0"/>
              <a:t> and Invoice Date columns are identical and hence one column can be dropped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Step 7) DROPPING THE UNECESSARY COLUMNS</a:t>
            </a:r>
          </a:p>
          <a:p>
            <a:pPr marL="0" indent="0">
              <a:buNone/>
            </a:pPr>
            <a:r>
              <a:rPr lang="en-US" sz="3200" dirty="0">
                <a:cs typeface="Calibri" panose="020F0502020204030204" pitchFamily="34" charset="0"/>
                <a:sym typeface="+mn-ea"/>
              </a:rPr>
              <a:t>□ Dropped </a:t>
            </a:r>
            <a:r>
              <a:rPr lang="en-US" sz="3200" dirty="0"/>
              <a:t>Item Class, Item Number and U/M</a:t>
            </a:r>
          </a:p>
          <a:p>
            <a:pPr marL="0" indent="0">
              <a:buNone/>
            </a:pPr>
            <a:r>
              <a:rPr lang="en-US" sz="3200" dirty="0">
                <a:cs typeface="Calibri" panose="020F0502020204030204" pitchFamily="34" charset="0"/>
                <a:sym typeface="+mn-ea"/>
              </a:rPr>
              <a:t>□ </a:t>
            </a:r>
            <a:r>
              <a:rPr lang="en-US" sz="3200" dirty="0"/>
              <a:t>Finally we have a dataset with 65281 rows and 16 columns with no null values</a:t>
            </a: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424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73" y="1856094"/>
            <a:ext cx="10018713" cy="192433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Visual Analytics and Key Findings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9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6404"/>
            <a:ext cx="10018713" cy="911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Analytics using Power BI</a:t>
            </a:r>
            <a:endParaRPr lang="en-IN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18" y="1107584"/>
            <a:ext cx="10112103" cy="5112911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The cleaned data from SQL was imported into Power BI for Data visualization.</a:t>
            </a:r>
          </a:p>
          <a:p>
            <a:pPr marL="457200" indent="-457200">
              <a:buAutoNum type="arabicParenR"/>
            </a:pPr>
            <a:r>
              <a:rPr lang="en-US" dirty="0" smtClean="0"/>
              <a:t>A calendar table has been created and connected to the original dataset to analyze the yearly and monthly sales trend.</a:t>
            </a:r>
          </a:p>
          <a:p>
            <a:pPr marL="457200" indent="-457200">
              <a:buAutoNum type="arabicParenR"/>
            </a:pPr>
            <a:r>
              <a:rPr lang="en-US" dirty="0" smtClean="0"/>
              <a:t>A separate measures table has been created to accommodate all the new measures added to visualize the data</a:t>
            </a:r>
            <a:r>
              <a:rPr lang="en-US" dirty="0" smtClean="0"/>
              <a:t>.</a:t>
            </a:r>
          </a:p>
          <a:p>
            <a:pPr marL="457200" indent="-457200">
              <a:buAutoNum type="arabicParenR"/>
            </a:pPr>
            <a:r>
              <a:rPr lang="en-US" dirty="0" smtClean="0"/>
              <a:t>Visual Insights have been gathered with the use of line graphs, cards. Pie charts , bar charts and waterfall graphs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2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79849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Visual Analytics and Key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Findings- General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5" y="914400"/>
            <a:ext cx="10534919" cy="5303044"/>
          </a:xfrm>
        </p:spPr>
      </p:pic>
    </p:spTree>
    <p:extLst>
      <p:ext uri="{BB962C8B-B14F-4D97-AF65-F5344CB8AC3E}">
        <p14:creationId xmlns:p14="http://schemas.microsoft.com/office/powerpoint/2010/main" val="288355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85000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Analysis- Insights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176921"/>
              </p:ext>
            </p:extLst>
          </p:nvPr>
        </p:nvGraphicFramePr>
        <p:xfrm>
          <a:off x="1484313" y="1339850"/>
          <a:ext cx="2830110" cy="121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110"/>
              </a:tblGrid>
              <a:tr h="12101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Sales in 3 Years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baseline="0" dirty="0" smtClean="0">
                          <a:latin typeface="+mn-lt"/>
                          <a:cs typeface="+mn-cs"/>
                        </a:rPr>
                        <a:t>           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$ 186.18 M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03613"/>
              </p:ext>
            </p:extLst>
          </p:nvPr>
        </p:nvGraphicFramePr>
        <p:xfrm>
          <a:off x="4623515" y="1339850"/>
          <a:ext cx="3052293" cy="121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293"/>
              </a:tblGrid>
              <a:tr h="12101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Profit in 3 Years</a:t>
                      </a:r>
                    </a:p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$ 77.75 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19412"/>
              </p:ext>
            </p:extLst>
          </p:nvPr>
        </p:nvGraphicFramePr>
        <p:xfrm>
          <a:off x="7984900" y="1339849"/>
          <a:ext cx="3026537" cy="121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537"/>
              </a:tblGrid>
              <a:tr h="1210167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Customers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      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80073"/>
              </p:ext>
            </p:extLst>
          </p:nvPr>
        </p:nvGraphicFramePr>
        <p:xfrm>
          <a:off x="4636392" y="3256655"/>
          <a:ext cx="3026537" cy="121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537"/>
              </a:tblGrid>
              <a:tr h="1210167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Products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      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94704" y="4855335"/>
            <a:ext cx="10408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Over a time span of 3 years (Jan 2017-Dec 2019), 657 unique products were sold over to 615 customers and in the process a total of $186.18 million was the Sales amount generated and a profit of $ 77.75 million was achieved.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1930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94015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Analysis -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654" y="940158"/>
            <a:ext cx="10018713" cy="5731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sz="2200" dirty="0" smtClean="0"/>
              <a:t>The above two graphs clearly depict the drastic slump in sales during the period       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March 2018 to Dec 2018.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3245476"/>
            <a:ext cx="10534919" cy="2060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3" y="940158"/>
            <a:ext cx="10534919" cy="21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2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254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140" y="1388612"/>
            <a:ext cx="10018713" cy="498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❶  Understanding the Business Model</a:t>
            </a:r>
          </a:p>
          <a:p>
            <a:pPr marL="0" indent="0">
              <a:buNone/>
            </a:pPr>
            <a:r>
              <a:rPr lang="en-US" dirty="0" smtClean="0"/>
              <a:t>❷  Introduction to the dataset</a:t>
            </a:r>
          </a:p>
          <a:p>
            <a:pPr marL="0" indent="0">
              <a:buNone/>
            </a:pPr>
            <a:r>
              <a:rPr lang="en-US" dirty="0" smtClean="0"/>
              <a:t>❸  Insights to be found out</a:t>
            </a:r>
          </a:p>
          <a:p>
            <a:pPr marL="0" indent="0">
              <a:buNone/>
            </a:pPr>
            <a:r>
              <a:rPr lang="en-US" dirty="0" smtClean="0"/>
              <a:t>❹  EDA – Data Cleaning and Preprocessing</a:t>
            </a:r>
          </a:p>
          <a:p>
            <a:pPr marL="0" indent="0">
              <a:buNone/>
            </a:pPr>
            <a:r>
              <a:rPr lang="en-US" dirty="0" smtClean="0"/>
              <a:t>❺  Key Findings</a:t>
            </a:r>
          </a:p>
          <a:p>
            <a:pPr marL="0" indent="0">
              <a:buNone/>
            </a:pPr>
            <a:r>
              <a:rPr lang="en-US" dirty="0" smtClean="0"/>
              <a:t>❻  Dashboard Building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70457"/>
            <a:ext cx="10018713" cy="78561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Visual Analytics and Key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Findings-Sales Analytics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947" y="1275008"/>
            <a:ext cx="10676586" cy="509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5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9167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Sales Analytics-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91673"/>
            <a:ext cx="10018713" cy="574397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The Maximum Sales Amount generated and Profit made year is 2017.</a:t>
            </a:r>
          </a:p>
          <a:p>
            <a:r>
              <a:rPr lang="en-US" sz="2000" dirty="0" smtClean="0"/>
              <a:t>September seems to be a month of significant increase in shopping generally.</a:t>
            </a:r>
          </a:p>
          <a:p>
            <a:r>
              <a:rPr lang="en-US" sz="2000" dirty="0" smtClean="0"/>
              <a:t>The 2018 sudden slump after March seems to be the contributing factor for the highest sales in March 2018.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46615"/>
              </p:ext>
            </p:extLst>
          </p:nvPr>
        </p:nvGraphicFramePr>
        <p:xfrm>
          <a:off x="1825940" y="1180842"/>
          <a:ext cx="9069589" cy="260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69"/>
                <a:gridCol w="1842369"/>
                <a:gridCol w="1842369"/>
                <a:gridCol w="1842369"/>
                <a:gridCol w="1700113"/>
              </a:tblGrid>
              <a:tr h="1173372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Sales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r>
                        <a:rPr lang="en-US" baseline="0" dirty="0" smtClean="0"/>
                        <a:t> of max sales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Quarter</a:t>
                      </a:r>
                      <a:r>
                        <a:rPr lang="en-US" baseline="0" dirty="0" smtClean="0"/>
                        <a:t> of max sales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profit made</a:t>
                      </a:r>
                      <a:endParaRPr lang="en-IN" dirty="0"/>
                    </a:p>
                  </a:txBody>
                  <a:tcPr/>
                </a:tc>
              </a:tr>
              <a:tr h="4758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2017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87.46 M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September(8.79M)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Q1 (23.43M)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37.42M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</a:tr>
              <a:tr h="4758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2018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20.82M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March(7.63M)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Q1(20.82M)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20.82M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</a:tr>
              <a:tr h="4758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2019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77.91M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September(7.68M)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Q3(21.42M)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31.18M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265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6404"/>
            <a:ext cx="10018713" cy="1052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Analytics- Products</a:t>
            </a:r>
            <a:endParaRPr lang="en-IN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529" y="1249252"/>
            <a:ext cx="3276475" cy="2794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12" y="1215914"/>
            <a:ext cx="3213749" cy="2828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608" y="1215914"/>
            <a:ext cx="3321260" cy="2828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6408" y="4391696"/>
            <a:ext cx="10322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highest selling products seems to be same throughout the years- Better Large canned </a:t>
            </a:r>
            <a:r>
              <a:rPr lang="en-US" sz="2000" dirty="0" smtClean="0"/>
              <a:t>Shrimp, High </a:t>
            </a:r>
            <a:r>
              <a:rPr lang="en-US" sz="2000" dirty="0" smtClean="0"/>
              <a:t>top dried mushrooms, Better Canned Tuna oil, Walrus Chardonnay, Red spade Pimento loaf.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Walrus Chardonnay and Red spade pimento loaf still are not making enough profit even being a large selling product.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326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25384"/>
            <a:ext cx="10018713" cy="6536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  <a:endParaRPr lang="en-IN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353059"/>
            <a:ext cx="10018713" cy="25049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Consumer’s shopping behavior across the months has been shown with the help of a line graph and customer key</a:t>
            </a:r>
          </a:p>
          <a:p>
            <a:r>
              <a:rPr lang="en-US" sz="2000" dirty="0" smtClean="0"/>
              <a:t>The top products ordered, Sales amount generated, Average discount applied and Average profit gained also is generated for a particular customer with the selection of the customer key.</a:t>
            </a:r>
            <a:endParaRPr lang="en-IN" sz="2000" dirty="0"/>
          </a:p>
        </p:txBody>
      </p:sp>
      <p:pic>
        <p:nvPicPr>
          <p:cNvPr id="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7887" y="956163"/>
            <a:ext cx="10215136" cy="35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90151"/>
            <a:ext cx="10018713" cy="9015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Visual Analysis-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 know more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57589" y="5847008"/>
            <a:ext cx="976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provision to answer any additional queries has been added to th</a:t>
            </a:r>
            <a:r>
              <a:rPr lang="en-US" sz="2000" dirty="0" smtClean="0"/>
              <a:t>e Dashboard pages.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811369"/>
            <a:ext cx="9672034" cy="46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6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4" y="338072"/>
            <a:ext cx="10018713" cy="447540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IN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614" y="2202286"/>
            <a:ext cx="10018713" cy="5138671"/>
          </a:xfrm>
        </p:spPr>
        <p:txBody>
          <a:bodyPr/>
          <a:lstStyle/>
          <a:p>
            <a:r>
              <a:rPr lang="en-US" sz="2200" dirty="0" smtClean="0"/>
              <a:t>The Sales had hit a slump during the period March 2018- Dec 2018</a:t>
            </a:r>
          </a:p>
          <a:p>
            <a:r>
              <a:rPr lang="en-US" sz="2200" dirty="0"/>
              <a:t>The Maximum Sales Amount generated and Profit made year is </a:t>
            </a:r>
            <a:r>
              <a:rPr lang="en-US" sz="2200" dirty="0" smtClean="0"/>
              <a:t>2017</a:t>
            </a:r>
            <a:endParaRPr lang="en-US" sz="2200" dirty="0"/>
          </a:p>
          <a:p>
            <a:r>
              <a:rPr lang="en-US" sz="2200" dirty="0"/>
              <a:t>September seems to be a month of significant increase in shopping </a:t>
            </a:r>
            <a:r>
              <a:rPr lang="en-US" sz="2200" dirty="0" smtClean="0"/>
              <a:t>generally</a:t>
            </a:r>
            <a:endParaRPr lang="en-US" sz="2200" dirty="0"/>
          </a:p>
          <a:p>
            <a:r>
              <a:rPr lang="en-US" sz="2200" dirty="0"/>
              <a:t>The 2018 sudden slump after March seems to be the contributing factor for the highest sales in March </a:t>
            </a:r>
            <a:r>
              <a:rPr lang="en-US" sz="2200" dirty="0" smtClean="0"/>
              <a:t>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highest selling products seems to be same throughout the years- Better Large canned </a:t>
            </a:r>
            <a:r>
              <a:rPr lang="en-US" sz="2200" dirty="0" smtClean="0"/>
              <a:t>Shrimp, High </a:t>
            </a:r>
            <a:r>
              <a:rPr lang="en-US" sz="2200" dirty="0"/>
              <a:t>top dried mushrooms, Better Canned Tuna oil, Walrus Chardonnay, Red spade Pimento </a:t>
            </a:r>
            <a:r>
              <a:rPr lang="en-US" sz="2200" dirty="0" smtClean="0"/>
              <a:t>loaf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Walrus Chardonnay and Red spade pimento loaf still are not making enough profit even being a large selling </a:t>
            </a:r>
            <a:r>
              <a:rPr lang="en-US" sz="2200" dirty="0" smtClean="0"/>
              <a:t>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Each individual customer has a varied purchasing trend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82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342" y="2305318"/>
            <a:ext cx="10018713" cy="175152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Understanding the Business Model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4375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Understanding the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5279"/>
            <a:ext cx="10018713" cy="4367282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□ E-commerce industries has been one of the major growing sectors of the        millennial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Ranging across variety of products from electronics, accessories, fashion to food,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e-commerce has become the most convenient platform for shopping all over the world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□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Sales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management has gained importance to meet increasing competition and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for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improved methods of distribution to reduce cost and to increase profits.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Sales management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today is the most important function in a commercial and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business enterprise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Analyzing the sales history of different products is crucial for the sector to understand the consumer interests and retain their presence and grow the business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69" y="2038082"/>
            <a:ext cx="10018713" cy="175259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Introduction to Data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142240"/>
            <a:ext cx="10019030" cy="12807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Data Set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95" y="2080260"/>
            <a:ext cx="10019030" cy="465518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□  </a:t>
            </a:r>
            <a:r>
              <a:rPr lang="en-US" sz="222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Dataset consists of 65282 records of sales parameters of various food products</a:t>
            </a:r>
          </a:p>
          <a:p>
            <a:pPr marL="0" indent="0">
              <a:buNone/>
            </a:pPr>
            <a:r>
              <a:rPr lang="en-US" sz="2220" dirty="0" smtClean="0">
                <a:latin typeface="Calibri" panose="020F0502020204030204" pitchFamily="34" charset="0"/>
                <a:cs typeface="Calibri" panose="020F0502020204030204" pitchFamily="34" charset="0"/>
              </a:rPr>
              <a:t>□  Overall we have 20 columns like Customer keys, Invoice date, Delivery Date, Item Number, Item Name, Price details of the item, Discount Applied, Profit made etc..</a:t>
            </a:r>
          </a:p>
          <a:p>
            <a:pPr marL="0" indent="0">
              <a:buNone/>
            </a:pPr>
            <a:r>
              <a:rPr lang="en-US" sz="222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220" dirty="0" err="1" smtClean="0">
                <a:sym typeface="+mn-ea"/>
              </a:rPr>
              <a:t>CustKey</a:t>
            </a:r>
            <a:r>
              <a:rPr lang="en-US" sz="2220" dirty="0" smtClean="0">
                <a:sym typeface="+mn-ea"/>
              </a:rPr>
              <a:t>- Unique ID numbers given to each customer</a:t>
            </a:r>
            <a:endParaRPr lang="en-US" sz="2220" dirty="0" smtClean="0"/>
          </a:p>
          <a:p>
            <a:pPr marL="0" indent="0">
              <a:buNone/>
            </a:pPr>
            <a:r>
              <a:rPr lang="en-US" sz="222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220" dirty="0" smtClean="0">
                <a:sym typeface="+mn-ea"/>
              </a:rPr>
              <a:t>Invoice Date- Date on which the Invoice has been generated</a:t>
            </a:r>
            <a:endParaRPr lang="en-US" sz="2220" dirty="0" smtClean="0"/>
          </a:p>
          <a:p>
            <a:pPr marL="0" indent="0">
              <a:buNone/>
            </a:pPr>
            <a:r>
              <a:rPr lang="en-US" sz="222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220" dirty="0" smtClean="0">
                <a:sym typeface="+mn-ea"/>
              </a:rPr>
              <a:t>Invoice number- The unique number generated against each bill</a:t>
            </a:r>
            <a:endParaRPr lang="en-US" sz="2220" dirty="0" smtClean="0"/>
          </a:p>
          <a:p>
            <a:pPr marL="0" indent="0">
              <a:buNone/>
            </a:pPr>
            <a:r>
              <a:rPr lang="en-US" sz="222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220" dirty="0" smtClean="0">
                <a:sym typeface="+mn-ea"/>
              </a:rPr>
              <a:t>Item Class- The category number assigned to the items.</a:t>
            </a:r>
            <a:endParaRPr lang="en-US" sz="2220" dirty="0" smtClean="0"/>
          </a:p>
          <a:p>
            <a:pPr marL="0" indent="0">
              <a:buNone/>
            </a:pPr>
            <a:r>
              <a:rPr lang="en-US" sz="222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220" dirty="0" smtClean="0">
                <a:sym typeface="+mn-ea"/>
              </a:rPr>
              <a:t>Item- Names of all the products to be </a:t>
            </a:r>
            <a:r>
              <a:rPr lang="en-US" sz="2220" dirty="0" err="1" smtClean="0">
                <a:sym typeface="+mn-ea"/>
              </a:rPr>
              <a:t>analysed</a:t>
            </a:r>
            <a:r>
              <a:rPr lang="en-US" sz="2220" dirty="0" smtClean="0">
                <a:sym typeface="+mn-ea"/>
              </a:rPr>
              <a:t>.</a:t>
            </a:r>
          </a:p>
          <a:p>
            <a:pPr marL="0" indent="0">
              <a:buNone/>
            </a:pPr>
            <a:r>
              <a:rPr lang="en-US" sz="222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</a:t>
            </a:r>
            <a:r>
              <a:rPr lang="en-US" sz="2220" dirty="0" smtClean="0"/>
              <a:t>   </a:t>
            </a:r>
            <a:r>
              <a:rPr lang="en-US" sz="2220" dirty="0" smtClean="0">
                <a:sym typeface="+mn-ea"/>
              </a:rPr>
              <a:t>Line Number</a:t>
            </a:r>
            <a:endParaRPr lang="en-US" sz="2220" dirty="0" smtClean="0"/>
          </a:p>
          <a:p>
            <a:pPr marL="0" indent="0">
              <a:buNone/>
            </a:pPr>
            <a:r>
              <a:rPr lang="en-US" sz="222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220" dirty="0" smtClean="0">
                <a:sym typeface="+mn-ea"/>
              </a:rPr>
              <a:t>Order Number- Number generated against each item ordered</a:t>
            </a:r>
            <a:endParaRPr lang="en-US" sz="2220" dirty="0" smtClean="0"/>
          </a:p>
          <a:p>
            <a:pPr marL="0" indent="0">
              <a:buNone/>
            </a:pPr>
            <a:r>
              <a:rPr lang="en-US" sz="222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220" dirty="0" smtClean="0">
                <a:sym typeface="+mn-ea"/>
              </a:rPr>
              <a:t>Promised Delivery Date- Date on which the order is to be delivered</a:t>
            </a:r>
            <a:endParaRPr lang="en-US" sz="2220" dirty="0" smtClean="0"/>
          </a:p>
          <a:p>
            <a:pPr marL="0" indent="0">
              <a:buNone/>
            </a:pPr>
            <a:endParaRPr lang="en-US" sz="2220" dirty="0" smtClean="0"/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198755"/>
            <a:ext cx="10019030" cy="72326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95" y="2336165"/>
            <a:ext cx="10019030" cy="4628515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Price- Selling price of each item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Cost amount- Total Cost Price for the quantity of items sold.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Quantity- No of the particular item sold 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Amount = Total sales amount generated= Sales Price * Sales Quantity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amount based on List Price= Total Sales amount on the basis of Manufacturer suggested Selling Price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Margin Amount= Profit made on each item = Sales Amount- Sales Cost Amount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Discount Amount= Discount applied on the Selling price of items= Sales Amount based on List Price- Sales Amount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Rep- Unique ID for the sales representative who sold the items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U/M- Unit of measure of the items sold</a:t>
            </a:r>
            <a:endParaRPr lang="en-US" sz="2855" dirty="0" smtClean="0"/>
          </a:p>
          <a:p>
            <a:pPr marL="0" indent="0">
              <a:buNone/>
            </a:pPr>
            <a:endParaRPr lang="en-US" sz="2855" dirty="0" smtClean="0"/>
          </a:p>
          <a:p>
            <a:pPr marL="0" indent="0">
              <a:buNone/>
            </a:pPr>
            <a:endParaRPr lang="en-US" sz="2855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15921"/>
            <a:ext cx="10018713" cy="283335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Insights to be found out</a:t>
            </a:r>
            <a:br>
              <a:rPr lang="en-US" sz="60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14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Insights to be found out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9707"/>
            <a:ext cx="10018713" cy="4700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□ Extract the information from the dataset, do the necessary transformation and analyze the data to obtain the Sales Trend : Year wise, Month wise, Year-month wise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□ Understanding the relationship between various attributes and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comeup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 insights on the various sales Parametric.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9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1866</TotalTime>
  <Words>1439</Words>
  <Application>Microsoft Office PowerPoint</Application>
  <PresentationFormat>Widescreen</PresentationFormat>
  <Paragraphs>181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Bahnschrift SemiBold Condensed</vt:lpstr>
      <vt:lpstr>Calibri</vt:lpstr>
      <vt:lpstr>Corbel</vt:lpstr>
      <vt:lpstr>Parallax</vt:lpstr>
      <vt:lpstr>Food Sales Analysis</vt:lpstr>
      <vt:lpstr>Contents</vt:lpstr>
      <vt:lpstr>Understanding the Business Model</vt:lpstr>
      <vt:lpstr>Understanding the Business Model</vt:lpstr>
      <vt:lpstr>Introduction to Data</vt:lpstr>
      <vt:lpstr> Data Set</vt:lpstr>
      <vt:lpstr>Data Set</vt:lpstr>
      <vt:lpstr>Insights to be found out </vt:lpstr>
      <vt:lpstr>Insights to be found out </vt:lpstr>
      <vt:lpstr>EDA – Data Cleaning and Preprocessing (Using SQL) </vt:lpstr>
      <vt:lpstr>EDA – Data Cleaning and Preprocessing </vt:lpstr>
      <vt:lpstr>EDA – Data Cleaning and Preprocessing </vt:lpstr>
      <vt:lpstr>EDA – Data Cleaning and Preprocessing </vt:lpstr>
      <vt:lpstr>EDA – Data Cleaning and Preprocessing </vt:lpstr>
      <vt:lpstr>Visual Analytics and Key Findings</vt:lpstr>
      <vt:lpstr>Visual Analytics using Power BI</vt:lpstr>
      <vt:lpstr>Visual Analytics and Key Findings- General Analysis</vt:lpstr>
      <vt:lpstr>General Analysis- Insights</vt:lpstr>
      <vt:lpstr>General Analysis - Insights</vt:lpstr>
      <vt:lpstr>Visual Analytics and Key Findings-Sales Analytics</vt:lpstr>
      <vt:lpstr>Sales Analytics- Insights</vt:lpstr>
      <vt:lpstr>Sales Analytics- Products</vt:lpstr>
      <vt:lpstr>Consumer Behavior</vt:lpstr>
      <vt:lpstr>Visual Analysis- To know more</vt:lpstr>
      <vt:lpstr>Conclusions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Sales Analysis</dc:title>
  <dc:creator>Richa</dc:creator>
  <cp:lastModifiedBy>Microsoft account</cp:lastModifiedBy>
  <cp:revision>46</cp:revision>
  <dcterms:created xsi:type="dcterms:W3CDTF">2021-10-13T16:09:00Z</dcterms:created>
  <dcterms:modified xsi:type="dcterms:W3CDTF">2021-11-02T15:54:05Z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58D78DCBC6844B189C86F2E2A0CE1726</vt:lpwstr>
  </property>
  <property fmtid="{D5CDD505-2E9C-101B-9397-08002B2CF9AE}" pid="3" name="KSOProductBuildVer">
    <vt:lpwstr>1033-11.2.0.10323</vt:lpwstr>
  </property>
</Properties>
</file>