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0"/>
  </p:notesMasterIdLst>
  <p:handoutMasterIdLst>
    <p:handoutMasterId r:id="rId11"/>
  </p:handoutMasterIdLst>
  <p:sldIdLst>
    <p:sldId id="257" r:id="rId5"/>
    <p:sldId id="384" r:id="rId6"/>
    <p:sldId id="317" r:id="rId7"/>
    <p:sldId id="394" r:id="rId8"/>
    <p:sldId id="39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725" autoAdjust="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geeksforgeeks.org/introduction-of-classful-ip-addressing/" TargetMode="External"/><Relationship Id="rId4" Type="http://schemas.openxmlformats.org/officeDocument/2006/relationships/hyperlink" Target="https://www.geeksforgeeks.org/domain-name-server-dns-in-application-laye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cp-and-udp-in-transport-layer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geeksforgeeks.org/html-tutorials/" TargetMode="External"/><Relationship Id="rId4" Type="http://schemas.openxmlformats.org/officeDocument/2006/relationships/hyperlink" Target="https://www.geeksforgeeks.org/http-non-persistent-persistent-connectio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3148" y="1051551"/>
            <a:ext cx="6533322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What happens when we type a URL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261113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69186" y="5483806"/>
            <a:ext cx="3565524" cy="173196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14191" y="4071608"/>
            <a:ext cx="6997148" cy="2435604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urw-din"/>
              </a:rPr>
              <a:t>     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urw-din"/>
              </a:rPr>
              <a:t> URL : URL stands for Uniform Resource Locator. URL is the address of the website which you can find in the address bar of your web browser.   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ECD62-7513-43B3-9F6A-230174DEC46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3" name="Picture Placeholder 26" descr="Data Points Digital background">
            <a:extLst>
              <a:ext uri="{FF2B5EF4-FFF2-40B4-BE49-F238E27FC236}">
                <a16:creationId xmlns:a16="http://schemas.microsoft.com/office/drawing/2014/main" id="{BFFE73EC-C829-4140-B2DE-452F77B1DA8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3029711" cy="3776472"/>
          </a:xfrm>
          <a:prstGeom prst="rect">
            <a:avLst/>
          </a:prstGeom>
          <a:solidFill>
            <a:schemeClr val="accent5"/>
          </a:solidFill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088" y="702365"/>
            <a:ext cx="10701722" cy="5390461"/>
          </a:xfrm>
        </p:spPr>
        <p:txBody>
          <a:bodyPr vert="horz" wrap="square" lIns="0" tIns="0" rIns="0" bIns="0" rtlCol="0">
            <a:normAutofit fontScale="92500"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urw-din"/>
              </a:rPr>
              <a:t>What is </a:t>
            </a:r>
            <a:r>
              <a:rPr lang="en-US" b="0" i="0" u="sng" dirty="0">
                <a:solidFill>
                  <a:schemeClr val="tx1"/>
                </a:solidFill>
                <a:effectLst/>
                <a:latin typeface="urw-di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DNS</a:t>
            </a:r>
            <a:r>
              <a:rPr lang="en-US" b="1" i="0" dirty="0">
                <a:solidFill>
                  <a:schemeClr val="tx1"/>
                </a:solidFill>
                <a:effectLst/>
                <a:latin typeface="urw-din"/>
              </a:rPr>
              <a:t> :</a:t>
            </a:r>
            <a:r>
              <a:rPr lang="en-US" b="0" i="0" dirty="0">
                <a:solidFill>
                  <a:schemeClr val="tx1"/>
                </a:solidFill>
                <a:effectLst/>
                <a:latin typeface="urw-din"/>
              </a:rPr>
              <a:t>DNS is short for Domain Name System.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urw-din"/>
              </a:rPr>
              <a:t>Like a phonebook, DNS maintains and maps the name of the website, i.e. URL, and particular IP address it links to. Every URL on the internet has a unique IP address which is of the computer which hosts the server of the website  requested.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urw-din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urw-din"/>
              </a:rPr>
              <a:t>Steps for what happens when we enter a URL :</a:t>
            </a:r>
            <a:endParaRPr lang="en-US" b="0" i="0" dirty="0">
              <a:solidFill>
                <a:schemeClr val="tx1"/>
              </a:solidFill>
              <a:effectLst/>
              <a:latin typeface="urw-din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urw-din"/>
              </a:rPr>
              <a:t>Browser checks cache for DNS entry to find the corresponding </a:t>
            </a:r>
            <a:r>
              <a:rPr lang="en-US" b="0" i="0" u="sng" dirty="0">
                <a:solidFill>
                  <a:schemeClr val="tx1"/>
                </a:solidFill>
                <a:effectLst/>
                <a:latin typeface="urw-di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IP address</a:t>
            </a:r>
            <a:r>
              <a:rPr lang="en-US" b="0" i="0" dirty="0">
                <a:solidFill>
                  <a:schemeClr val="tx1"/>
                </a:solidFill>
                <a:effectLst/>
                <a:latin typeface="urw-din"/>
              </a:rPr>
              <a:t> of website.</a:t>
            </a:r>
            <a:br>
              <a:rPr lang="en-US" b="0" i="0" dirty="0">
                <a:solidFill>
                  <a:schemeClr val="tx1"/>
                </a:solidFill>
                <a:effectLst/>
                <a:latin typeface="urw-din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urw-din"/>
              </a:rPr>
              <a:t>It looks for following cache. If not found in one, then continues checking to the next until found.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urw-din"/>
              </a:rPr>
              <a:t>Browser Cache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urw-din"/>
              </a:rPr>
              <a:t>Operating Systems Cache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urw-din"/>
              </a:rPr>
              <a:t>Router Cache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urw-din"/>
              </a:rPr>
              <a:t>ISP Cache</a:t>
            </a:r>
          </a:p>
          <a:p>
            <a:pPr marL="0" indent="0">
              <a:lnSpc>
                <a:spcPct val="100000"/>
              </a:lnSpc>
            </a:pPr>
            <a:endParaRPr lang="en-US" b="0" i="0" dirty="0">
              <a:solidFill>
                <a:schemeClr val="tx1"/>
              </a:solidFill>
              <a:effectLst/>
              <a:latin typeface="urw-din"/>
            </a:endParaRPr>
          </a:p>
          <a:p>
            <a:pPr marL="0" indent="0">
              <a:lnSpc>
                <a:spcPct val="100000"/>
              </a:lnSpc>
            </a:pPr>
            <a:endParaRPr lang="en-US" dirty="0">
              <a:solidFill>
                <a:schemeClr val="tx1"/>
              </a:solidFill>
              <a:latin typeface="urw-di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9ADB2502-11BC-4EB1-BAC2-CFDFEB777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66261"/>
            <a:ext cx="12192000" cy="6858000"/>
          </a:xfrm>
          <a:prstGeom prst="rect">
            <a:avLst/>
          </a:prstGeom>
          <a:solidFill>
            <a:schemeClr val="accent5"/>
          </a:solidFill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8019F5-6C21-4A06-AB37-4F6248A9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06D35-71D4-4749-8A80-D51C76C4D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2C96F-9A67-47C6-B65B-9C9A9E1D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4434415-0B3E-4DFC-AD0F-14881E2FA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516835"/>
            <a:ext cx="10289415" cy="5565105"/>
          </a:xfrm>
        </p:spPr>
        <p:txBody>
          <a:bodyPr/>
          <a:lstStyle/>
          <a:p>
            <a:pPr marL="0" indent="0" algn="l" fontAlgn="base"/>
            <a:r>
              <a:rPr lang="en-US" sz="2000" b="0" i="0" dirty="0">
                <a:solidFill>
                  <a:schemeClr val="tx1"/>
                </a:solidFill>
                <a:effectLst/>
                <a:latin typeface="urw-din"/>
              </a:rPr>
              <a:t>2. If not found in cache, ISP’s (Internet Service Provider) DNS server initiates a DNS query to find IP address of server that hosts the domain name.</a:t>
            </a:r>
            <a:br>
              <a:rPr lang="en-US" sz="2000" b="0" i="0" dirty="0">
                <a:solidFill>
                  <a:schemeClr val="tx1"/>
                </a:solidFill>
                <a:effectLst/>
                <a:latin typeface="urw-din"/>
              </a:rPr>
            </a:br>
            <a:r>
              <a:rPr lang="en-US" sz="2000" b="0" i="0" dirty="0">
                <a:solidFill>
                  <a:schemeClr val="tx1"/>
                </a:solidFill>
                <a:effectLst/>
                <a:latin typeface="urw-din"/>
              </a:rPr>
              <a:t>The requests are sent using small data packets that contain information content of request and IP address it is destined for.</a:t>
            </a:r>
          </a:p>
          <a:p>
            <a:pPr marL="0" indent="0" algn="l" fontAlgn="base"/>
            <a:r>
              <a:rPr lang="en-US" sz="2000" b="0" i="0" dirty="0">
                <a:solidFill>
                  <a:schemeClr val="tx1"/>
                </a:solidFill>
                <a:effectLst/>
                <a:latin typeface="urw-din"/>
              </a:rPr>
              <a:t>3.Browser initiates a </a:t>
            </a:r>
            <a:r>
              <a:rPr lang="en-US" sz="2000" b="0" i="0" u="sng" dirty="0">
                <a:solidFill>
                  <a:schemeClr val="tx1"/>
                </a:solidFill>
                <a:effectLst/>
                <a:latin typeface="urw-d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TCP (Transfer Control Protocol)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urw-din"/>
              </a:rPr>
              <a:t> connection with the server using synchronize(SYN) and acknowledge(ACK) messages.</a:t>
            </a:r>
          </a:p>
          <a:p>
            <a:pPr marL="0" indent="0" algn="l" fontAlgn="base"/>
            <a:r>
              <a:rPr lang="en-US" sz="2000" b="0" i="0" dirty="0">
                <a:solidFill>
                  <a:schemeClr val="tx1"/>
                </a:solidFill>
                <a:effectLst/>
                <a:latin typeface="urw-din"/>
              </a:rPr>
              <a:t>4.Browser sends an </a:t>
            </a:r>
            <a:r>
              <a:rPr lang="en-US" sz="2000" b="0" i="0" u="sng" dirty="0">
                <a:solidFill>
                  <a:schemeClr val="tx1"/>
                </a:solidFill>
                <a:effectLst/>
                <a:latin typeface="urw-di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urw-din"/>
              </a:rPr>
              <a:t> request to the web server. GET or POST request.</a:t>
            </a:r>
          </a:p>
          <a:p>
            <a:pPr marL="0" indent="0" algn="l" fontAlgn="base"/>
            <a:r>
              <a:rPr lang="en-US" sz="2000" b="0" i="0" dirty="0">
                <a:solidFill>
                  <a:schemeClr val="tx1"/>
                </a:solidFill>
                <a:effectLst/>
                <a:latin typeface="urw-din"/>
              </a:rPr>
              <a:t>5.Server on the host computer handles that request and sends back a response. It assembles a response in some format like HTML.</a:t>
            </a:r>
          </a:p>
          <a:p>
            <a:pPr marL="0" indent="0" algn="l" fontAlgn="base"/>
            <a:r>
              <a:rPr lang="en-US" sz="2000" b="0" i="0" dirty="0">
                <a:solidFill>
                  <a:schemeClr val="tx1"/>
                </a:solidFill>
                <a:effectLst/>
                <a:latin typeface="urw-din"/>
              </a:rPr>
              <a:t>6.Server sends out an HTTP response along with the status of response.</a:t>
            </a:r>
          </a:p>
          <a:p>
            <a:pPr marL="0" indent="0" algn="l" fontAlgn="base"/>
            <a:r>
              <a:rPr lang="en-US" sz="2000" b="0" i="0" dirty="0">
                <a:solidFill>
                  <a:schemeClr val="tx1"/>
                </a:solidFill>
                <a:effectLst/>
                <a:latin typeface="urw-din"/>
              </a:rPr>
              <a:t>7.Browser displays </a:t>
            </a:r>
            <a:r>
              <a:rPr lang="en-US" sz="2000" b="0" i="0" u="sng" dirty="0">
                <a:solidFill>
                  <a:schemeClr val="tx1"/>
                </a:solidFill>
                <a:effectLst/>
                <a:latin typeface="urw-di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urw-din"/>
              </a:rPr>
              <a:t> content</a:t>
            </a:r>
          </a:p>
          <a:p>
            <a:pPr marL="0" indent="0" algn="l" fontAlgn="base"/>
            <a:r>
              <a:rPr lang="en-US" sz="2000" b="0" i="0" dirty="0">
                <a:solidFill>
                  <a:schemeClr val="tx1"/>
                </a:solidFill>
                <a:effectLst/>
                <a:latin typeface="urw-din"/>
              </a:rPr>
              <a:t>8.Finally, Done.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1986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994" y="1529301"/>
            <a:ext cx="5437187" cy="298686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9965" y="548640"/>
            <a:ext cx="7280347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9965" y="3429000"/>
            <a:ext cx="7280347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0</TotalTime>
  <Words>357</Words>
  <Application>Microsoft Office PowerPoint</Application>
  <PresentationFormat>Widescreen</PresentationFormat>
  <Paragraphs>35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Gill Sans MT</vt:lpstr>
      <vt:lpstr>urw-din</vt:lpstr>
      <vt:lpstr>Walbaum Display</vt:lpstr>
      <vt:lpstr>3DFloatVTI</vt:lpstr>
      <vt:lpstr>What happens when we type a URL</vt:lpstr>
      <vt:lpstr>Introduction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happens when we type a URL</dc:title>
  <dc:creator>richa patel</dc:creator>
  <cp:lastModifiedBy>richa patel</cp:lastModifiedBy>
  <cp:revision>7</cp:revision>
  <dcterms:created xsi:type="dcterms:W3CDTF">2021-09-14T14:22:58Z</dcterms:created>
  <dcterms:modified xsi:type="dcterms:W3CDTF">2021-09-15T07:52:25Z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