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9144000"/>
  <p:notesSz cx="6858000" cy="9144000"/>
  <p:embeddedFontLst>
    <p:embeddedFont>
      <p:font typeface="Merriweather Sans"/>
      <p:regular r:id="rId14"/>
      <p:bold r:id="rId15"/>
      <p:italic r:id="rId16"/>
      <p:boldItalic r:id="rId17"/>
    </p:embeddedFon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erriweatherSans-bold.fntdata"/><Relationship Id="rId14" Type="http://schemas.openxmlformats.org/officeDocument/2006/relationships/font" Target="fonts/MerriweatherSans-regular.fntdata"/><Relationship Id="rId17" Type="http://schemas.openxmlformats.org/officeDocument/2006/relationships/font" Target="fonts/MerriweatherSans-boldItalic.fntdata"/><Relationship Id="rId16" Type="http://schemas.openxmlformats.org/officeDocument/2006/relationships/font" Target="fonts/MerriweatherSans-italic.fntdata"/><Relationship Id="rId5" Type="http://schemas.openxmlformats.org/officeDocument/2006/relationships/slide" Target="slides/slide1.xml"/><Relationship Id="rId19" Type="http://schemas.openxmlformats.org/officeDocument/2006/relationships/font" Target="fonts/Roboto-bold.fntdata"/><Relationship Id="rId6" Type="http://schemas.openxmlformats.org/officeDocument/2006/relationships/slide" Target="slides/slide2.xml"/><Relationship Id="rId18" Type="http://schemas.openxmlformats.org/officeDocument/2006/relationships/font" Target="fonts/Robot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Richa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bcecf63844_1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bcecf63844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richa</a:t>
            </a:r>
            <a:endParaRPr/>
          </a:p>
        </p:txBody>
      </p:sp>
      <p:sp>
        <p:nvSpPr>
          <p:cNvPr id="57" name="Google Shape;57;gbcecf63844_1_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Richa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On annual scale , start applying in August, but this is a spring semester timeline.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Referral line?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Referrals are helpful, but not necessary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Referrals can be critical to getting an edge for a position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If you want an intern to refer you however, it is critical to ask while they still have access to their company’s referral system.</a:t>
            </a:r>
            <a:endParaRPr/>
          </a:p>
        </p:txBody>
      </p:sp>
      <p:sp>
        <p:nvSpPr>
          <p:cNvPr id="64" name="Google Shape;64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e6af400ce_0_12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e6af400ce_0_1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RIcha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-One column vs two-column</a:t>
            </a:r>
            <a:endParaRPr/>
          </a:p>
        </p:txBody>
      </p:sp>
      <p:sp>
        <p:nvSpPr>
          <p:cNvPr id="97" name="Google Shape;97;g6e6af400ce_0_124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e6af400ce_0_127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e6af400ce_0_1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Simran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g6e6af400ce_0_127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e6af400ce_0_126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6e6af400ce_0_1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Simran</a:t>
            </a:r>
            <a:endParaRPr/>
          </a:p>
        </p:txBody>
      </p:sp>
      <p:sp>
        <p:nvSpPr>
          <p:cNvPr id="117" name="Google Shape;117;g6e6af400ce_0_126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9ea26d9f32_0_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9ea26d9f3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Simran</a:t>
            </a:r>
            <a:endParaRPr/>
          </a:p>
        </p:txBody>
      </p:sp>
      <p:sp>
        <p:nvSpPr>
          <p:cNvPr id="128" name="Google Shape;128;g9ea26d9f32_0_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3e838b3d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Last Simran slide</a:t>
            </a:r>
            <a:endParaRPr/>
          </a:p>
        </p:txBody>
      </p:sp>
      <p:sp>
        <p:nvSpPr>
          <p:cNvPr id="138" name="Google Shape;138;g53e838b3d1_0_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type="ctrTitle"/>
          </p:nvPr>
        </p:nvSpPr>
        <p:spPr>
          <a:xfrm>
            <a:off x="685800" y="1438980"/>
            <a:ext cx="73998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DB515"/>
              </a:buClr>
              <a:buSzPts val="5000"/>
              <a:buFont typeface="Georgia"/>
              <a:buNone/>
              <a:defRPr b="0" i="0" sz="5000" u="none" cap="none" strike="noStrike">
                <a:solidFill>
                  <a:srgbClr val="FDB515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680155" y="2983087"/>
            <a:ext cx="7433700" cy="9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1pPr>
            <a:lvl2pPr lvl="1" marR="0" rtl="0" algn="ctr">
              <a:spcBef>
                <a:spcPts val="480"/>
              </a:spcBef>
              <a:spcAft>
                <a:spcPts val="0"/>
              </a:spcAft>
              <a:buClr>
                <a:srgbClr val="FECB89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ECB89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lvl="2" marR="0" rtl="0" algn="ctr">
              <a:spcBef>
                <a:spcPts val="400"/>
              </a:spcBef>
              <a:spcAft>
                <a:spcPts val="0"/>
              </a:spcAft>
              <a:buClr>
                <a:srgbClr val="FECB89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CB89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lvl="3" marR="0" rtl="0" algn="ctr">
              <a:spcBef>
                <a:spcPts val="360"/>
              </a:spcBef>
              <a:spcAft>
                <a:spcPts val="0"/>
              </a:spcAft>
              <a:buClr>
                <a:srgbClr val="FECB89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ECB89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lvl="4" marR="0" rtl="0" algn="ctr">
              <a:spcBef>
                <a:spcPts val="320"/>
              </a:spcBef>
              <a:spcAft>
                <a:spcPts val="0"/>
              </a:spcAft>
              <a:buClr>
                <a:srgbClr val="FECB89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ECB89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FECB89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CB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FECB89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CB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FECB89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CB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FECB89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CB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">
  <p:cSld name="2_Title and conten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5254977" y="1015999"/>
            <a:ext cx="3008400" cy="40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DB515"/>
              </a:buClr>
              <a:buSzPts val="2000"/>
              <a:buFont typeface="Georgia"/>
              <a:buNone/>
              <a:defRPr b="1" i="0" sz="2000" u="none" cap="none" strike="noStrike">
                <a:solidFill>
                  <a:srgbClr val="FDB515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456494" y="1020939"/>
            <a:ext cx="4623600" cy="40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indent="-304800" lvl="4" marL="2286000" marR="0" rtl="0" algn="l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2" type="body"/>
          </p:nvPr>
        </p:nvSpPr>
        <p:spPr>
          <a:xfrm>
            <a:off x="5254977" y="1533878"/>
            <a:ext cx="3008400" cy="35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3" type="body"/>
          </p:nvPr>
        </p:nvSpPr>
        <p:spPr>
          <a:xfrm>
            <a:off x="457200" y="316782"/>
            <a:ext cx="3451500" cy="4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Clr>
                <a:srgbClr val="FDB515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DB515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4" type="body"/>
          </p:nvPr>
        </p:nvSpPr>
        <p:spPr>
          <a:xfrm>
            <a:off x="3797031" y="312434"/>
            <a:ext cx="22383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3"/>
          <p:cNvSpPr txBox="1"/>
          <p:nvPr/>
        </p:nvSpPr>
        <p:spPr>
          <a:xfrm>
            <a:off x="8113889" y="6406444"/>
            <a:ext cx="1030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‹#›</a:t>
            </a:fld>
            <a:endParaRPr sz="1200">
              <a:solidFill>
                <a:srgbClr val="FFFFFF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26" name="Google Shape;26;p3"/>
          <p:cNvSpPr txBox="1"/>
          <p:nvPr>
            <p:ph idx="11" type="ftr"/>
          </p:nvPr>
        </p:nvSpPr>
        <p:spPr>
          <a:xfrm>
            <a:off x="5553288" y="6340824"/>
            <a:ext cx="23481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457200" y="127740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B515"/>
              </a:buClr>
              <a:buSzPts val="4200"/>
              <a:buFont typeface="Georgia"/>
              <a:buNone/>
              <a:defRPr b="0" i="0" sz="4200" u="none" cap="none" strike="noStrike">
                <a:solidFill>
                  <a:srgbClr val="FDB515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457200" y="2454805"/>
            <a:ext cx="8229600" cy="25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indent="-304800" lvl="4" marL="2286000" marR="0" rtl="0" algn="l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2" type="body"/>
          </p:nvPr>
        </p:nvSpPr>
        <p:spPr>
          <a:xfrm>
            <a:off x="457200" y="316782"/>
            <a:ext cx="3451500" cy="4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Clr>
                <a:srgbClr val="FDB515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DB515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3" type="body"/>
          </p:nvPr>
        </p:nvSpPr>
        <p:spPr>
          <a:xfrm>
            <a:off x="3797031" y="312434"/>
            <a:ext cx="22383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4"/>
          <p:cNvSpPr txBox="1"/>
          <p:nvPr/>
        </p:nvSpPr>
        <p:spPr>
          <a:xfrm>
            <a:off x="8113889" y="6406444"/>
            <a:ext cx="1030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‹#›</a:t>
            </a:fld>
            <a:endParaRPr sz="1200">
              <a:solidFill>
                <a:srgbClr val="FFFFFF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>
            <a:off x="5553288" y="6340824"/>
            <a:ext cx="23481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457200" y="1058327"/>
            <a:ext cx="3008400" cy="40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DB515"/>
              </a:buClr>
              <a:buSzPts val="2000"/>
              <a:buFont typeface="Georgia"/>
              <a:buNone/>
              <a:defRPr b="1" i="0" sz="2000" u="none" cap="none" strike="noStrike">
                <a:solidFill>
                  <a:srgbClr val="FDB515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3575050" y="1091489"/>
            <a:ext cx="4877400" cy="42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 algn="l"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2" type="body"/>
          </p:nvPr>
        </p:nvSpPr>
        <p:spPr>
          <a:xfrm>
            <a:off x="457200" y="1547983"/>
            <a:ext cx="3008400" cy="37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3" type="body"/>
          </p:nvPr>
        </p:nvSpPr>
        <p:spPr>
          <a:xfrm>
            <a:off x="457200" y="316782"/>
            <a:ext cx="3451500" cy="4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Clr>
                <a:srgbClr val="FDB515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DB515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4" type="body"/>
          </p:nvPr>
        </p:nvSpPr>
        <p:spPr>
          <a:xfrm>
            <a:off x="3797031" y="312434"/>
            <a:ext cx="22383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5"/>
          <p:cNvSpPr txBox="1"/>
          <p:nvPr/>
        </p:nvSpPr>
        <p:spPr>
          <a:xfrm>
            <a:off x="8113889" y="6406444"/>
            <a:ext cx="1030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‹#›</a:t>
            </a:fld>
            <a:endParaRPr sz="1200">
              <a:solidFill>
                <a:srgbClr val="FFFFFF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41" name="Google Shape;41;p5"/>
          <p:cNvSpPr txBox="1"/>
          <p:nvPr>
            <p:ph idx="11" type="ftr"/>
          </p:nvPr>
        </p:nvSpPr>
        <p:spPr>
          <a:xfrm>
            <a:off x="5553288" y="6340824"/>
            <a:ext cx="23481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type="title"/>
          </p:nvPr>
        </p:nvSpPr>
        <p:spPr>
          <a:xfrm>
            <a:off x="268288" y="377049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DB515"/>
              </a:buClr>
              <a:buSzPts val="2000"/>
              <a:buFont typeface="Georgia"/>
              <a:buNone/>
              <a:defRPr b="1" i="0" sz="2000" u="none" cap="none" strike="noStrike">
                <a:solidFill>
                  <a:srgbClr val="FDB515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4" name="Google Shape;44;p6"/>
          <p:cNvSpPr/>
          <p:nvPr>
            <p:ph idx="2" type="pic"/>
          </p:nvPr>
        </p:nvSpPr>
        <p:spPr>
          <a:xfrm>
            <a:off x="268288" y="330552"/>
            <a:ext cx="6462600" cy="3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1" type="body"/>
          </p:nvPr>
        </p:nvSpPr>
        <p:spPr>
          <a:xfrm>
            <a:off x="268286" y="4351339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6"/>
          <p:cNvSpPr txBox="1"/>
          <p:nvPr/>
        </p:nvSpPr>
        <p:spPr>
          <a:xfrm>
            <a:off x="8113889" y="6406444"/>
            <a:ext cx="1030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‹#›</a:t>
            </a:fld>
            <a:endParaRPr sz="1200">
              <a:solidFill>
                <a:srgbClr val="FFFFFF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5553288" y="6340824"/>
            <a:ext cx="23481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326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67063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DB515"/>
              </a:buClr>
              <a:buSzPts val="5000"/>
              <a:buFont typeface="Georgia"/>
              <a:buNone/>
              <a:defRPr b="0" i="0" sz="5000" u="none" cap="none" strike="noStrike">
                <a:solidFill>
                  <a:srgbClr val="FDB515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989138"/>
            <a:ext cx="8229600" cy="25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1" type="ftr"/>
          </p:nvPr>
        </p:nvSpPr>
        <p:spPr>
          <a:xfrm>
            <a:off x="6474305" y="6242048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410632" y="6081534"/>
            <a:ext cx="1745673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tructures.png" id="14" name="Google Shape;14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98778" y="0"/>
            <a:ext cx="9271000" cy="687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410632" y="6081534"/>
            <a:ext cx="1745673" cy="5334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/>
          <p:nvPr>
            <p:ph type="ctrTitle"/>
          </p:nvPr>
        </p:nvSpPr>
        <p:spPr>
          <a:xfrm>
            <a:off x="685800" y="1438980"/>
            <a:ext cx="73998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DB515"/>
              </a:buClr>
              <a:buSzPts val="5000"/>
              <a:buFont typeface="Georgia"/>
              <a:buNone/>
            </a:pPr>
            <a:r>
              <a:rPr lang="en-US"/>
              <a:t>Resume and Career Workshop</a:t>
            </a:r>
            <a:endParaRPr b="0" i="0" sz="5000" u="none" cap="none" strike="noStrike">
              <a:solidFill>
                <a:srgbClr val="FDB515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3" name="Google Shape;53;p7"/>
          <p:cNvSpPr txBox="1"/>
          <p:nvPr>
            <p:ph idx="1" type="subTitle"/>
          </p:nvPr>
        </p:nvSpPr>
        <p:spPr>
          <a:xfrm>
            <a:off x="680150" y="2908976"/>
            <a:ext cx="7377300" cy="11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None/>
            </a:pPr>
            <a:r>
              <a:rPr lang="en-US" sz="2200"/>
              <a:t>An overview of the recruiting process for entry-level software engineering and data science roles</a:t>
            </a:r>
            <a:endParaRPr sz="2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 txBox="1"/>
          <p:nvPr>
            <p:ph idx="3" type="body"/>
          </p:nvPr>
        </p:nvSpPr>
        <p:spPr>
          <a:xfrm>
            <a:off x="2846250" y="283582"/>
            <a:ext cx="3451500" cy="488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Your Consultants</a:t>
            </a:r>
            <a:endParaRPr/>
          </a:p>
        </p:txBody>
      </p:sp>
      <p:pic>
        <p:nvPicPr>
          <p:cNvPr id="60" name="Google Shape;60;p8"/>
          <p:cNvPicPr preferRelativeResize="0"/>
          <p:nvPr/>
        </p:nvPicPr>
        <p:blipFill rotWithShape="1">
          <a:blip r:embed="rId3">
            <a:alphaModFix/>
          </a:blip>
          <a:srcRect b="5383" l="0" r="12203" t="0"/>
          <a:stretch/>
        </p:blipFill>
        <p:spPr>
          <a:xfrm>
            <a:off x="434675" y="1683400"/>
            <a:ext cx="3451525" cy="371940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4582" y="1643979"/>
            <a:ext cx="3451518" cy="37982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 txBox="1"/>
          <p:nvPr>
            <p:ph idx="3" type="body"/>
          </p:nvPr>
        </p:nvSpPr>
        <p:spPr>
          <a:xfrm>
            <a:off x="457200" y="316782"/>
            <a:ext cx="3451578" cy="4880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DB515"/>
              </a:buClr>
              <a:buSzPts val="1800"/>
              <a:buFont typeface="Arial"/>
              <a:buNone/>
            </a:pPr>
            <a:r>
              <a:rPr lang="en-US"/>
              <a:t>Overview</a:t>
            </a:r>
            <a:r>
              <a:rPr b="1" i="0" lang="en-US" sz="1800" u="none" cap="none" strike="noStrike">
                <a:solidFill>
                  <a:srgbClr val="FDB515"/>
                </a:solidFill>
                <a:latin typeface="Georgia"/>
                <a:ea typeface="Georgia"/>
                <a:cs typeface="Georgia"/>
                <a:sym typeface="Georgia"/>
              </a:rPr>
              <a:t>  |  </a:t>
            </a:r>
            <a:endParaRPr b="1" i="0" sz="1800" u="none" cap="none" strike="noStrike">
              <a:solidFill>
                <a:srgbClr val="FDB515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7" name="Google Shape;67;p9"/>
          <p:cNvSpPr txBox="1"/>
          <p:nvPr>
            <p:ph idx="4" type="body"/>
          </p:nvPr>
        </p:nvSpPr>
        <p:spPr>
          <a:xfrm>
            <a:off x="1875232" y="314609"/>
            <a:ext cx="22383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/>
              <a:t>Timeline</a:t>
            </a:r>
            <a:endParaRPr b="1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8" name="Google Shape;68;p9"/>
          <p:cNvSpPr txBox="1"/>
          <p:nvPr>
            <p:ph idx="11" type="ftr"/>
          </p:nvPr>
        </p:nvSpPr>
        <p:spPr>
          <a:xfrm>
            <a:off x="5553288" y="6340824"/>
            <a:ext cx="2348159" cy="376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DSUS</a:t>
            </a:r>
            <a:r>
              <a:rPr lang="en-US"/>
              <a:t> Data Peers</a:t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9"/>
          <p:cNvSpPr txBox="1"/>
          <p:nvPr>
            <p:ph idx="2" type="body"/>
          </p:nvPr>
        </p:nvSpPr>
        <p:spPr>
          <a:xfrm>
            <a:off x="678825" y="1069325"/>
            <a:ext cx="7893600" cy="16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28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Tech recruiting, over time, has gradually begun earlier and earlier. </a:t>
            </a:r>
            <a:endParaRPr/>
          </a:p>
          <a:p>
            <a:pPr indent="-3048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US"/>
              <a:t>Some applications open as early as Fall semester  (banks, prop-shops, etc)</a:t>
            </a:r>
            <a:endParaRPr/>
          </a:p>
          <a:p>
            <a:pPr indent="-3048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US"/>
              <a:t>Applying early is </a:t>
            </a:r>
            <a:r>
              <a:rPr b="1" lang="en-US"/>
              <a:t>paramount</a:t>
            </a:r>
            <a:r>
              <a:rPr lang="en-US"/>
              <a:t> </a:t>
            </a:r>
            <a:endParaRPr/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Getting Recruited</a:t>
            </a:r>
            <a:endParaRPr/>
          </a:p>
          <a:p>
            <a:pPr indent="-3048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US"/>
              <a:t>LinkedIn, Career Fairs, Company-hosted events, Job Alerts</a:t>
            </a:r>
            <a:endParaRPr/>
          </a:p>
        </p:txBody>
      </p:sp>
      <p:sp>
        <p:nvSpPr>
          <p:cNvPr id="70" name="Google Shape;70;p9"/>
          <p:cNvSpPr/>
          <p:nvPr/>
        </p:nvSpPr>
        <p:spPr>
          <a:xfrm>
            <a:off x="2012333" y="3293241"/>
            <a:ext cx="645300" cy="438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71" name="Google Shape;71;p9"/>
          <p:cNvGrpSpPr/>
          <p:nvPr/>
        </p:nvGrpSpPr>
        <p:grpSpPr>
          <a:xfrm>
            <a:off x="282308" y="2947668"/>
            <a:ext cx="1905404" cy="2254417"/>
            <a:chOff x="571536" y="1957150"/>
            <a:chExt cx="1755000" cy="1897977"/>
          </a:xfrm>
        </p:grpSpPr>
        <p:sp>
          <p:nvSpPr>
            <p:cNvPr id="72" name="Google Shape;72;p9"/>
            <p:cNvSpPr/>
            <p:nvPr/>
          </p:nvSpPr>
          <p:spPr>
            <a:xfrm>
              <a:off x="1151886" y="195715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</a:endParaRPr>
            </a:p>
          </p:txBody>
        </p:sp>
        <p:sp>
          <p:nvSpPr>
            <p:cNvPr id="73" name="Google Shape;73;p9"/>
            <p:cNvSpPr txBox="1"/>
            <p:nvPr/>
          </p:nvSpPr>
          <p:spPr>
            <a:xfrm>
              <a:off x="594488" y="2660925"/>
              <a:ext cx="1709100" cy="446400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Online Application</a:t>
              </a:r>
              <a:endParaRPr b="1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4" name="Google Shape;74;p9"/>
            <p:cNvSpPr txBox="1"/>
            <p:nvPr/>
          </p:nvSpPr>
          <p:spPr>
            <a:xfrm>
              <a:off x="571536" y="3117727"/>
              <a:ext cx="1755000" cy="737400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Most companies require an online application </a:t>
              </a:r>
              <a:endParaRPr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rPr lang="en-US" sz="8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Referrals may lead to a slightly different process (i.e. Microsoft)</a:t>
              </a:r>
              <a:endParaRPr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5" name="Google Shape;75;p9"/>
          <p:cNvGrpSpPr/>
          <p:nvPr/>
        </p:nvGrpSpPr>
        <p:grpSpPr>
          <a:xfrm>
            <a:off x="2592555" y="2947668"/>
            <a:ext cx="1855573" cy="2254417"/>
            <a:chOff x="2699423" y="1957150"/>
            <a:chExt cx="1709103" cy="1897977"/>
          </a:xfrm>
        </p:grpSpPr>
        <p:sp>
          <p:nvSpPr>
            <p:cNvPr id="76" name="Google Shape;76;p9"/>
            <p:cNvSpPr/>
            <p:nvPr/>
          </p:nvSpPr>
          <p:spPr>
            <a:xfrm>
              <a:off x="3256823" y="195715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77" name="Google Shape;77;p9"/>
            <p:cNvSpPr txBox="1"/>
            <p:nvPr/>
          </p:nvSpPr>
          <p:spPr>
            <a:xfrm>
              <a:off x="2699425" y="2660925"/>
              <a:ext cx="1709100" cy="446400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Coding Challenge</a:t>
              </a:r>
              <a:endParaRPr b="1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8" name="Google Shape;78;p9"/>
            <p:cNvSpPr txBox="1"/>
            <p:nvPr/>
          </p:nvSpPr>
          <p:spPr>
            <a:xfrm>
              <a:off x="2699423" y="3117727"/>
              <a:ext cx="1709100" cy="737400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Often a ‘sanity check’ to ensure that you can code</a:t>
              </a:r>
              <a:endParaRPr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rPr lang="en-US" sz="8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Some companies do an HR phone screen instead</a:t>
              </a:r>
              <a:endParaRPr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9" name="Google Shape;79;p9"/>
          <p:cNvGrpSpPr/>
          <p:nvPr/>
        </p:nvGrpSpPr>
        <p:grpSpPr>
          <a:xfrm>
            <a:off x="4852966" y="2947668"/>
            <a:ext cx="1855576" cy="2254415"/>
            <a:chOff x="4781408" y="1957150"/>
            <a:chExt cx="1709106" cy="1897975"/>
          </a:xfrm>
        </p:grpSpPr>
        <p:sp>
          <p:nvSpPr>
            <p:cNvPr id="80" name="Google Shape;80;p9"/>
            <p:cNvSpPr/>
            <p:nvPr/>
          </p:nvSpPr>
          <p:spPr>
            <a:xfrm>
              <a:off x="5338808" y="195715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1" name="Google Shape;81;p9"/>
            <p:cNvSpPr txBox="1"/>
            <p:nvPr/>
          </p:nvSpPr>
          <p:spPr>
            <a:xfrm>
              <a:off x="4781413" y="2660925"/>
              <a:ext cx="1709100" cy="446400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Technical/Behavioral</a:t>
              </a:r>
              <a:endParaRPr b="1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2" name="Google Shape;82;p9"/>
            <p:cNvSpPr txBox="1"/>
            <p:nvPr/>
          </p:nvSpPr>
          <p:spPr>
            <a:xfrm>
              <a:off x="4781408" y="3117725"/>
              <a:ext cx="1709100" cy="737400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Technical interview ‘meta’ is currently Leetcode (DS/A) heavy</a:t>
              </a:r>
              <a:endParaRPr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rPr lang="en-US" sz="8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Other topics to know are dependent on role</a:t>
              </a:r>
              <a:endParaRPr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3" name="Google Shape;83;p9"/>
          <p:cNvGrpSpPr/>
          <p:nvPr/>
        </p:nvGrpSpPr>
        <p:grpSpPr>
          <a:xfrm>
            <a:off x="7113369" y="2947668"/>
            <a:ext cx="1855572" cy="2254417"/>
            <a:chOff x="6863386" y="1957150"/>
            <a:chExt cx="1709102" cy="1897977"/>
          </a:xfrm>
        </p:grpSpPr>
        <p:sp>
          <p:nvSpPr>
            <p:cNvPr id="84" name="Google Shape;84;p9"/>
            <p:cNvSpPr/>
            <p:nvPr/>
          </p:nvSpPr>
          <p:spPr>
            <a:xfrm>
              <a:off x="7420786" y="195715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5" name="Google Shape;85;p9"/>
            <p:cNvSpPr txBox="1"/>
            <p:nvPr/>
          </p:nvSpPr>
          <p:spPr>
            <a:xfrm>
              <a:off x="6863388" y="2660925"/>
              <a:ext cx="1709100" cy="446400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Offer</a:t>
              </a:r>
              <a:endParaRPr b="1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6" name="Google Shape;86;p9"/>
            <p:cNvSpPr txBox="1"/>
            <p:nvPr/>
          </p:nvSpPr>
          <p:spPr>
            <a:xfrm>
              <a:off x="6863386" y="3117727"/>
              <a:ext cx="1709100" cy="737400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The fun part!</a:t>
              </a:r>
              <a:endParaRPr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rPr lang="en-US" sz="8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Make sure to take time to evaluate and compare offers </a:t>
              </a:r>
              <a:r>
                <a:rPr lang="en-US" sz="8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thoroughly</a:t>
              </a:r>
              <a:endParaRPr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7" name="Google Shape;87;p9"/>
            <p:cNvSpPr txBox="1"/>
            <p:nvPr/>
          </p:nvSpPr>
          <p:spPr>
            <a:xfrm>
              <a:off x="7499536" y="2118324"/>
              <a:ext cx="436800" cy="321000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-US" sz="10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Apr</a:t>
              </a:r>
              <a:endParaRPr b="1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88" name="Google Shape;88;p9"/>
          <p:cNvSpPr/>
          <p:nvPr/>
        </p:nvSpPr>
        <p:spPr>
          <a:xfrm>
            <a:off x="4370746" y="3293241"/>
            <a:ext cx="645300" cy="438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9" name="Google Shape;89;p9"/>
          <p:cNvSpPr/>
          <p:nvPr/>
        </p:nvSpPr>
        <p:spPr>
          <a:xfrm>
            <a:off x="6631186" y="3293241"/>
            <a:ext cx="645300" cy="438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0" name="Google Shape;90;p9"/>
          <p:cNvSpPr txBox="1"/>
          <p:nvPr/>
        </p:nvSpPr>
        <p:spPr>
          <a:xfrm>
            <a:off x="5543600" y="3124511"/>
            <a:ext cx="474300" cy="3813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US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Mar</a:t>
            </a:r>
            <a:endParaRPr b="1"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91;p9"/>
          <p:cNvSpPr txBox="1"/>
          <p:nvPr/>
        </p:nvSpPr>
        <p:spPr>
          <a:xfrm>
            <a:off x="3277050" y="3124511"/>
            <a:ext cx="474300" cy="3813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US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Feb</a:t>
            </a:r>
            <a:endParaRPr b="1"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9"/>
          <p:cNvSpPr txBox="1"/>
          <p:nvPr/>
        </p:nvSpPr>
        <p:spPr>
          <a:xfrm>
            <a:off x="997862" y="3124511"/>
            <a:ext cx="474300" cy="3813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US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Jan</a:t>
            </a:r>
            <a:endParaRPr b="1"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9"/>
          <p:cNvSpPr txBox="1"/>
          <p:nvPr/>
        </p:nvSpPr>
        <p:spPr>
          <a:xfrm>
            <a:off x="5205725" y="5898550"/>
            <a:ext cx="46884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* This is an idealized timeline and is not representative</a:t>
            </a:r>
            <a:endParaRPr sz="1000">
              <a:solidFill>
                <a:srgbClr val="FFFFFF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0"/>
          <p:cNvSpPr txBox="1"/>
          <p:nvPr>
            <p:ph type="title"/>
          </p:nvPr>
        </p:nvSpPr>
        <p:spPr>
          <a:xfrm>
            <a:off x="0" y="806975"/>
            <a:ext cx="4122900" cy="488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Anatomy of a Technical Resume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00" name="Google Shape;100;p10"/>
          <p:cNvSpPr txBox="1"/>
          <p:nvPr>
            <p:ph idx="1" type="body"/>
          </p:nvPr>
        </p:nvSpPr>
        <p:spPr>
          <a:xfrm>
            <a:off x="3575050" y="1091489"/>
            <a:ext cx="4877400" cy="4256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01" name="Google Shape;101;p10"/>
          <p:cNvSpPr txBox="1"/>
          <p:nvPr>
            <p:ph idx="2" type="body"/>
          </p:nvPr>
        </p:nvSpPr>
        <p:spPr>
          <a:xfrm>
            <a:off x="205325" y="1404400"/>
            <a:ext cx="3260400" cy="4116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280"/>
              </a:spcBef>
              <a:spcAft>
                <a:spcPts val="0"/>
              </a:spcAft>
              <a:buSzPts val="1500"/>
              <a:buChar char="●"/>
            </a:pPr>
            <a:r>
              <a:rPr lang="en-US" sz="1500"/>
              <a:t>High-Level</a:t>
            </a:r>
            <a:endParaRPr sz="15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-US" sz="1300"/>
              <a:t>One Page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-US" sz="1300"/>
              <a:t>Recent and Relevant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-US" sz="1300"/>
              <a:t>Design for Skimmability 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28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280"/>
              </a:spcBef>
              <a:spcAft>
                <a:spcPts val="0"/>
              </a:spcAft>
              <a:buSzPts val="1500"/>
              <a:buChar char="●"/>
            </a:pPr>
            <a:r>
              <a:rPr lang="en-US" sz="1500"/>
              <a:t>Breakdown:</a:t>
            </a:r>
            <a:endParaRPr sz="15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-US" sz="1300"/>
              <a:t>Name/Contact info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-US" sz="1300"/>
              <a:t>Education / GPA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-US" sz="1300"/>
              <a:t>Skills 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-US" sz="1300"/>
              <a:t>Relevant Courses 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-US" sz="1300"/>
              <a:t>Work Experience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-US" sz="1300"/>
              <a:t>Personal projects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-US" sz="1300"/>
              <a:t>Clubs/Volunteering/Other Activities</a:t>
            </a:r>
            <a:endParaRPr sz="1300"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0"/>
          <p:cNvSpPr txBox="1"/>
          <p:nvPr>
            <p:ph idx="3" type="body"/>
          </p:nvPr>
        </p:nvSpPr>
        <p:spPr>
          <a:xfrm>
            <a:off x="457200" y="316782"/>
            <a:ext cx="3451500" cy="488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Overview  | 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0"/>
          <p:cNvSpPr txBox="1"/>
          <p:nvPr>
            <p:ph idx="4" type="body"/>
          </p:nvPr>
        </p:nvSpPr>
        <p:spPr>
          <a:xfrm>
            <a:off x="1884606" y="314684"/>
            <a:ext cx="2238300" cy="492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Resume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5880" y="514950"/>
            <a:ext cx="4617570" cy="5922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 txBox="1"/>
          <p:nvPr>
            <p:ph idx="1" type="body"/>
          </p:nvPr>
        </p:nvSpPr>
        <p:spPr>
          <a:xfrm>
            <a:off x="161925" y="1104901"/>
            <a:ext cx="4877400" cy="461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Coding </a:t>
            </a:r>
            <a:r>
              <a:rPr b="1" lang="en-US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Pre-Screen</a:t>
            </a:r>
            <a:endParaRPr b="1"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spcBef>
                <a:spcPts val="44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HackerRank Challenges or Coding </a:t>
            </a:r>
            <a:r>
              <a:rPr lang="en-US" sz="1600"/>
              <a:t>Assessments</a:t>
            </a:r>
            <a:r>
              <a:rPr lang="en-US" sz="1600"/>
              <a:t> 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The ‘Leetcode’ section; often interviews will be centered around one or two ‘Leetcode’-like algorithm question</a:t>
            </a:r>
            <a:endParaRPr sz="16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“In-Person” Interview</a:t>
            </a:r>
            <a:r>
              <a:rPr lang="en-US" sz="1400"/>
              <a:t>.</a:t>
            </a:r>
            <a:endParaRPr sz="14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Coding challenge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Statistics concepts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Data cleaning, modeling, visualization questions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Case study</a:t>
            </a:r>
            <a:endParaRPr sz="16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11" name="Google Shape;111;p11"/>
          <p:cNvSpPr txBox="1"/>
          <p:nvPr>
            <p:ph idx="2" type="body"/>
          </p:nvPr>
        </p:nvSpPr>
        <p:spPr>
          <a:xfrm>
            <a:off x="5462375" y="1104900"/>
            <a:ext cx="3008400" cy="3925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Useful Resources</a:t>
            </a:r>
            <a:endParaRPr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LeetCode.com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“Elements of the Programming Interview”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SzPts val="1600"/>
              <a:buChar char="●"/>
            </a:pPr>
            <a:r>
              <a:rPr lang="en-US" sz="1600"/>
              <a:t>“Cracking the Coding Interview”</a:t>
            </a:r>
            <a:endParaRPr sz="1600"/>
          </a:p>
        </p:txBody>
      </p:sp>
      <p:sp>
        <p:nvSpPr>
          <p:cNvPr id="112" name="Google Shape;112;p11"/>
          <p:cNvSpPr txBox="1"/>
          <p:nvPr>
            <p:ph idx="3" type="body"/>
          </p:nvPr>
        </p:nvSpPr>
        <p:spPr>
          <a:xfrm>
            <a:off x="457200" y="316782"/>
            <a:ext cx="3451500" cy="488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Overview  | 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1"/>
          <p:cNvSpPr txBox="1"/>
          <p:nvPr>
            <p:ph idx="4" type="body"/>
          </p:nvPr>
        </p:nvSpPr>
        <p:spPr>
          <a:xfrm>
            <a:off x="1884597" y="314675"/>
            <a:ext cx="3390000" cy="492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Technical Interviews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2"/>
          <p:cNvSpPr txBox="1"/>
          <p:nvPr>
            <p:ph type="title"/>
          </p:nvPr>
        </p:nvSpPr>
        <p:spPr>
          <a:xfrm>
            <a:off x="91025" y="1058325"/>
            <a:ext cx="4381500" cy="405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to Expect/How to Prepare </a:t>
            </a:r>
            <a:endParaRPr/>
          </a:p>
        </p:txBody>
      </p:sp>
      <p:sp>
        <p:nvSpPr>
          <p:cNvPr id="120" name="Google Shape;120;p12"/>
          <p:cNvSpPr txBox="1"/>
          <p:nvPr>
            <p:ph idx="1" type="body"/>
          </p:nvPr>
        </p:nvSpPr>
        <p:spPr>
          <a:xfrm>
            <a:off x="4821600" y="1562200"/>
            <a:ext cx="4237200" cy="4694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44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Brief Introduction and Academic Background 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b="1" lang="en-US" sz="1600"/>
              <a:t>Relevant</a:t>
            </a:r>
            <a:r>
              <a:rPr lang="en-US" sz="1600"/>
              <a:t> Experience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-US" sz="1600"/>
              <a:t>Past intern or research positions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-US" sz="1600"/>
              <a:t>Tailor response to the job you are applying for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Personalize It!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-US" sz="1600"/>
              <a:t>Your passions and interests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-US" sz="1600"/>
              <a:t>Why are you applying to this job</a:t>
            </a:r>
            <a:endParaRPr sz="1600"/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1" name="Google Shape;121;p12"/>
          <p:cNvSpPr txBox="1"/>
          <p:nvPr>
            <p:ph idx="2" type="body"/>
          </p:nvPr>
        </p:nvSpPr>
        <p:spPr>
          <a:xfrm>
            <a:off x="457200" y="1562200"/>
            <a:ext cx="3701100" cy="4243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44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Overall fit in the Company 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R</a:t>
            </a:r>
            <a:r>
              <a:rPr lang="en-US" sz="1600"/>
              <a:t>esearch employer’s history, current events. 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Write/practice position-specific elevator pitches.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Experience Based Questions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Come prepared with questions to ask the interviewer. </a:t>
            </a:r>
            <a:endParaRPr sz="1600"/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2"/>
          <p:cNvSpPr txBox="1"/>
          <p:nvPr>
            <p:ph idx="3" type="body"/>
          </p:nvPr>
        </p:nvSpPr>
        <p:spPr>
          <a:xfrm>
            <a:off x="457200" y="316782"/>
            <a:ext cx="3451500" cy="488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Overview  | 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2"/>
          <p:cNvSpPr txBox="1"/>
          <p:nvPr>
            <p:ph idx="4" type="body"/>
          </p:nvPr>
        </p:nvSpPr>
        <p:spPr>
          <a:xfrm>
            <a:off x="1884598" y="314675"/>
            <a:ext cx="3008400" cy="492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Behavioral Interviews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2"/>
          <p:cNvSpPr txBox="1"/>
          <p:nvPr>
            <p:ph type="title"/>
          </p:nvPr>
        </p:nvSpPr>
        <p:spPr>
          <a:xfrm>
            <a:off x="4821600" y="1058325"/>
            <a:ext cx="3701100" cy="405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Structure of Elevator Pitch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3"/>
          <p:cNvSpPr txBox="1"/>
          <p:nvPr>
            <p:ph type="title"/>
          </p:nvPr>
        </p:nvSpPr>
        <p:spPr>
          <a:xfrm>
            <a:off x="4586700" y="806975"/>
            <a:ext cx="4381500" cy="405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Sample STAR Question</a:t>
            </a:r>
            <a:r>
              <a:rPr lang="en-US"/>
              <a:t> </a:t>
            </a:r>
            <a:endParaRPr/>
          </a:p>
        </p:txBody>
      </p:sp>
      <p:sp>
        <p:nvSpPr>
          <p:cNvPr id="131" name="Google Shape;131;p13"/>
          <p:cNvSpPr txBox="1"/>
          <p:nvPr>
            <p:ph idx="1" type="body"/>
          </p:nvPr>
        </p:nvSpPr>
        <p:spPr>
          <a:xfrm>
            <a:off x="191050" y="1387075"/>
            <a:ext cx="4075200" cy="4855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 - Situation</a:t>
            </a:r>
            <a:endParaRPr b="1"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44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Describe situation you were in or task you needed to accomplish.</a:t>
            </a:r>
            <a:br>
              <a:rPr lang="en-US" sz="1600"/>
            </a:b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 - Task </a:t>
            </a:r>
            <a:endParaRPr b="1"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44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What goal were you working towards? </a:t>
            </a:r>
            <a:br>
              <a:rPr lang="en-US" sz="1600"/>
            </a:br>
            <a:endParaRPr b="1" sz="11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 - Action </a:t>
            </a:r>
            <a:endParaRPr b="1"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44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Describe the actions you took to address the situation. </a:t>
            </a:r>
            <a:endParaRPr b="1"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 - Result </a:t>
            </a:r>
            <a:endParaRPr b="1"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44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Describe the outcome of your actions and don’t be shy about taking credit for your victories!</a:t>
            </a:r>
            <a:endParaRPr b="1"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2" name="Google Shape;132;p13"/>
          <p:cNvSpPr txBox="1"/>
          <p:nvPr>
            <p:ph idx="2" type="body"/>
          </p:nvPr>
        </p:nvSpPr>
        <p:spPr>
          <a:xfrm>
            <a:off x="4586700" y="1387075"/>
            <a:ext cx="4164900" cy="5198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40"/>
              </a:spcBef>
              <a:spcAft>
                <a:spcPts val="0"/>
              </a:spcAft>
              <a:buNone/>
            </a:pPr>
            <a:r>
              <a:rPr lang="en-US" sz="1500"/>
              <a:t>How do you overcome any professional challenges?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lnSpc>
                <a:spcPct val="115000"/>
              </a:lnSpc>
              <a:spcBef>
                <a:spcPts val="440"/>
              </a:spcBef>
              <a:spcAft>
                <a:spcPts val="0"/>
              </a:spcAft>
              <a:buNone/>
            </a:pPr>
            <a:r>
              <a:rPr lang="en-US" sz="1500"/>
              <a:t>S - Lay out the situation</a:t>
            </a:r>
            <a:endParaRPr sz="1500"/>
          </a:p>
          <a:p>
            <a:pPr indent="-323850" lvl="0" marL="914400" rtl="0" algn="l">
              <a:lnSpc>
                <a:spcPct val="115000"/>
              </a:lnSpc>
              <a:spcBef>
                <a:spcPts val="440"/>
              </a:spcBef>
              <a:spcAft>
                <a:spcPts val="0"/>
              </a:spcAft>
              <a:buSzPts val="1500"/>
              <a:buChar char="●"/>
            </a:pPr>
            <a:r>
              <a:rPr lang="en-US" sz="1500"/>
              <a:t>“</a:t>
            </a:r>
            <a:r>
              <a:rPr i="1" lang="en-US" sz="1500"/>
              <a:t>At my previous job, my team was responsible for ....”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 sz="400"/>
          </a:p>
          <a:p>
            <a:pPr indent="0" lvl="0" marL="0" rtl="0" algn="l">
              <a:lnSpc>
                <a:spcPct val="115000"/>
              </a:lnSpc>
              <a:spcBef>
                <a:spcPts val="440"/>
              </a:spcBef>
              <a:spcAft>
                <a:spcPts val="0"/>
              </a:spcAft>
              <a:buNone/>
            </a:pPr>
            <a:r>
              <a:rPr lang="en-US" sz="1500"/>
              <a:t>T - Highlight the task</a:t>
            </a:r>
            <a:endParaRPr sz="1500"/>
          </a:p>
          <a:p>
            <a:pPr indent="-323850" lvl="0" marL="914400" rtl="0" algn="l">
              <a:lnSpc>
                <a:spcPct val="115000"/>
              </a:lnSpc>
              <a:spcBef>
                <a:spcPts val="440"/>
              </a:spcBef>
              <a:spcAft>
                <a:spcPts val="0"/>
              </a:spcAft>
              <a:buSzPts val="1500"/>
              <a:buChar char="●"/>
            </a:pPr>
            <a:r>
              <a:rPr i="1" lang="en-US" sz="1500"/>
              <a:t>“Going through a large amounts of data, no clear guidelines on  responsibilities”</a:t>
            </a:r>
            <a:br>
              <a:rPr lang="en-US" sz="1500"/>
            </a:b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440"/>
              </a:spcBef>
              <a:spcAft>
                <a:spcPts val="0"/>
              </a:spcAft>
              <a:buNone/>
            </a:pPr>
            <a:r>
              <a:rPr lang="en-US" sz="1500"/>
              <a:t>A - How did you take action</a:t>
            </a:r>
            <a:endParaRPr sz="1500"/>
          </a:p>
          <a:p>
            <a:pPr indent="-323850" lvl="0" marL="914400" rtl="0" algn="l">
              <a:lnSpc>
                <a:spcPct val="115000"/>
              </a:lnSpc>
              <a:spcBef>
                <a:spcPts val="440"/>
              </a:spcBef>
              <a:spcAft>
                <a:spcPts val="0"/>
              </a:spcAft>
              <a:buSzPts val="1500"/>
              <a:buChar char="●"/>
            </a:pPr>
            <a:r>
              <a:rPr i="1" lang="en-US" sz="1500"/>
              <a:t>“I organized a meeting …  to clearly outline everyone’s tasks”</a:t>
            </a:r>
            <a:endParaRPr i="1" sz="1500"/>
          </a:p>
          <a:p>
            <a:pPr indent="0" lvl="0" marL="0" rtl="0" algn="l">
              <a:lnSpc>
                <a:spcPct val="115000"/>
              </a:lnSpc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 i="1" sz="400"/>
          </a:p>
          <a:p>
            <a:pPr indent="0" lvl="0" marL="0" rtl="0" algn="l">
              <a:lnSpc>
                <a:spcPct val="115000"/>
              </a:lnSpc>
              <a:spcBef>
                <a:spcPts val="440"/>
              </a:spcBef>
              <a:spcAft>
                <a:spcPts val="0"/>
              </a:spcAft>
              <a:buNone/>
            </a:pPr>
            <a:r>
              <a:rPr lang="en-US" sz="1500"/>
              <a:t>R - Results of your action</a:t>
            </a:r>
            <a:endParaRPr sz="1500"/>
          </a:p>
          <a:p>
            <a:pPr indent="-323850" lvl="0" marL="914400" rtl="0" algn="l">
              <a:lnSpc>
                <a:spcPct val="115000"/>
              </a:lnSpc>
              <a:spcBef>
                <a:spcPts val="440"/>
              </a:spcBef>
              <a:spcAft>
                <a:spcPts val="0"/>
              </a:spcAft>
              <a:buSzPts val="1500"/>
              <a:buChar char="●"/>
            </a:pPr>
            <a:r>
              <a:rPr i="1" lang="en-US" sz="1500"/>
              <a:t>“As a result, we created an efficient system for...”</a:t>
            </a:r>
            <a:endParaRPr i="1" sz="1500"/>
          </a:p>
        </p:txBody>
      </p:sp>
      <p:sp>
        <p:nvSpPr>
          <p:cNvPr id="133" name="Google Shape;133;p13"/>
          <p:cNvSpPr txBox="1"/>
          <p:nvPr>
            <p:ph idx="3" type="body"/>
          </p:nvPr>
        </p:nvSpPr>
        <p:spPr>
          <a:xfrm>
            <a:off x="457200" y="316782"/>
            <a:ext cx="3451500" cy="488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Overview  | 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3"/>
          <p:cNvSpPr txBox="1"/>
          <p:nvPr>
            <p:ph idx="4" type="body"/>
          </p:nvPr>
        </p:nvSpPr>
        <p:spPr>
          <a:xfrm>
            <a:off x="1884598" y="314675"/>
            <a:ext cx="3008400" cy="492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Behavioral Interviews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3"/>
          <p:cNvSpPr txBox="1"/>
          <p:nvPr>
            <p:ph type="title"/>
          </p:nvPr>
        </p:nvSpPr>
        <p:spPr>
          <a:xfrm>
            <a:off x="190825" y="806975"/>
            <a:ext cx="3451500" cy="405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STAR Approach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idx="3" type="body"/>
          </p:nvPr>
        </p:nvSpPr>
        <p:spPr>
          <a:xfrm>
            <a:off x="457200" y="316782"/>
            <a:ext cx="3451500" cy="4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DB515"/>
              </a:buClr>
              <a:buSzPts val="1800"/>
              <a:buFont typeface="Arial"/>
              <a:buNone/>
            </a:pPr>
            <a:r>
              <a:rPr lang="en-US"/>
              <a:t>Overview</a:t>
            </a:r>
            <a:r>
              <a:rPr b="1" i="0" lang="en-US" sz="1800" u="none" cap="none" strike="noStrike">
                <a:solidFill>
                  <a:srgbClr val="FDB515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endParaRPr b="1" i="0" sz="1800" u="none" cap="none" strike="noStrike">
              <a:solidFill>
                <a:srgbClr val="FDB515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1" name="Google Shape;141;p14"/>
          <p:cNvSpPr txBox="1"/>
          <p:nvPr>
            <p:ph idx="11" type="ftr"/>
          </p:nvPr>
        </p:nvSpPr>
        <p:spPr>
          <a:xfrm>
            <a:off x="5553288" y="6340824"/>
            <a:ext cx="23481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DSUS Data Peers</a:t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4"/>
          <p:cNvSpPr txBox="1"/>
          <p:nvPr>
            <p:ph idx="2" type="body"/>
          </p:nvPr>
        </p:nvSpPr>
        <p:spPr>
          <a:xfrm>
            <a:off x="678825" y="1069325"/>
            <a:ext cx="7893600" cy="47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28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Start recruiting early!  Timelines vary from company to company so be alert for job postings. </a:t>
            </a:r>
            <a:endParaRPr sz="1600"/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Resume</a:t>
            </a:r>
            <a:endParaRPr sz="1600"/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 sz="1600"/>
              <a:t>Clean, concise, and relevant </a:t>
            </a:r>
            <a:endParaRPr sz="1600"/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Technical Interviews</a:t>
            </a:r>
            <a:endParaRPr sz="1600"/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 sz="1600"/>
              <a:t>Prepare for coding pre-screens as well as In-person whiteboarding and </a:t>
            </a:r>
            <a:r>
              <a:rPr lang="en-US" sz="1600"/>
              <a:t>conceptual</a:t>
            </a:r>
            <a:r>
              <a:rPr lang="en-US" sz="1600"/>
              <a:t> questions</a:t>
            </a:r>
            <a:endParaRPr sz="1600"/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Behavioral Interview</a:t>
            </a:r>
            <a:endParaRPr sz="1600"/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 sz="1600"/>
              <a:t>Research the company and understand what they are looking for</a:t>
            </a:r>
            <a:endParaRPr sz="1600"/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 sz="1600"/>
              <a:t>Master your elevator pitch</a:t>
            </a:r>
            <a:endParaRPr sz="1600"/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 sz="1600"/>
              <a:t>Use STAR technique to answer experience based questions 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457200" y="127740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B515"/>
              </a:buClr>
              <a:buSzPts val="4200"/>
              <a:buFont typeface="Georgia"/>
              <a:buNone/>
            </a:pPr>
            <a:r>
              <a:rPr lang="en-US"/>
              <a:t>Q&amp;A!</a:t>
            </a:r>
            <a:endParaRPr b="0" i="0" sz="4200" u="none" cap="none" strike="noStrike">
              <a:solidFill>
                <a:srgbClr val="FDB515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457200" y="2426582"/>
            <a:ext cx="8229600" cy="25264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149" name="Google Shape;149;p15"/>
          <p:cNvSpPr txBox="1"/>
          <p:nvPr>
            <p:ph idx="11" type="ftr"/>
          </p:nvPr>
        </p:nvSpPr>
        <p:spPr>
          <a:xfrm>
            <a:off x="5605163" y="6435924"/>
            <a:ext cx="23481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DSUS </a:t>
            </a:r>
            <a:r>
              <a:rPr lang="en-US"/>
              <a:t> Data Peers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Berkeley_heritage">
  <a:themeElements>
    <a:clrScheme name="Berkeley heritage">
      <a:dk1>
        <a:srgbClr val="FDB515"/>
      </a:dk1>
      <a:lt1>
        <a:srgbClr val="FFFFFF"/>
      </a:lt1>
      <a:dk2>
        <a:srgbClr val="003262"/>
      </a:dk2>
      <a:lt2>
        <a:srgbClr val="C2B9A7"/>
      </a:lt2>
      <a:accent1>
        <a:srgbClr val="FDB500"/>
      </a:accent1>
      <a:accent2>
        <a:srgbClr val="D8661F"/>
      </a:accent2>
      <a:accent3>
        <a:srgbClr val="B9D3B6"/>
      </a:accent3>
      <a:accent4>
        <a:srgbClr val="584F29"/>
      </a:accent4>
      <a:accent5>
        <a:srgbClr val="00B2A5"/>
      </a:accent5>
      <a:accent6>
        <a:srgbClr val="F79646"/>
      </a:accent6>
      <a:hlink>
        <a:srgbClr val="00B0DA"/>
      </a:hlink>
      <a:folHlink>
        <a:srgbClr val="EE1F6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