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77"/>
      <p:regular r:id="rId16"/>
      <p:bold r:id="rId17"/>
      <p:italic r:id="rId18"/>
      <p:boldItalic r:id="rId19"/>
    </p:embeddedFont>
    <p:embeddedFont>
      <p:font typeface="Montserrat" pitchFamily="2" charset="77"/>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15:clr>
            <a:srgbClr val="9AA0A6"/>
          </p15:clr>
        </p15:guide>
        <p15:guide id="4" orient="horz" pos="9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p:cViewPr varScale="1">
        <p:scale>
          <a:sx n="115" d="100"/>
          <a:sy n="115" d="100"/>
        </p:scale>
        <p:origin x="928" y="184"/>
      </p:cViewPr>
      <p:guideLst>
        <p:guide orient="horz" pos="1620"/>
        <p:guide pos="2880"/>
        <p:guide orient="horz"/>
        <p:guide orient="horz" pos="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08598d61e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08598d61e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ff54f6a7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ff54f6a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4ff54f6a7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4ff54f6a7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08598d61e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08598d61e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0853b3dba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0853b3db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Highly personalised Content</a:t>
            </a:r>
            <a:endParaRPr/>
          </a:p>
          <a:p>
            <a:pPr marL="457200" lvl="0" indent="-298450" algn="l" rtl="0">
              <a:spcBef>
                <a:spcPts val="0"/>
              </a:spcBef>
              <a:spcAft>
                <a:spcPts val="0"/>
              </a:spcAft>
              <a:buSzPts val="1100"/>
              <a:buChar char="-"/>
            </a:pPr>
            <a:r>
              <a:rPr lang="en"/>
              <a:t>Every row is personalised for a particular user based on the genre/category most likely to be liked by the user</a:t>
            </a:r>
            <a:endParaRPr/>
          </a:p>
          <a:p>
            <a:pPr marL="457200" lvl="0" indent="-298450" algn="l" rtl="0">
              <a:spcBef>
                <a:spcPts val="0"/>
              </a:spcBef>
              <a:spcAft>
                <a:spcPts val="0"/>
              </a:spcAft>
              <a:buSzPts val="1100"/>
              <a:buChar char="-"/>
            </a:pPr>
            <a:r>
              <a:rPr lang="en"/>
              <a:t>In every Row the content is sorted according to the ranking.</a:t>
            </a:r>
            <a:endParaRPr/>
          </a:p>
          <a:p>
            <a:pPr marL="457200" lvl="0" indent="-298450" algn="l" rtl="0">
              <a:spcBef>
                <a:spcPts val="0"/>
              </a:spcBef>
              <a:spcAft>
                <a:spcPts val="0"/>
              </a:spcAft>
              <a:buSzPts val="1100"/>
              <a:buChar char="-"/>
            </a:pPr>
            <a:r>
              <a:rPr lang="en"/>
              <a:t>Goal is to improve the recommendation and make it more personalised and accurate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0853b3dba_1_5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0853b3dba_1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Member Streaming Data:</a:t>
            </a:r>
            <a:endParaRPr/>
          </a:p>
          <a:p>
            <a:pPr marL="457200" lvl="0" indent="-298450" algn="l" rtl="0">
              <a:spcBef>
                <a:spcPts val="0"/>
              </a:spcBef>
              <a:spcAft>
                <a:spcPts val="0"/>
              </a:spcAft>
              <a:buSzPts val="1100"/>
              <a:buChar char="-"/>
            </a:pPr>
            <a:r>
              <a:rPr lang="en"/>
              <a:t>Very good and rich streaming dataset as Netflix owns the stack from end to end</a:t>
            </a:r>
            <a:endParaRPr/>
          </a:p>
          <a:p>
            <a:pPr marL="457200" lvl="0" indent="-298450" algn="l" rtl="0">
              <a:spcBef>
                <a:spcPts val="0"/>
              </a:spcBef>
              <a:spcAft>
                <a:spcPts val="0"/>
              </a:spcAft>
              <a:buSzPts val="1100"/>
              <a:buChar char="-"/>
            </a:pPr>
            <a:r>
              <a:rPr lang="en"/>
              <a:t>Example- all the user interaction like - history, playlist, bookmarked, liked videos etc.</a:t>
            </a:r>
            <a:endParaRPr/>
          </a:p>
          <a:p>
            <a:pPr marL="457200" lvl="0" indent="0" algn="l" rtl="0">
              <a:spcBef>
                <a:spcPts val="0"/>
              </a:spcBef>
              <a:spcAft>
                <a:spcPts val="0"/>
              </a:spcAft>
              <a:buNone/>
            </a:pPr>
            <a:endParaRPr/>
          </a:p>
          <a:p>
            <a:pPr marL="0" lvl="0" indent="0" algn="l" rtl="0">
              <a:spcBef>
                <a:spcPts val="0"/>
              </a:spcBef>
              <a:spcAft>
                <a:spcPts val="0"/>
              </a:spcAft>
              <a:buNone/>
            </a:pPr>
            <a:r>
              <a:rPr lang="en"/>
              <a:t>Training Pipeline : </a:t>
            </a:r>
            <a:endParaRPr/>
          </a:p>
          <a:p>
            <a:pPr marL="457200" lvl="0" indent="-298450" algn="l" rtl="0">
              <a:spcBef>
                <a:spcPts val="0"/>
              </a:spcBef>
              <a:spcAft>
                <a:spcPts val="0"/>
              </a:spcAft>
              <a:buSzPts val="1100"/>
              <a:buChar char="-"/>
            </a:pPr>
            <a:r>
              <a:rPr lang="en"/>
              <a:t>Focus of this paper, will talk about it a little later</a:t>
            </a:r>
            <a:endParaRPr/>
          </a:p>
          <a:p>
            <a:pPr marL="457200" lvl="0" indent="-298450" algn="l" rtl="0">
              <a:spcBef>
                <a:spcPts val="0"/>
              </a:spcBef>
              <a:spcAft>
                <a:spcPts val="0"/>
              </a:spcAft>
              <a:buSzPts val="1100"/>
              <a:buChar char="-"/>
            </a:pPr>
            <a:r>
              <a:rPr lang="en"/>
              <a:t>Generates a series of model to create recommendation for each profile</a:t>
            </a:r>
            <a:endParaRPr/>
          </a:p>
          <a:p>
            <a:pPr marL="0" lvl="0" indent="0" algn="l" rtl="0">
              <a:spcBef>
                <a:spcPts val="0"/>
              </a:spcBef>
              <a:spcAft>
                <a:spcPts val="0"/>
              </a:spcAft>
              <a:buNone/>
            </a:pPr>
            <a:endParaRPr/>
          </a:p>
          <a:p>
            <a:pPr marL="0" lvl="0" indent="0" algn="l" rtl="0">
              <a:spcBef>
                <a:spcPts val="0"/>
              </a:spcBef>
              <a:spcAft>
                <a:spcPts val="0"/>
              </a:spcAft>
              <a:buNone/>
            </a:pPr>
            <a:r>
              <a:rPr lang="en"/>
              <a:t>Adjustments to serve the requirements of a large scale system like Netflix - PreCompute system and Caches are used where bunch of work is offloaded and batch computed into a pre-computed system and also stored in online caches so that the experience for the user is seamless.</a:t>
            </a:r>
            <a:endParaRPr/>
          </a:p>
          <a:p>
            <a:pPr marL="0" lvl="0" indent="0" algn="l" rtl="0">
              <a:spcBef>
                <a:spcPts val="0"/>
              </a:spcBef>
              <a:spcAft>
                <a:spcPts val="0"/>
              </a:spcAft>
              <a:buNone/>
            </a:pPr>
            <a:endParaRPr/>
          </a:p>
          <a:p>
            <a:pPr marL="0" lvl="0" indent="0" algn="l" rtl="0">
              <a:spcBef>
                <a:spcPts val="0"/>
              </a:spcBef>
              <a:spcAft>
                <a:spcPts val="0"/>
              </a:spcAft>
              <a:buNone/>
            </a:pPr>
            <a:r>
              <a:rPr lang="en"/>
              <a:t>All the results from various training pipelines and various ML models are run through different AB Testing setups.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0853b3dba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0853b3db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853b3dba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853b3dba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08598d61e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08598d61e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08598d61e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08598d61e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08598d61e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08598d61e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08598d61e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08598d61e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18475" y="1066125"/>
            <a:ext cx="6041100" cy="14040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0"/>
              </a:spcAft>
              <a:buClr>
                <a:srgbClr val="000000"/>
              </a:buClr>
              <a:buSzPts val="1100"/>
              <a:buFont typeface="Arial"/>
              <a:buNone/>
            </a:pPr>
            <a:r>
              <a:rPr lang="en" sz="3150" dirty="0">
                <a:latin typeface="Georgia"/>
                <a:ea typeface="Georgia"/>
                <a:cs typeface="Georgia"/>
                <a:sym typeface="Georgia"/>
              </a:rPr>
              <a:t>Meson: Workflow Orchestration for Netflix Recommendations</a:t>
            </a:r>
            <a:endParaRPr sz="3150" dirty="0">
              <a:latin typeface="Georgia"/>
              <a:ea typeface="Georgia"/>
              <a:cs typeface="Georgia"/>
              <a:sym typeface="Georgia"/>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1234900" y="2477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Meson Usage</a:t>
            </a:r>
            <a:endParaRPr/>
          </a:p>
        </p:txBody>
      </p:sp>
      <p:sp>
        <p:nvSpPr>
          <p:cNvPr id="202" name="Google Shape;202;p22"/>
          <p:cNvSpPr txBox="1">
            <a:spLocks noGrp="1"/>
          </p:cNvSpPr>
          <p:nvPr>
            <p:ph type="body" idx="1"/>
          </p:nvPr>
        </p:nvSpPr>
        <p:spPr>
          <a:xfrm>
            <a:off x="432850" y="1293500"/>
            <a:ext cx="79296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Executors</a:t>
            </a:r>
            <a:endParaRPr sz="1800"/>
          </a:p>
          <a:p>
            <a:pPr marL="914400" lvl="1" indent="-342900" algn="l" rtl="0">
              <a:spcBef>
                <a:spcPts val="0"/>
              </a:spcBef>
              <a:spcAft>
                <a:spcPts val="0"/>
              </a:spcAft>
              <a:buSzPts val="1800"/>
              <a:buChar char="○"/>
            </a:pPr>
            <a:r>
              <a:rPr lang="en" sz="1800"/>
              <a:t>Custom Executors</a:t>
            </a:r>
            <a:endParaRPr sz="1800"/>
          </a:p>
          <a:p>
            <a:pPr marL="0" lvl="0" indent="0" algn="l" rtl="0">
              <a:spcBef>
                <a:spcPts val="1600"/>
              </a:spcBef>
              <a:spcAft>
                <a:spcPts val="0"/>
              </a:spcAft>
              <a:buNone/>
            </a:pPr>
            <a:endParaRPr sz="1800"/>
          </a:p>
          <a:p>
            <a:pPr marL="0" marR="0" lvl="0" indent="0" algn="l" rtl="0">
              <a:lnSpc>
                <a:spcPct val="115000"/>
              </a:lnSpc>
              <a:spcBef>
                <a:spcPts val="1600"/>
              </a:spcBef>
              <a:spcAft>
                <a:spcPts val="1600"/>
              </a:spcAft>
              <a:buNone/>
            </a:pPr>
            <a:endParaRPr sz="1800"/>
          </a:p>
        </p:txBody>
      </p:sp>
      <p:pic>
        <p:nvPicPr>
          <p:cNvPr id="203" name="Google Shape;203;p22"/>
          <p:cNvPicPr preferRelativeResize="0"/>
          <p:nvPr/>
        </p:nvPicPr>
        <p:blipFill>
          <a:blip r:embed="rId3">
            <a:alphaModFix/>
          </a:blip>
          <a:stretch>
            <a:fillRect/>
          </a:stretch>
        </p:blipFill>
        <p:spPr>
          <a:xfrm>
            <a:off x="3789450" y="1077375"/>
            <a:ext cx="5222924" cy="3939925"/>
          </a:xfrm>
          <a:prstGeom prst="rect">
            <a:avLst/>
          </a:prstGeom>
          <a:noFill/>
          <a:ln>
            <a:noFill/>
          </a:ln>
        </p:spPr>
      </p:pic>
      <p:pic>
        <p:nvPicPr>
          <p:cNvPr id="204" name="Google Shape;204;p22"/>
          <p:cNvPicPr preferRelativeResize="0"/>
          <p:nvPr/>
        </p:nvPicPr>
        <p:blipFill>
          <a:blip r:embed="rId4">
            <a:alphaModFix/>
          </a:blip>
          <a:stretch>
            <a:fillRect/>
          </a:stretch>
        </p:blipFill>
        <p:spPr>
          <a:xfrm>
            <a:off x="84625" y="2031175"/>
            <a:ext cx="3582575" cy="291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1052550" y="1524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Meson Usage</a:t>
            </a:r>
            <a:endParaRPr/>
          </a:p>
        </p:txBody>
      </p:sp>
      <p:sp>
        <p:nvSpPr>
          <p:cNvPr id="210" name="Google Shape;210;p23"/>
          <p:cNvSpPr txBox="1">
            <a:spLocks noGrp="1"/>
          </p:cNvSpPr>
          <p:nvPr>
            <p:ph type="body" idx="1"/>
          </p:nvPr>
        </p:nvSpPr>
        <p:spPr>
          <a:xfrm>
            <a:off x="197350" y="1473525"/>
            <a:ext cx="7038900" cy="29112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 sz="1400"/>
              <a:t>Executor Caching and cleanup</a:t>
            </a:r>
            <a:endParaRPr sz="1400"/>
          </a:p>
        </p:txBody>
      </p:sp>
      <p:pic>
        <p:nvPicPr>
          <p:cNvPr id="211" name="Google Shape;211;p23"/>
          <p:cNvPicPr preferRelativeResize="0"/>
          <p:nvPr/>
        </p:nvPicPr>
        <p:blipFill>
          <a:blip r:embed="rId3">
            <a:alphaModFix/>
          </a:blip>
          <a:stretch>
            <a:fillRect/>
          </a:stretch>
        </p:blipFill>
        <p:spPr>
          <a:xfrm>
            <a:off x="3462450" y="1652175"/>
            <a:ext cx="1466850" cy="3363225"/>
          </a:xfrm>
          <a:prstGeom prst="rect">
            <a:avLst/>
          </a:prstGeom>
          <a:noFill/>
          <a:ln>
            <a:noFill/>
          </a:ln>
        </p:spPr>
      </p:pic>
      <p:sp>
        <p:nvSpPr>
          <p:cNvPr id="212" name="Google Shape;212;p23"/>
          <p:cNvSpPr txBox="1"/>
          <p:nvPr/>
        </p:nvSpPr>
        <p:spPr>
          <a:xfrm>
            <a:off x="65800" y="3103025"/>
            <a:ext cx="1927500" cy="385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highlight>
                  <a:srgbClr val="FF0000"/>
                </a:highlight>
                <a:latin typeface="Lato"/>
                <a:ea typeface="Lato"/>
                <a:cs typeface="Lato"/>
                <a:sym typeface="Lato"/>
              </a:rPr>
              <a:t>Java Step A Executor</a:t>
            </a:r>
            <a:endParaRPr b="1">
              <a:solidFill>
                <a:srgbClr val="FFFFFF"/>
              </a:solidFill>
              <a:highlight>
                <a:srgbClr val="FF0000"/>
              </a:highlight>
              <a:latin typeface="Lato"/>
              <a:ea typeface="Lato"/>
              <a:cs typeface="Lato"/>
              <a:sym typeface="Lato"/>
            </a:endParaRPr>
          </a:p>
        </p:txBody>
      </p:sp>
      <p:cxnSp>
        <p:nvCxnSpPr>
          <p:cNvPr id="213" name="Google Shape;213;p23"/>
          <p:cNvCxnSpPr/>
          <p:nvPr/>
        </p:nvCxnSpPr>
        <p:spPr>
          <a:xfrm flipH="1">
            <a:off x="2021650" y="2294350"/>
            <a:ext cx="1448100" cy="789900"/>
          </a:xfrm>
          <a:prstGeom prst="straightConnector1">
            <a:avLst/>
          </a:prstGeom>
          <a:noFill/>
          <a:ln w="9525" cap="flat" cmpd="sng">
            <a:solidFill>
              <a:schemeClr val="dk2"/>
            </a:solidFill>
            <a:prstDash val="solid"/>
            <a:round/>
            <a:headEnd type="none" w="med" len="med"/>
            <a:tailEnd type="triangle" w="med" len="med"/>
          </a:ln>
        </p:spPr>
      </p:cxnSp>
      <p:cxnSp>
        <p:nvCxnSpPr>
          <p:cNvPr id="214" name="Google Shape;214;p23"/>
          <p:cNvCxnSpPr>
            <a:endCxn id="212" idx="3"/>
          </p:cNvCxnSpPr>
          <p:nvPr/>
        </p:nvCxnSpPr>
        <p:spPr>
          <a:xfrm flipH="1">
            <a:off x="1993300" y="2938775"/>
            <a:ext cx="1476600" cy="357000"/>
          </a:xfrm>
          <a:prstGeom prst="straightConnector1">
            <a:avLst/>
          </a:prstGeom>
          <a:noFill/>
          <a:ln w="9525" cap="flat" cmpd="sng">
            <a:solidFill>
              <a:schemeClr val="dk2"/>
            </a:solidFill>
            <a:prstDash val="solid"/>
            <a:round/>
            <a:headEnd type="none" w="med" len="med"/>
            <a:tailEnd type="triangle" w="med" len="med"/>
          </a:ln>
        </p:spPr>
      </p:cxnSp>
      <p:sp>
        <p:nvSpPr>
          <p:cNvPr id="215" name="Google Shape;215;p23"/>
          <p:cNvSpPr txBox="1"/>
          <p:nvPr/>
        </p:nvSpPr>
        <p:spPr>
          <a:xfrm rot="-1546411">
            <a:off x="2281135" y="2753787"/>
            <a:ext cx="893484" cy="2446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Offers</a:t>
            </a:r>
            <a:endParaRPr>
              <a:solidFill>
                <a:srgbClr val="FFFFFF"/>
              </a:solidFill>
              <a:latin typeface="Lato"/>
              <a:ea typeface="Lato"/>
              <a:cs typeface="Lato"/>
              <a:sym typeface="Lato"/>
            </a:endParaRPr>
          </a:p>
        </p:txBody>
      </p:sp>
      <p:cxnSp>
        <p:nvCxnSpPr>
          <p:cNvPr id="216" name="Google Shape;216;p23"/>
          <p:cNvCxnSpPr/>
          <p:nvPr/>
        </p:nvCxnSpPr>
        <p:spPr>
          <a:xfrm rot="10800000" flipH="1">
            <a:off x="1288225" y="2077925"/>
            <a:ext cx="2190900" cy="1025100"/>
          </a:xfrm>
          <a:prstGeom prst="straightConnector1">
            <a:avLst/>
          </a:prstGeom>
          <a:noFill/>
          <a:ln w="9525" cap="flat" cmpd="sng">
            <a:solidFill>
              <a:schemeClr val="dk2"/>
            </a:solidFill>
            <a:prstDash val="solid"/>
            <a:round/>
            <a:headEnd type="none" w="med" len="med"/>
            <a:tailEnd type="triangle" w="med" len="med"/>
          </a:ln>
        </p:spPr>
      </p:cxnSp>
      <p:sp>
        <p:nvSpPr>
          <p:cNvPr id="217" name="Google Shape;217;p23"/>
          <p:cNvSpPr txBox="1"/>
          <p:nvPr/>
        </p:nvSpPr>
        <p:spPr>
          <a:xfrm rot="-1546411">
            <a:off x="1370035" y="2449437"/>
            <a:ext cx="893484" cy="2446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Accepts</a:t>
            </a:r>
            <a:endParaRPr>
              <a:solidFill>
                <a:srgbClr val="FFFFFF"/>
              </a:solidFill>
              <a:latin typeface="Lato"/>
              <a:ea typeface="Lato"/>
              <a:cs typeface="Lato"/>
              <a:sym typeface="Lato"/>
            </a:endParaRPr>
          </a:p>
        </p:txBody>
      </p:sp>
      <p:pic>
        <p:nvPicPr>
          <p:cNvPr id="218" name="Google Shape;218;p23"/>
          <p:cNvPicPr preferRelativeResize="0"/>
          <p:nvPr/>
        </p:nvPicPr>
        <p:blipFill>
          <a:blip r:embed="rId4">
            <a:alphaModFix/>
          </a:blip>
          <a:stretch>
            <a:fillRect/>
          </a:stretch>
        </p:blipFill>
        <p:spPr>
          <a:xfrm>
            <a:off x="6556075" y="485450"/>
            <a:ext cx="1859700" cy="4357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1156525" y="2621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Meson Usage</a:t>
            </a:r>
            <a:endParaRPr/>
          </a:p>
        </p:txBody>
      </p:sp>
      <p:sp>
        <p:nvSpPr>
          <p:cNvPr id="224" name="Google Shape;224;p24"/>
          <p:cNvSpPr txBox="1">
            <a:spLocks noGrp="1"/>
          </p:cNvSpPr>
          <p:nvPr>
            <p:ph type="body" idx="1"/>
          </p:nvPr>
        </p:nvSpPr>
        <p:spPr>
          <a:xfrm>
            <a:off x="102900" y="1454700"/>
            <a:ext cx="7320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Resource Attribute</a:t>
            </a:r>
            <a:endParaRPr sz="1800"/>
          </a:p>
          <a:p>
            <a:pPr marL="914400" lvl="1" indent="-342900" algn="l" rtl="0">
              <a:spcBef>
                <a:spcPts val="0"/>
              </a:spcBef>
              <a:spcAft>
                <a:spcPts val="0"/>
              </a:spcAft>
              <a:buSzPts val="1800"/>
              <a:buChar char="○"/>
            </a:pPr>
            <a:r>
              <a:rPr lang="en" sz="1800"/>
              <a:t>Multi Tenancy</a:t>
            </a:r>
            <a:endParaRPr sz="1800"/>
          </a:p>
          <a:p>
            <a:pPr marL="914400" lvl="1" indent="-342900" algn="l" rtl="0">
              <a:spcBef>
                <a:spcPts val="0"/>
              </a:spcBef>
              <a:spcAft>
                <a:spcPts val="0"/>
              </a:spcAft>
              <a:buSzPts val="1800"/>
              <a:buChar char="○"/>
            </a:pPr>
            <a:r>
              <a:rPr lang="en" sz="1800"/>
              <a:t>Cluster Management</a:t>
            </a:r>
            <a:endParaRPr/>
          </a:p>
        </p:txBody>
      </p:sp>
      <p:pic>
        <p:nvPicPr>
          <p:cNvPr id="225" name="Google Shape;225;p24"/>
          <p:cNvPicPr preferRelativeResize="0"/>
          <p:nvPr/>
        </p:nvPicPr>
        <p:blipFill>
          <a:blip r:embed="rId3">
            <a:alphaModFix/>
          </a:blip>
          <a:stretch>
            <a:fillRect/>
          </a:stretch>
        </p:blipFill>
        <p:spPr>
          <a:xfrm>
            <a:off x="3521000" y="795750"/>
            <a:ext cx="5543550" cy="422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5"/>
          <p:cNvPicPr preferRelativeResize="0"/>
          <p:nvPr/>
        </p:nvPicPr>
        <p:blipFill>
          <a:blip r:embed="rId3">
            <a:alphaModFix/>
          </a:blip>
          <a:stretch>
            <a:fillRect/>
          </a:stretch>
        </p:blipFill>
        <p:spPr>
          <a:xfrm>
            <a:off x="1378600" y="363250"/>
            <a:ext cx="7277125" cy="4416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751400" y="393750"/>
            <a:ext cx="35850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Problem Statement:</a:t>
            </a:r>
            <a:endParaRPr b="1"/>
          </a:p>
        </p:txBody>
      </p:sp>
      <p:sp>
        <p:nvSpPr>
          <p:cNvPr id="141" name="Google Shape;141;p14"/>
          <p:cNvSpPr txBox="1">
            <a:spLocks noGrp="1"/>
          </p:cNvSpPr>
          <p:nvPr>
            <p:ph type="body" idx="1"/>
          </p:nvPr>
        </p:nvSpPr>
        <p:spPr>
          <a:xfrm>
            <a:off x="4751300" y="1004850"/>
            <a:ext cx="3585000" cy="1011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Predict what you want to watch before you watch it</a:t>
            </a:r>
            <a:endParaRPr sz="1600"/>
          </a:p>
          <a:p>
            <a:pPr marL="457200" lvl="0" indent="-330200" algn="l" rtl="0">
              <a:spcBef>
                <a:spcPts val="0"/>
              </a:spcBef>
              <a:spcAft>
                <a:spcPts val="0"/>
              </a:spcAft>
              <a:buSzPts val="1600"/>
              <a:buChar char="●"/>
            </a:pPr>
            <a:r>
              <a:rPr lang="en" sz="1600"/>
              <a:t>Help members find content to watch and enjoy</a:t>
            </a:r>
            <a:endParaRPr sz="1600"/>
          </a:p>
          <a:p>
            <a:pPr marL="457200" lvl="0" indent="-330200" algn="l" rtl="0">
              <a:spcBef>
                <a:spcPts val="0"/>
              </a:spcBef>
              <a:spcAft>
                <a:spcPts val="0"/>
              </a:spcAft>
              <a:buSzPts val="1600"/>
              <a:buChar char="●"/>
            </a:pPr>
            <a:r>
              <a:rPr lang="en" sz="1600"/>
              <a:t>Maximize member satisfaction and retention</a:t>
            </a:r>
            <a:endParaRPr sz="1600"/>
          </a:p>
          <a:p>
            <a:pPr marL="457200" lvl="0" indent="-330200" algn="l" rtl="0">
              <a:spcBef>
                <a:spcPts val="0"/>
              </a:spcBef>
              <a:spcAft>
                <a:spcPts val="0"/>
              </a:spcAft>
              <a:buSzPts val="1600"/>
              <a:buChar char="●"/>
            </a:pPr>
            <a:r>
              <a:rPr lang="en" sz="1600"/>
              <a:t>Workflow Orchestration</a:t>
            </a:r>
            <a:endParaRPr sz="1600"/>
          </a:p>
          <a:p>
            <a:pPr marL="457200" lvl="0" indent="0" algn="l" rtl="0">
              <a:spcBef>
                <a:spcPts val="1600"/>
              </a:spcBef>
              <a:spcAft>
                <a:spcPts val="1600"/>
              </a:spcAft>
              <a:buNone/>
            </a:pPr>
            <a:endParaRPr sz="1600"/>
          </a:p>
        </p:txBody>
      </p:sp>
      <p:sp>
        <p:nvSpPr>
          <p:cNvPr id="142" name="Google Shape;142;p14"/>
          <p:cNvSpPr txBox="1">
            <a:spLocks noGrp="1"/>
          </p:cNvSpPr>
          <p:nvPr>
            <p:ph type="title"/>
          </p:nvPr>
        </p:nvSpPr>
        <p:spPr>
          <a:xfrm>
            <a:off x="4916825" y="3111925"/>
            <a:ext cx="37197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Solution: </a:t>
            </a:r>
            <a:endParaRPr b="1"/>
          </a:p>
          <a:p>
            <a:pPr marL="0" lvl="0" indent="0" algn="l" rtl="0">
              <a:spcBef>
                <a:spcPts val="0"/>
              </a:spcBef>
              <a:spcAft>
                <a:spcPts val="0"/>
              </a:spcAft>
              <a:buNone/>
            </a:pPr>
            <a:endParaRPr sz="1400"/>
          </a:p>
          <a:p>
            <a:pPr marL="457200" lvl="0" indent="-330200" algn="l" rtl="0">
              <a:spcBef>
                <a:spcPts val="0"/>
              </a:spcBef>
              <a:spcAft>
                <a:spcPts val="0"/>
              </a:spcAft>
              <a:buSzPts val="1600"/>
              <a:buFont typeface="Lato"/>
              <a:buChar char="●"/>
            </a:pPr>
            <a:r>
              <a:rPr lang="en" sz="1600">
                <a:latin typeface="Lato"/>
                <a:ea typeface="Lato"/>
                <a:cs typeface="Lato"/>
                <a:sym typeface="Lato"/>
              </a:rPr>
              <a:t>Recommendation driven by Machine Learning</a:t>
            </a:r>
            <a:endParaRPr sz="1600">
              <a:latin typeface="Lato"/>
              <a:ea typeface="Lato"/>
              <a:cs typeface="Lato"/>
              <a:sym typeface="Lato"/>
            </a:endParaRPr>
          </a:p>
          <a:p>
            <a:pPr marL="457200" lvl="0" indent="-330200" algn="l" rtl="0">
              <a:spcBef>
                <a:spcPts val="0"/>
              </a:spcBef>
              <a:spcAft>
                <a:spcPts val="0"/>
              </a:spcAft>
              <a:buSzPts val="1600"/>
              <a:buFont typeface="Lato"/>
              <a:buChar char="●"/>
            </a:pPr>
            <a:r>
              <a:rPr lang="en" sz="1600">
                <a:latin typeface="Lato"/>
                <a:ea typeface="Lato"/>
                <a:cs typeface="Lato"/>
                <a:sym typeface="Lato"/>
              </a:rPr>
              <a:t>Meson</a:t>
            </a:r>
            <a:endParaRPr sz="1600">
              <a:latin typeface="Lato"/>
              <a:ea typeface="Lato"/>
              <a:cs typeface="Lato"/>
              <a:sym typeface="Lato"/>
            </a:endParaRPr>
          </a:p>
        </p:txBody>
      </p:sp>
      <p:pic>
        <p:nvPicPr>
          <p:cNvPr id="143" name="Google Shape;143;p14"/>
          <p:cNvPicPr preferRelativeResize="0"/>
          <p:nvPr/>
        </p:nvPicPr>
        <p:blipFill>
          <a:blip r:embed="rId3">
            <a:alphaModFix/>
          </a:blip>
          <a:stretch>
            <a:fillRect/>
          </a:stretch>
        </p:blipFill>
        <p:spPr>
          <a:xfrm>
            <a:off x="112150" y="429188"/>
            <a:ext cx="4583200" cy="428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15"/>
          <p:cNvPicPr preferRelativeResize="0"/>
          <p:nvPr/>
        </p:nvPicPr>
        <p:blipFill>
          <a:blip r:embed="rId3">
            <a:alphaModFix/>
          </a:blip>
          <a:stretch>
            <a:fillRect/>
          </a:stretch>
        </p:blipFill>
        <p:spPr>
          <a:xfrm>
            <a:off x="152400" y="1030950"/>
            <a:ext cx="8839199" cy="3925976"/>
          </a:xfrm>
          <a:prstGeom prst="rect">
            <a:avLst/>
          </a:prstGeom>
          <a:noFill/>
          <a:ln>
            <a:noFill/>
          </a:ln>
        </p:spPr>
      </p:pic>
      <p:sp>
        <p:nvSpPr>
          <p:cNvPr id="149" name="Google Shape;149;p15"/>
          <p:cNvSpPr txBox="1"/>
          <p:nvPr/>
        </p:nvSpPr>
        <p:spPr>
          <a:xfrm>
            <a:off x="1008525" y="380975"/>
            <a:ext cx="7983300" cy="7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latin typeface="Montserrat"/>
                <a:ea typeface="Montserrat"/>
                <a:cs typeface="Montserrat"/>
                <a:sym typeface="Montserrat"/>
              </a:rPr>
              <a:t>Recommendation Context</a:t>
            </a:r>
            <a:endParaRPr sz="2400" b="1">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pSp>
        <p:nvGrpSpPr>
          <p:cNvPr id="154" name="Google Shape;154;p16"/>
          <p:cNvGrpSpPr/>
          <p:nvPr/>
        </p:nvGrpSpPr>
        <p:grpSpPr>
          <a:xfrm>
            <a:off x="0" y="1189989"/>
            <a:ext cx="2214600" cy="3217636"/>
            <a:chOff x="0" y="1189989"/>
            <a:chExt cx="2214600" cy="3217636"/>
          </a:xfrm>
        </p:grpSpPr>
        <p:sp>
          <p:nvSpPr>
            <p:cNvPr id="155" name="Google Shape;155;p16"/>
            <p:cNvSpPr/>
            <p:nvPr/>
          </p:nvSpPr>
          <p:spPr>
            <a:xfrm>
              <a:off x="0" y="1189989"/>
              <a:ext cx="2214600" cy="669000"/>
            </a:xfrm>
            <a:prstGeom prst="homePlate">
              <a:avLst>
                <a:gd name="adj" fmla="val 50000"/>
              </a:avLst>
            </a:prstGeom>
            <a:solidFill>
              <a:srgbClr val="0856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User </a:t>
              </a:r>
              <a:endParaRPr>
                <a:solidFill>
                  <a:srgbClr val="FFFFFF"/>
                </a:solidFill>
                <a:latin typeface="Roboto"/>
                <a:ea typeface="Roboto"/>
                <a:cs typeface="Roboto"/>
                <a:sym typeface="Roboto"/>
              </a:endParaRPr>
            </a:p>
            <a:p>
              <a:pPr marL="0" lvl="0" indent="0" algn="ctr" rtl="0">
                <a:spcBef>
                  <a:spcPts val="0"/>
                </a:spcBef>
                <a:spcAft>
                  <a:spcPts val="0"/>
                </a:spcAft>
                <a:buNone/>
              </a:pPr>
              <a:r>
                <a:rPr lang="en">
                  <a:solidFill>
                    <a:srgbClr val="FFFFFF"/>
                  </a:solidFill>
                  <a:latin typeface="Roboto"/>
                  <a:ea typeface="Roboto"/>
                  <a:cs typeface="Roboto"/>
                  <a:sym typeface="Roboto"/>
                </a:rPr>
                <a:t>Selection</a:t>
              </a:r>
              <a:endParaRPr>
                <a:solidFill>
                  <a:srgbClr val="FFFFFF"/>
                </a:solidFill>
                <a:latin typeface="Roboto"/>
                <a:ea typeface="Roboto"/>
                <a:cs typeface="Roboto"/>
                <a:sym typeface="Roboto"/>
              </a:endParaRPr>
            </a:p>
          </p:txBody>
        </p:sp>
        <p:sp>
          <p:nvSpPr>
            <p:cNvPr id="156" name="Google Shape;156;p16"/>
            <p:cNvSpPr txBox="1"/>
            <p:nvPr/>
          </p:nvSpPr>
          <p:spPr>
            <a:xfrm>
              <a:off x="295050" y="2057125"/>
              <a:ext cx="1624500" cy="2350500"/>
            </a:xfrm>
            <a:prstGeom prst="rect">
              <a:avLst/>
            </a:prstGeom>
            <a:noFill/>
            <a:ln>
              <a:noFill/>
            </a:ln>
          </p:spPr>
          <p:txBody>
            <a:bodyPr spcFirstLastPara="1" wrap="square" lIns="91425" tIns="91425" rIns="91425" bIns="91425" anchor="t" anchorCtr="0">
              <a:noAutofit/>
            </a:bodyPr>
            <a:lstStyle/>
            <a:p>
              <a:pPr marL="285750" lvl="0" indent="-190500" algn="l" rtl="0">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Select set of users who have played movies in the past</a:t>
              </a:r>
              <a:endParaRPr sz="1200">
                <a:solidFill>
                  <a:schemeClr val="lt1"/>
                </a:solidFill>
                <a:latin typeface="Lato"/>
                <a:ea typeface="Lato"/>
                <a:cs typeface="Lato"/>
                <a:sym typeface="Lato"/>
              </a:endParaRPr>
            </a:p>
            <a:p>
              <a:pPr marL="457200" lvl="0" indent="-285750" algn="l" rtl="0">
                <a:lnSpc>
                  <a:spcPct val="115000"/>
                </a:lnSpc>
                <a:spcBef>
                  <a:spcPts val="0"/>
                </a:spcBef>
                <a:spcAft>
                  <a:spcPts val="0"/>
                </a:spcAft>
                <a:buNone/>
              </a:pPr>
              <a:endParaRPr sz="1200">
                <a:solidFill>
                  <a:schemeClr val="lt1"/>
                </a:solidFill>
                <a:latin typeface="Lato"/>
                <a:ea typeface="Lato"/>
                <a:cs typeface="Lato"/>
                <a:sym typeface="Lato"/>
              </a:endParaRPr>
            </a:p>
            <a:p>
              <a:pPr marL="285750" lvl="0" indent="-190500" algn="l" rtl="0">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But may be the recommendation was not accurate</a:t>
              </a:r>
              <a:endParaRPr sz="1200">
                <a:solidFill>
                  <a:schemeClr val="lt1"/>
                </a:solidFill>
                <a:latin typeface="Lato"/>
                <a:ea typeface="Lato"/>
                <a:cs typeface="Lato"/>
                <a:sym typeface="Lato"/>
              </a:endParaRPr>
            </a:p>
            <a:p>
              <a:pPr marL="457200" lvl="0" indent="-285750" algn="l" rtl="0">
                <a:lnSpc>
                  <a:spcPct val="115000"/>
                </a:lnSpc>
                <a:spcBef>
                  <a:spcPts val="0"/>
                </a:spcBef>
                <a:spcAft>
                  <a:spcPts val="0"/>
                </a:spcAft>
                <a:buNone/>
              </a:pPr>
              <a:endParaRPr sz="1200">
                <a:solidFill>
                  <a:schemeClr val="lt1"/>
                </a:solidFill>
                <a:latin typeface="Lato"/>
                <a:ea typeface="Lato"/>
                <a:cs typeface="Lato"/>
                <a:sym typeface="Lato"/>
              </a:endParaRPr>
            </a:p>
            <a:p>
              <a:pPr marL="285750" lvl="0" indent="-190500" algn="l" rtl="0">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So let’s try something with different set of features</a:t>
              </a:r>
              <a:endParaRPr sz="1200">
                <a:solidFill>
                  <a:schemeClr val="lt1"/>
                </a:solidFill>
                <a:latin typeface="Lato"/>
                <a:ea typeface="Lato"/>
                <a:cs typeface="Lato"/>
                <a:sym typeface="Lato"/>
              </a:endParaRPr>
            </a:p>
          </p:txBody>
        </p:sp>
      </p:grpSp>
      <p:sp>
        <p:nvSpPr>
          <p:cNvPr id="157" name="Google Shape;157;p16"/>
          <p:cNvSpPr/>
          <p:nvPr/>
        </p:nvSpPr>
        <p:spPr>
          <a:xfrm>
            <a:off x="1838325" y="1189775"/>
            <a:ext cx="2064000" cy="669000"/>
          </a:xfrm>
          <a:prstGeom prst="chevron">
            <a:avLst>
              <a:gd name="adj" fmla="val 50000"/>
            </a:avLst>
          </a:prstGeom>
          <a:solidFill>
            <a:srgbClr val="0B714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Feature Generation</a:t>
            </a:r>
            <a:endParaRPr>
              <a:solidFill>
                <a:srgbClr val="FFFFFF"/>
              </a:solidFill>
              <a:latin typeface="Roboto"/>
              <a:ea typeface="Roboto"/>
              <a:cs typeface="Roboto"/>
              <a:sym typeface="Roboto"/>
            </a:endParaRPr>
          </a:p>
        </p:txBody>
      </p:sp>
      <p:sp>
        <p:nvSpPr>
          <p:cNvPr id="158" name="Google Shape;158;p16"/>
          <p:cNvSpPr/>
          <p:nvPr/>
        </p:nvSpPr>
        <p:spPr>
          <a:xfrm>
            <a:off x="3516750" y="1189775"/>
            <a:ext cx="2064000" cy="669000"/>
          </a:xfrm>
          <a:prstGeom prst="chevron">
            <a:avLst>
              <a:gd name="adj" fmla="val 50000"/>
            </a:avLst>
          </a:prstGeom>
          <a:solidFill>
            <a:srgbClr val="0B77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Model </a:t>
            </a:r>
            <a:endParaRPr>
              <a:solidFill>
                <a:srgbClr val="FFFFFF"/>
              </a:solidFill>
              <a:latin typeface="Roboto"/>
              <a:ea typeface="Roboto"/>
              <a:cs typeface="Roboto"/>
              <a:sym typeface="Roboto"/>
            </a:endParaRPr>
          </a:p>
          <a:p>
            <a:pPr marL="0" lvl="0" indent="0" algn="ctr" rtl="0">
              <a:spcBef>
                <a:spcPts val="0"/>
              </a:spcBef>
              <a:spcAft>
                <a:spcPts val="0"/>
              </a:spcAft>
              <a:buNone/>
            </a:pPr>
            <a:r>
              <a:rPr lang="en">
                <a:solidFill>
                  <a:srgbClr val="FFFFFF"/>
                </a:solidFill>
                <a:latin typeface="Roboto"/>
                <a:ea typeface="Roboto"/>
                <a:cs typeface="Roboto"/>
                <a:sym typeface="Roboto"/>
              </a:rPr>
              <a:t>Training &amp; Validation</a:t>
            </a:r>
            <a:endParaRPr>
              <a:solidFill>
                <a:srgbClr val="FFFFFF"/>
              </a:solidFill>
              <a:latin typeface="Roboto"/>
              <a:ea typeface="Roboto"/>
              <a:cs typeface="Roboto"/>
              <a:sym typeface="Roboto"/>
            </a:endParaRPr>
          </a:p>
        </p:txBody>
      </p:sp>
      <p:sp>
        <p:nvSpPr>
          <p:cNvPr id="159" name="Google Shape;159;p16"/>
          <p:cNvSpPr/>
          <p:nvPr/>
        </p:nvSpPr>
        <p:spPr>
          <a:xfrm>
            <a:off x="6874025" y="1189775"/>
            <a:ext cx="2064000" cy="669000"/>
          </a:xfrm>
          <a:prstGeom prst="chevron">
            <a:avLst>
              <a:gd name="adj" fmla="val 50000"/>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Publish </a:t>
            </a:r>
            <a:endParaRPr>
              <a:solidFill>
                <a:srgbClr val="FFFFFF"/>
              </a:solidFill>
              <a:latin typeface="Roboto"/>
              <a:ea typeface="Roboto"/>
              <a:cs typeface="Roboto"/>
              <a:sym typeface="Roboto"/>
            </a:endParaRPr>
          </a:p>
          <a:p>
            <a:pPr marL="0" lvl="0" indent="0" algn="ctr" rtl="0">
              <a:spcBef>
                <a:spcPts val="0"/>
              </a:spcBef>
              <a:spcAft>
                <a:spcPts val="0"/>
              </a:spcAft>
              <a:buNone/>
            </a:pPr>
            <a:r>
              <a:rPr lang="en">
                <a:solidFill>
                  <a:srgbClr val="FFFFFF"/>
                </a:solidFill>
                <a:latin typeface="Roboto"/>
                <a:ea typeface="Roboto"/>
                <a:cs typeface="Roboto"/>
                <a:sym typeface="Roboto"/>
              </a:rPr>
              <a:t>Model</a:t>
            </a:r>
            <a:endParaRPr>
              <a:solidFill>
                <a:srgbClr val="FFFFFF"/>
              </a:solidFill>
              <a:latin typeface="Roboto"/>
              <a:ea typeface="Roboto"/>
              <a:cs typeface="Roboto"/>
              <a:sym typeface="Roboto"/>
            </a:endParaRPr>
          </a:p>
        </p:txBody>
      </p:sp>
      <p:sp>
        <p:nvSpPr>
          <p:cNvPr id="160" name="Google Shape;160;p16"/>
          <p:cNvSpPr/>
          <p:nvPr/>
        </p:nvSpPr>
        <p:spPr>
          <a:xfrm>
            <a:off x="5195350" y="1189775"/>
            <a:ext cx="2064000" cy="669000"/>
          </a:xfrm>
          <a:prstGeom prst="chevron">
            <a:avLst>
              <a:gd name="adj" fmla="val 50000"/>
            </a:avLst>
          </a:prstGeom>
          <a:solidFill>
            <a:srgbClr val="0C81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Model Selection</a:t>
            </a:r>
            <a:endParaRPr>
              <a:solidFill>
                <a:srgbClr val="FFFFFF"/>
              </a:solidFill>
              <a:latin typeface="Roboto"/>
              <a:ea typeface="Roboto"/>
              <a:cs typeface="Roboto"/>
              <a:sym typeface="Roboto"/>
            </a:endParaRPr>
          </a:p>
        </p:txBody>
      </p:sp>
      <p:sp>
        <p:nvSpPr>
          <p:cNvPr id="161" name="Google Shape;161;p16"/>
          <p:cNvSpPr txBox="1"/>
          <p:nvPr/>
        </p:nvSpPr>
        <p:spPr>
          <a:xfrm>
            <a:off x="212900" y="212900"/>
            <a:ext cx="8281200" cy="8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62" name="Google Shape;162;p16"/>
          <p:cNvSpPr txBox="1"/>
          <p:nvPr/>
        </p:nvSpPr>
        <p:spPr>
          <a:xfrm>
            <a:off x="580350" y="380975"/>
            <a:ext cx="7983300" cy="7395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latin typeface="Montserrat"/>
                <a:ea typeface="Montserrat"/>
                <a:cs typeface="Montserrat"/>
                <a:sym typeface="Montserrat"/>
              </a:rPr>
              <a:t>Machine Learning Pipeline</a:t>
            </a:r>
            <a:endParaRPr sz="2400" b="1">
              <a:solidFill>
                <a:schemeClr val="lt1"/>
              </a:solidFill>
              <a:latin typeface="Montserrat"/>
              <a:ea typeface="Montserrat"/>
              <a:cs typeface="Montserrat"/>
              <a:sym typeface="Montserrat"/>
            </a:endParaRPr>
          </a:p>
        </p:txBody>
      </p:sp>
      <p:sp>
        <p:nvSpPr>
          <p:cNvPr id="163" name="Google Shape;163;p16"/>
          <p:cNvSpPr txBox="1"/>
          <p:nvPr/>
        </p:nvSpPr>
        <p:spPr>
          <a:xfrm>
            <a:off x="2058075" y="2057125"/>
            <a:ext cx="1624500" cy="2350500"/>
          </a:xfrm>
          <a:prstGeom prst="rect">
            <a:avLst/>
          </a:prstGeom>
          <a:noFill/>
          <a:ln>
            <a:noFill/>
          </a:ln>
        </p:spPr>
        <p:txBody>
          <a:bodyPr spcFirstLastPara="1" wrap="square" lIns="91425" tIns="91425" rIns="91425" bIns="91425" anchor="t" anchorCtr="0">
            <a:noAutofit/>
          </a:bodyPr>
          <a:lstStyle/>
          <a:p>
            <a:pPr marL="171450" lvl="0" indent="-190500" algn="l" rtl="0">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Feature set can be things like - movies played in the past, genres liked etc.</a:t>
            </a:r>
            <a:endParaRPr sz="1200">
              <a:solidFill>
                <a:schemeClr val="lt1"/>
              </a:solidFill>
              <a:latin typeface="Lato"/>
              <a:ea typeface="Lato"/>
              <a:cs typeface="Lato"/>
              <a:sym typeface="Lato"/>
            </a:endParaRPr>
          </a:p>
          <a:p>
            <a:pPr marL="171450" lvl="0" indent="-114300" algn="l" rtl="0">
              <a:lnSpc>
                <a:spcPct val="115000"/>
              </a:lnSpc>
              <a:spcBef>
                <a:spcPts val="0"/>
              </a:spcBef>
              <a:spcAft>
                <a:spcPts val="0"/>
              </a:spcAft>
              <a:buNone/>
            </a:pPr>
            <a:endParaRPr sz="1200">
              <a:solidFill>
                <a:schemeClr val="lt1"/>
              </a:solidFill>
              <a:latin typeface="Lato"/>
              <a:ea typeface="Lato"/>
              <a:cs typeface="Lato"/>
              <a:sym typeface="Lato"/>
            </a:endParaRPr>
          </a:p>
          <a:p>
            <a:pPr marL="171450" lvl="0" indent="-190500" algn="l" rtl="0">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There are 100’s of such feature so feature selection plays an important role</a:t>
            </a:r>
            <a:endParaRPr sz="1200">
              <a:solidFill>
                <a:schemeClr val="lt1"/>
              </a:solidFill>
              <a:latin typeface="Lato"/>
              <a:ea typeface="Lato"/>
              <a:cs typeface="Lato"/>
              <a:sym typeface="Lato"/>
            </a:endParaRPr>
          </a:p>
          <a:p>
            <a:pPr marL="171450" lvl="0" indent="-114300" algn="l" rtl="0">
              <a:lnSpc>
                <a:spcPct val="115000"/>
              </a:lnSpc>
              <a:spcBef>
                <a:spcPts val="0"/>
              </a:spcBef>
              <a:spcAft>
                <a:spcPts val="0"/>
              </a:spcAft>
              <a:buNone/>
            </a:pPr>
            <a:endParaRPr sz="1200">
              <a:solidFill>
                <a:schemeClr val="lt1"/>
              </a:solidFill>
              <a:latin typeface="Lato"/>
              <a:ea typeface="Lato"/>
              <a:cs typeface="Lato"/>
              <a:sym typeface="Lato"/>
            </a:endParaRPr>
          </a:p>
          <a:p>
            <a:pPr marL="171450" lvl="0" indent="-190500" algn="l" rtl="0">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Determination of weights</a:t>
            </a:r>
            <a:endParaRPr sz="1200">
              <a:solidFill>
                <a:schemeClr val="lt1"/>
              </a:solidFill>
              <a:latin typeface="Lato"/>
              <a:ea typeface="Lato"/>
              <a:cs typeface="Lato"/>
              <a:sym typeface="Lato"/>
            </a:endParaRPr>
          </a:p>
        </p:txBody>
      </p:sp>
      <p:sp>
        <p:nvSpPr>
          <p:cNvPr id="164" name="Google Shape;164;p16"/>
          <p:cNvSpPr txBox="1"/>
          <p:nvPr/>
        </p:nvSpPr>
        <p:spPr>
          <a:xfrm>
            <a:off x="3759750" y="2057125"/>
            <a:ext cx="1624500" cy="2350500"/>
          </a:xfrm>
          <a:prstGeom prst="rect">
            <a:avLst/>
          </a:prstGeom>
          <a:noFill/>
          <a:ln>
            <a:noFill/>
          </a:ln>
        </p:spPr>
        <p:txBody>
          <a:bodyPr spcFirstLastPara="1" wrap="square" lIns="91425" tIns="91425" rIns="91425" bIns="91425" anchor="t" anchorCtr="0">
            <a:noAutofit/>
          </a:bodyPr>
          <a:lstStyle/>
          <a:p>
            <a:pPr marL="171450" lvl="0" indent="-190500" algn="l" rtl="0">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Based on different weights &amp; features different models are created</a:t>
            </a:r>
            <a:endParaRPr sz="1200">
              <a:solidFill>
                <a:schemeClr val="lt1"/>
              </a:solidFill>
              <a:latin typeface="Lato"/>
              <a:ea typeface="Lato"/>
              <a:cs typeface="Lato"/>
              <a:sym typeface="Lato"/>
            </a:endParaRPr>
          </a:p>
          <a:p>
            <a:pPr marL="457200" lvl="0" indent="0" algn="l" rtl="0">
              <a:lnSpc>
                <a:spcPct val="115000"/>
              </a:lnSpc>
              <a:spcBef>
                <a:spcPts val="0"/>
              </a:spcBef>
              <a:spcAft>
                <a:spcPts val="0"/>
              </a:spcAft>
              <a:buNone/>
            </a:pPr>
            <a:endParaRPr sz="1200">
              <a:solidFill>
                <a:schemeClr val="lt1"/>
              </a:solidFill>
              <a:latin typeface="Lato"/>
              <a:ea typeface="Lato"/>
              <a:cs typeface="Lato"/>
              <a:sym typeface="Lato"/>
            </a:endParaRPr>
          </a:p>
          <a:p>
            <a:pPr marL="171450" lvl="0" indent="-190500" algn="l" rtl="0">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Compute various metrics and run though validation sets</a:t>
            </a:r>
            <a:endParaRPr sz="1200">
              <a:solidFill>
                <a:schemeClr val="lt1"/>
              </a:solidFill>
              <a:latin typeface="Lato"/>
              <a:ea typeface="Lato"/>
              <a:cs typeface="Lato"/>
              <a:sym typeface="Lato"/>
            </a:endParaRPr>
          </a:p>
          <a:p>
            <a:pPr marL="457200" lvl="0" indent="0" algn="l" rtl="0">
              <a:lnSpc>
                <a:spcPct val="115000"/>
              </a:lnSpc>
              <a:spcBef>
                <a:spcPts val="0"/>
              </a:spcBef>
              <a:spcAft>
                <a:spcPts val="0"/>
              </a:spcAft>
              <a:buNone/>
            </a:pPr>
            <a:endParaRPr sz="1200">
              <a:solidFill>
                <a:schemeClr val="lt1"/>
              </a:solidFill>
              <a:latin typeface="Lato"/>
              <a:ea typeface="Lato"/>
              <a:cs typeface="Lato"/>
              <a:sym typeface="Lato"/>
            </a:endParaRPr>
          </a:p>
          <a:p>
            <a:pPr marL="171450" lvl="0" indent="-190500" algn="l" rtl="0">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Tries to find the model with minimum error</a:t>
            </a:r>
            <a:endParaRPr sz="1200">
              <a:solidFill>
                <a:schemeClr val="lt1"/>
              </a:solidFill>
              <a:latin typeface="Lato"/>
              <a:ea typeface="Lato"/>
              <a:cs typeface="Lato"/>
              <a:sym typeface="Lato"/>
            </a:endParaRPr>
          </a:p>
        </p:txBody>
      </p:sp>
      <p:sp>
        <p:nvSpPr>
          <p:cNvPr id="165" name="Google Shape;165;p16"/>
          <p:cNvSpPr txBox="1"/>
          <p:nvPr/>
        </p:nvSpPr>
        <p:spPr>
          <a:xfrm>
            <a:off x="5580750" y="2100300"/>
            <a:ext cx="1624500" cy="2350500"/>
          </a:xfrm>
          <a:prstGeom prst="rect">
            <a:avLst/>
          </a:prstGeom>
          <a:noFill/>
          <a:ln>
            <a:noFill/>
          </a:ln>
        </p:spPr>
        <p:txBody>
          <a:bodyPr spcFirstLastPara="1" wrap="square" lIns="91425" tIns="91425" rIns="91425" bIns="91425" anchor="t" anchorCtr="0">
            <a:noAutofit/>
          </a:bodyPr>
          <a:lstStyle/>
          <a:p>
            <a:pPr marL="171450" lvl="0" indent="-190500" algn="l" rtl="0">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Goes through feature selection and hyper parameter tuning to find the best model</a:t>
            </a:r>
            <a:endParaRPr sz="1200">
              <a:solidFill>
                <a:schemeClr val="lt1"/>
              </a:solidFill>
              <a:latin typeface="Lato"/>
              <a:ea typeface="Lato"/>
              <a:cs typeface="Lato"/>
              <a:sym typeface="Lato"/>
            </a:endParaRPr>
          </a:p>
          <a:p>
            <a:pPr marL="457200" lvl="0" indent="0" algn="l" rtl="0">
              <a:lnSpc>
                <a:spcPct val="115000"/>
              </a:lnSpc>
              <a:spcBef>
                <a:spcPts val="0"/>
              </a:spcBef>
              <a:spcAft>
                <a:spcPts val="0"/>
              </a:spcAft>
              <a:buNone/>
            </a:pPr>
            <a:endParaRPr sz="1200">
              <a:solidFill>
                <a:schemeClr val="lt1"/>
              </a:solidFill>
              <a:latin typeface="Lato"/>
              <a:ea typeface="Lato"/>
              <a:cs typeface="Lato"/>
              <a:sym typeface="Lato"/>
            </a:endParaRPr>
          </a:p>
          <a:p>
            <a:pPr marL="171450" lvl="0" indent="-190500" algn="l" rtl="0">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Makes sure that the model is properly regularized</a:t>
            </a:r>
            <a:endParaRPr sz="1200">
              <a:solidFill>
                <a:schemeClr val="lt1"/>
              </a:solidFill>
              <a:latin typeface="Lato"/>
              <a:ea typeface="Lato"/>
              <a:cs typeface="Lato"/>
              <a:sym typeface="Lato"/>
            </a:endParaRPr>
          </a:p>
        </p:txBody>
      </p:sp>
      <p:sp>
        <p:nvSpPr>
          <p:cNvPr id="166" name="Google Shape;166;p16"/>
          <p:cNvSpPr txBox="1"/>
          <p:nvPr/>
        </p:nvSpPr>
        <p:spPr>
          <a:xfrm>
            <a:off x="7259350" y="2100300"/>
            <a:ext cx="1624500" cy="2350500"/>
          </a:xfrm>
          <a:prstGeom prst="rect">
            <a:avLst/>
          </a:prstGeom>
          <a:noFill/>
          <a:ln>
            <a:noFill/>
          </a:ln>
        </p:spPr>
        <p:txBody>
          <a:bodyPr spcFirstLastPara="1" wrap="square" lIns="91425" tIns="91425" rIns="91425" bIns="91425" anchor="t" anchorCtr="0">
            <a:noAutofit/>
          </a:bodyPr>
          <a:lstStyle/>
          <a:p>
            <a:pPr marL="171450" lvl="0" indent="-190500" algn="l" rtl="0">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Once the model is selected it is sent to online caches and pre-compute system </a:t>
            </a:r>
            <a:endParaRPr sz="12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7"/>
          <p:cNvSpPr txBox="1"/>
          <p:nvPr/>
        </p:nvSpPr>
        <p:spPr>
          <a:xfrm>
            <a:off x="801125" y="192625"/>
            <a:ext cx="7983900" cy="619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latin typeface="Montserrat"/>
                <a:ea typeface="Montserrat"/>
                <a:cs typeface="Montserrat"/>
                <a:sym typeface="Montserrat"/>
              </a:rPr>
              <a:t>Powering Machine Learning Pipelines</a:t>
            </a:r>
            <a:endParaRPr sz="2400" b="1">
              <a:solidFill>
                <a:schemeClr val="lt1"/>
              </a:solidFill>
              <a:latin typeface="Montserrat"/>
              <a:ea typeface="Montserrat"/>
              <a:cs typeface="Montserrat"/>
              <a:sym typeface="Montserrat"/>
            </a:endParaRPr>
          </a:p>
        </p:txBody>
      </p:sp>
      <p:pic>
        <p:nvPicPr>
          <p:cNvPr id="172" name="Google Shape;172;p17"/>
          <p:cNvPicPr preferRelativeResize="0"/>
          <p:nvPr/>
        </p:nvPicPr>
        <p:blipFill>
          <a:blip r:embed="rId3">
            <a:alphaModFix/>
          </a:blip>
          <a:stretch>
            <a:fillRect/>
          </a:stretch>
        </p:blipFill>
        <p:spPr>
          <a:xfrm>
            <a:off x="152400" y="760700"/>
            <a:ext cx="8839199" cy="1270750"/>
          </a:xfrm>
          <a:prstGeom prst="rect">
            <a:avLst/>
          </a:prstGeom>
          <a:noFill/>
          <a:ln>
            <a:noFill/>
          </a:ln>
        </p:spPr>
      </p:pic>
      <p:sp>
        <p:nvSpPr>
          <p:cNvPr id="173" name="Google Shape;173;p17"/>
          <p:cNvSpPr txBox="1"/>
          <p:nvPr/>
        </p:nvSpPr>
        <p:spPr>
          <a:xfrm>
            <a:off x="175650" y="1633825"/>
            <a:ext cx="8792700" cy="2567400"/>
          </a:xfrm>
          <a:prstGeom prst="rect">
            <a:avLst/>
          </a:prstGeom>
          <a:noFill/>
          <a:ln>
            <a:noFill/>
          </a:ln>
        </p:spPr>
        <p:txBody>
          <a:bodyPr spcFirstLastPara="1" wrap="square" lIns="91425" tIns="91425" rIns="91425" bIns="91425" anchor="t" anchorCtr="0">
            <a:noAutofit/>
          </a:bodyPr>
          <a:lstStyle/>
          <a:p>
            <a:pPr marL="285750" lvl="0" indent="-330200" algn="l" rtl="0">
              <a:lnSpc>
                <a:spcPct val="158000"/>
              </a:lnSpc>
              <a:spcBef>
                <a:spcPts val="2900"/>
              </a:spcBef>
              <a:spcAft>
                <a:spcPts val="0"/>
              </a:spcAft>
              <a:buClr>
                <a:schemeClr val="lt1"/>
              </a:buClr>
              <a:buSzPts val="1600"/>
              <a:buFont typeface="Lato"/>
              <a:buChar char="●"/>
            </a:pPr>
            <a:r>
              <a:rPr lang="en" sz="1600">
                <a:solidFill>
                  <a:schemeClr val="lt1"/>
                </a:solidFill>
                <a:latin typeface="Lato"/>
                <a:ea typeface="Lato"/>
                <a:cs typeface="Lato"/>
                <a:sym typeface="Lato"/>
              </a:rPr>
              <a:t>Selecting a set of users — This is done via a Hive query to select the cohort for analysis</a:t>
            </a:r>
            <a:endParaRPr sz="1600">
              <a:solidFill>
                <a:schemeClr val="lt1"/>
              </a:solidFill>
              <a:latin typeface="Lato"/>
              <a:ea typeface="Lato"/>
              <a:cs typeface="Lato"/>
              <a:sym typeface="Lato"/>
            </a:endParaRPr>
          </a:p>
          <a:p>
            <a:pPr marL="285750" lvl="0" indent="-330200" algn="l" rtl="0">
              <a:lnSpc>
                <a:spcPct val="158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Cleansing / preparing the data — A Python script that creates 2 sets of users for ensuring parallel paths</a:t>
            </a:r>
            <a:endParaRPr sz="1600">
              <a:solidFill>
                <a:schemeClr val="lt1"/>
              </a:solidFill>
              <a:latin typeface="Lato"/>
              <a:ea typeface="Lato"/>
              <a:cs typeface="Lato"/>
              <a:sym typeface="Lato"/>
            </a:endParaRPr>
          </a:p>
          <a:p>
            <a:pPr marL="285750" lvl="0" indent="-330200" algn="l" rtl="0">
              <a:lnSpc>
                <a:spcPct val="158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In the parallel paths, one uses Spark to build and analyze a global model with HDFS as temporary storage. The other uses R to build region (country) specific models. The number of regions is dynamic based on the cohort selected for analysis. The Build Regional Model and Validate Regional Model steps in the diagram are repeated for each region (country), expanded at runtime and executed with different set of parameters as shown below</a:t>
            </a:r>
            <a:endParaRPr sz="1600">
              <a:solidFill>
                <a:schemeClr val="lt1"/>
              </a:solidFill>
              <a:latin typeface="Lato"/>
              <a:ea typeface="Lato"/>
              <a:cs typeface="Lato"/>
              <a:sym typeface="Lato"/>
            </a:endParaRPr>
          </a:p>
          <a:p>
            <a:pPr marL="0" lvl="0" indent="0" algn="l" rtl="0">
              <a:spcBef>
                <a:spcPts val="1100"/>
              </a:spcBef>
              <a:spcAft>
                <a:spcPts val="0"/>
              </a:spcAft>
              <a:buNone/>
            </a:pP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txBox="1"/>
          <p:nvPr/>
        </p:nvSpPr>
        <p:spPr>
          <a:xfrm>
            <a:off x="282150" y="700250"/>
            <a:ext cx="8792700" cy="2165400"/>
          </a:xfrm>
          <a:prstGeom prst="rect">
            <a:avLst/>
          </a:prstGeom>
          <a:noFill/>
          <a:ln>
            <a:noFill/>
          </a:ln>
        </p:spPr>
        <p:txBody>
          <a:bodyPr spcFirstLastPara="1" wrap="square" lIns="91425" tIns="91425" rIns="91425" bIns="91425" anchor="t" anchorCtr="0">
            <a:noAutofit/>
          </a:bodyPr>
          <a:lstStyle/>
          <a:p>
            <a:pPr marL="285750" lvl="0" indent="-330200" algn="l" rtl="0">
              <a:lnSpc>
                <a:spcPct val="158000"/>
              </a:lnSpc>
              <a:spcBef>
                <a:spcPts val="4400"/>
              </a:spcBef>
              <a:spcAft>
                <a:spcPts val="0"/>
              </a:spcAft>
              <a:buClr>
                <a:schemeClr val="lt1"/>
              </a:buClr>
              <a:buSzPts val="1600"/>
              <a:buFont typeface="Lato"/>
              <a:buChar char="●"/>
            </a:pPr>
            <a:r>
              <a:rPr lang="en" sz="1600">
                <a:solidFill>
                  <a:schemeClr val="lt1"/>
                </a:solidFill>
                <a:latin typeface="Lato"/>
                <a:ea typeface="Lato"/>
                <a:cs typeface="Lato"/>
                <a:sym typeface="Lato"/>
              </a:rPr>
              <a:t>Validation — Scala code that tests for the stability of the models when the two paths converge. In this step we also go back and repeat the whole process if the model is not stable.</a:t>
            </a:r>
            <a:endParaRPr sz="1600">
              <a:solidFill>
                <a:schemeClr val="lt1"/>
              </a:solidFill>
              <a:latin typeface="Lato"/>
              <a:ea typeface="Lato"/>
              <a:cs typeface="Lato"/>
              <a:sym typeface="Lato"/>
            </a:endParaRPr>
          </a:p>
          <a:p>
            <a:pPr marL="285750" lvl="0" indent="-330200" algn="l" rtl="0">
              <a:lnSpc>
                <a:spcPct val="158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Publish the new model — Fire off a Docker container to publish the new model to be picked up by other production systems</a:t>
            </a:r>
            <a:endParaRPr sz="1600">
              <a:solidFill>
                <a:schemeClr val="lt1"/>
              </a:solidFill>
              <a:latin typeface="Lato"/>
              <a:ea typeface="Lato"/>
              <a:cs typeface="Lato"/>
              <a:sym typeface="Lato"/>
            </a:endParaRPr>
          </a:p>
          <a:p>
            <a:pPr marL="285750" lvl="0" indent="-228600" algn="l" rtl="0">
              <a:spcBef>
                <a:spcPts val="0"/>
              </a:spcBef>
              <a:spcAft>
                <a:spcPts val="0"/>
              </a:spcAft>
              <a:buNone/>
            </a:pPr>
            <a:endParaRPr sz="16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p:nvPr/>
        </p:nvSpPr>
        <p:spPr>
          <a:xfrm>
            <a:off x="1152675" y="699400"/>
            <a:ext cx="7219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FFFFFF"/>
                </a:solidFill>
                <a:latin typeface="Lato"/>
                <a:ea typeface="Lato"/>
                <a:cs typeface="Lato"/>
                <a:sym typeface="Lato"/>
              </a:rPr>
              <a:t>Pipeline</a:t>
            </a:r>
            <a:r>
              <a:rPr lang="en" sz="2400" b="1">
                <a:solidFill>
                  <a:srgbClr val="FFFFFF"/>
                </a:solidFill>
                <a:latin typeface="Montserrat"/>
                <a:ea typeface="Montserrat"/>
                <a:cs typeface="Montserrat"/>
                <a:sym typeface="Montserrat"/>
              </a:rPr>
              <a:t> </a:t>
            </a:r>
            <a:r>
              <a:rPr lang="en" sz="2400" b="1">
                <a:solidFill>
                  <a:srgbClr val="FFFFFF"/>
                </a:solidFill>
                <a:latin typeface="Lato"/>
                <a:ea typeface="Lato"/>
                <a:cs typeface="Lato"/>
                <a:sym typeface="Lato"/>
              </a:rPr>
              <a:t>Challenges</a:t>
            </a:r>
            <a:endParaRPr sz="2400" b="1">
              <a:solidFill>
                <a:srgbClr val="FFFFFF"/>
              </a:solidFill>
              <a:latin typeface="Lato"/>
              <a:ea typeface="Lato"/>
              <a:cs typeface="Lato"/>
              <a:sym typeface="Lato"/>
            </a:endParaRPr>
          </a:p>
        </p:txBody>
      </p:sp>
      <p:sp>
        <p:nvSpPr>
          <p:cNvPr id="184" name="Google Shape;184;p19"/>
          <p:cNvSpPr txBox="1"/>
          <p:nvPr/>
        </p:nvSpPr>
        <p:spPr>
          <a:xfrm>
            <a:off x="973350" y="1641850"/>
            <a:ext cx="8294400" cy="3182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Heterogeneous Systems</a:t>
            </a:r>
            <a:endParaRPr sz="1800">
              <a:solidFill>
                <a:srgbClr val="FFFFFF"/>
              </a:solidFill>
              <a:latin typeface="Lato"/>
              <a:ea typeface="Lato"/>
              <a:cs typeface="Lato"/>
              <a:sym typeface="Lato"/>
            </a:endParaRPr>
          </a:p>
          <a:p>
            <a:pPr marL="0" lvl="0" indent="0" algn="l" rtl="0">
              <a:spcBef>
                <a:spcPts val="0"/>
              </a:spcBef>
              <a:spcAft>
                <a:spcPts val="0"/>
              </a:spcAft>
              <a:buNone/>
            </a:pPr>
            <a:endParaRPr sz="800">
              <a:solidFill>
                <a:srgbClr val="FFFFFF"/>
              </a:solidFill>
              <a:latin typeface="Lato"/>
              <a:ea typeface="Lato"/>
              <a:cs typeface="Lato"/>
              <a:sym typeface="Lato"/>
            </a:endParaRPr>
          </a:p>
          <a:p>
            <a:pPr marL="457200" lvl="0" indent="-342900" algn="l" rtl="0">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Failure Handling</a:t>
            </a:r>
            <a:endParaRPr sz="1800">
              <a:solidFill>
                <a:srgbClr val="FFFFFF"/>
              </a:solidFill>
              <a:latin typeface="Lato"/>
              <a:ea typeface="Lato"/>
              <a:cs typeface="Lato"/>
              <a:sym typeface="Lato"/>
            </a:endParaRPr>
          </a:p>
          <a:p>
            <a:pPr marL="0" lvl="0" indent="0" algn="l" rtl="0">
              <a:spcBef>
                <a:spcPts val="0"/>
              </a:spcBef>
              <a:spcAft>
                <a:spcPts val="0"/>
              </a:spcAft>
              <a:buNone/>
            </a:pPr>
            <a:endParaRPr sz="800">
              <a:solidFill>
                <a:srgbClr val="FFFFFF"/>
              </a:solidFill>
              <a:latin typeface="Lato"/>
              <a:ea typeface="Lato"/>
              <a:cs typeface="Lato"/>
              <a:sym typeface="Lato"/>
            </a:endParaRPr>
          </a:p>
          <a:p>
            <a:pPr marL="457200" lvl="0" indent="-342900" algn="l" rtl="0">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Reproducibility</a:t>
            </a:r>
            <a:endParaRPr sz="1800">
              <a:solidFill>
                <a:srgbClr val="FFFFFF"/>
              </a:solidFill>
              <a:latin typeface="Lato"/>
              <a:ea typeface="Lato"/>
              <a:cs typeface="Lato"/>
              <a:sym typeface="Lato"/>
            </a:endParaRPr>
          </a:p>
          <a:p>
            <a:pPr marL="0" lvl="0" indent="0" algn="l" rtl="0">
              <a:spcBef>
                <a:spcPts val="0"/>
              </a:spcBef>
              <a:spcAft>
                <a:spcPts val="0"/>
              </a:spcAft>
              <a:buNone/>
            </a:pPr>
            <a:endParaRPr sz="800">
              <a:solidFill>
                <a:srgbClr val="FFFFFF"/>
              </a:solidFill>
              <a:latin typeface="Lato"/>
              <a:ea typeface="Lato"/>
              <a:cs typeface="Lato"/>
              <a:sym typeface="Lato"/>
            </a:endParaRPr>
          </a:p>
          <a:p>
            <a:pPr marL="457200" lvl="0" indent="-342900" algn="l" rtl="0">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Multi-Tenancy</a:t>
            </a:r>
            <a:endParaRPr sz="1800">
              <a:solidFill>
                <a:srgbClr val="FFFFFF"/>
              </a:solidFill>
              <a:latin typeface="Lato"/>
              <a:ea typeface="Lato"/>
              <a:cs typeface="Lato"/>
              <a:sym typeface="Lato"/>
            </a:endParaRPr>
          </a:p>
          <a:p>
            <a:pPr marL="0" lvl="0" indent="0" algn="l" rtl="0">
              <a:spcBef>
                <a:spcPts val="0"/>
              </a:spcBef>
              <a:spcAft>
                <a:spcPts val="0"/>
              </a:spcAft>
              <a:buNone/>
            </a:pPr>
            <a:endParaRPr sz="800">
              <a:solidFill>
                <a:srgbClr val="FFFFFF"/>
              </a:solidFill>
              <a:latin typeface="Lato"/>
              <a:ea typeface="Lato"/>
              <a:cs typeface="Lato"/>
              <a:sym typeface="Lato"/>
            </a:endParaRPr>
          </a:p>
          <a:p>
            <a:pPr marL="457200" lvl="0" indent="-342900" algn="l" rtl="0">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External Triggers</a:t>
            </a:r>
            <a:endParaRPr sz="18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Meson Framework</a:t>
            </a:r>
            <a:endParaRPr/>
          </a:p>
        </p:txBody>
      </p:sp>
      <p:pic>
        <p:nvPicPr>
          <p:cNvPr id="190" name="Google Shape;190;p20"/>
          <p:cNvPicPr preferRelativeResize="0"/>
          <p:nvPr/>
        </p:nvPicPr>
        <p:blipFill>
          <a:blip r:embed="rId3">
            <a:alphaModFix/>
          </a:blip>
          <a:stretch>
            <a:fillRect/>
          </a:stretch>
        </p:blipFill>
        <p:spPr>
          <a:xfrm>
            <a:off x="216188" y="1389513"/>
            <a:ext cx="8711626" cy="362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Mesos Overview</a:t>
            </a:r>
            <a:endParaRPr/>
          </a:p>
        </p:txBody>
      </p:sp>
      <p:pic>
        <p:nvPicPr>
          <p:cNvPr id="196" name="Google Shape;196;p21"/>
          <p:cNvPicPr preferRelativeResize="0"/>
          <p:nvPr/>
        </p:nvPicPr>
        <p:blipFill>
          <a:blip r:embed="rId3">
            <a:alphaModFix/>
          </a:blip>
          <a:stretch>
            <a:fillRect/>
          </a:stretch>
        </p:blipFill>
        <p:spPr>
          <a:xfrm>
            <a:off x="527975" y="1178950"/>
            <a:ext cx="8184001" cy="380172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410</Words>
  <Application>Microsoft Macintosh PowerPoint</Application>
  <PresentationFormat>On-screen Show (16:9)</PresentationFormat>
  <Paragraphs>84</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Georgia</vt:lpstr>
      <vt:lpstr>Roboto</vt:lpstr>
      <vt:lpstr>Lato</vt:lpstr>
      <vt:lpstr>Montserrat</vt:lpstr>
      <vt:lpstr>Arial</vt:lpstr>
      <vt:lpstr>Focus</vt:lpstr>
      <vt:lpstr>Meson: Workflow Orchestration for Netflix Recommendations </vt:lpstr>
      <vt:lpstr>Problem Statement:</vt:lpstr>
      <vt:lpstr>PowerPoint Presentation</vt:lpstr>
      <vt:lpstr>PowerPoint Presentation</vt:lpstr>
      <vt:lpstr>PowerPoint Presentation</vt:lpstr>
      <vt:lpstr>PowerPoint Presentation</vt:lpstr>
      <vt:lpstr>PowerPoint Presentation</vt:lpstr>
      <vt:lpstr>Meson Framework</vt:lpstr>
      <vt:lpstr>Mesos Overview</vt:lpstr>
      <vt:lpstr>Meson Usage</vt:lpstr>
      <vt:lpstr>Meson Usage</vt:lpstr>
      <vt:lpstr>Meson Usage</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Meson: Workflow Orchestration for Netflix Recommendations </dc:title>
  <cp:lastModifiedBy>BATHIJA, RICHA S</cp:lastModifiedBy>
  <cp:revision>1</cp:revision>
  <dcterms:modified xsi:type="dcterms:W3CDTF">2019-03-03T01:17:55Z</dcterms:modified>
</cp:coreProperties>
</file>