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4" r:id="rId1"/>
  </p:sldMasterIdLst>
  <p:notesMasterIdLst>
    <p:notesMasterId r:id="rId14"/>
  </p:notesMasterIdLst>
  <p:sldIdLst>
    <p:sldId id="256" r:id="rId2"/>
    <p:sldId id="257" r:id="rId3"/>
    <p:sldId id="264" r:id="rId4"/>
    <p:sldId id="265" r:id="rId5"/>
    <p:sldId id="266" r:id="rId6"/>
    <p:sldId id="272" r:id="rId7"/>
    <p:sldId id="267" r:id="rId8"/>
    <p:sldId id="268" r:id="rId9"/>
    <p:sldId id="269" r:id="rId10"/>
    <p:sldId id="270" r:id="rId11"/>
    <p:sldId id="271" r:id="rId12"/>
    <p:sldId id="273" r:id="rId13"/>
  </p:sldIdLst>
  <p:sldSz cx="9144000" cy="5143500" type="screen16x9"/>
  <p:notesSz cx="6858000" cy="9313863"/>
  <p:embeddedFontLst>
    <p:embeddedFont>
      <p:font typeface="Arial Black" panose="020B0A04020102020204" pitchFamily="34" charset="0"/>
      <p:regular r:id="rId15"/>
      <p:bold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28BBC5-9A5F-44FB-9E22-6E6E48C1B2FD}">
  <a:tblStyle styleId="{0028BBC5-9A5F-44FB-9E22-6E6E48C1B2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0591" autoAdjust="0"/>
  </p:normalViewPr>
  <p:slideViewPr>
    <p:cSldViewPr snapToGrid="0">
      <p:cViewPr>
        <p:scale>
          <a:sx n="70" d="100"/>
          <a:sy n="70" d="100"/>
        </p:scale>
        <p:origin x="1180" y="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5693"/>
          </a:xfrm>
          <a:prstGeom prst="rect">
            <a:avLst/>
          </a:prstGeom>
          <a:noFill/>
          <a:ln>
            <a:noFill/>
          </a:ln>
        </p:spPr>
        <p:txBody>
          <a:bodyPr spcFirstLastPara="1" wrap="square" lIns="91325" tIns="45650" rIns="91325" bIns="4565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65693"/>
          </a:xfrm>
          <a:prstGeom prst="rect">
            <a:avLst/>
          </a:prstGeom>
          <a:noFill/>
          <a:ln>
            <a:noFill/>
          </a:ln>
        </p:spPr>
        <p:txBody>
          <a:bodyPr spcFirstLastPara="1" wrap="square" lIns="91325" tIns="45650" rIns="91325" bIns="4565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6554"/>
            <a:ext cx="2971800" cy="465693"/>
          </a:xfrm>
          <a:prstGeom prst="rect">
            <a:avLst/>
          </a:prstGeom>
          <a:noFill/>
          <a:ln>
            <a:noFill/>
          </a:ln>
        </p:spPr>
        <p:txBody>
          <a:bodyPr spcFirstLastPara="1" wrap="square" lIns="91325" tIns="45650" rIns="91325" bIns="4565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6" name="Google Shape;36;p1: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e2b63b6d9_0_2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4e2b63b6d9_0_2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ea typeface="Calibri"/>
                <a:cs typeface="Calibri"/>
                <a:sym typeface="Calibri"/>
              </a:rPr>
              <a:t>Serving multiple models at production scale can lead to cross-model interference, which is a challenging problem to solve. </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ea typeface="Calibri"/>
                <a:cs typeface="Calibri"/>
                <a:sym typeface="Calibri"/>
              </a:rPr>
              <a:t>Refer Non neural network paragraph</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endParaRPr lang="en-US" dirty="0"/>
          </a:p>
          <a:p>
            <a:pPr marL="171450" lvl="0" indent="-171450" algn="l" rtl="0">
              <a:spcBef>
                <a:spcPts val="360"/>
              </a:spcBef>
              <a:spcAft>
                <a:spcPts val="0"/>
              </a:spcAft>
              <a:buFont typeface="Arial" panose="020B0604020202020204" pitchFamily="34" charset="0"/>
              <a:buChar char="•"/>
            </a:pPr>
            <a:endParaRPr lang="en-US" dirty="0"/>
          </a:p>
        </p:txBody>
      </p:sp>
      <p:sp>
        <p:nvSpPr>
          <p:cNvPr id="47" name="Google Shape;47;g4e2b63b6d9_0_2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81213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e2b63b6d9_0_2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4e2b63b6d9_0_2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dirty="0"/>
          </a:p>
        </p:txBody>
      </p:sp>
      <p:sp>
        <p:nvSpPr>
          <p:cNvPr id="47" name="Google Shape;47;g4e2b63b6d9_0_2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e2b63b6d9_0_2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4e2b63b6d9_0_2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dirty="0"/>
          </a:p>
        </p:txBody>
      </p:sp>
      <p:sp>
        <p:nvSpPr>
          <p:cNvPr id="47" name="Google Shape;47;g4e2b63b6d9_0_2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272700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e2b63b6d9_0_2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4e2b63b6d9_0_2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0" lvl="0" indent="0" algn="l" rtl="0">
              <a:spcBef>
                <a:spcPts val="360"/>
              </a:spcBef>
              <a:spcAft>
                <a:spcPts val="0"/>
              </a:spcAft>
              <a:buNone/>
            </a:pPr>
            <a:endParaRPr dirty="0"/>
          </a:p>
        </p:txBody>
      </p:sp>
      <p:sp>
        <p:nvSpPr>
          <p:cNvPr id="47" name="Google Shape;47;g4e2b63b6d9_0_2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61134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e2b63b6d9_0_2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4e2b63b6d9_0_2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ea typeface="Calibri"/>
                <a:cs typeface="Calibri"/>
                <a:sym typeface="Calibri"/>
              </a:rPr>
              <a:t>These statistics cover the presence of each feature in the data, e.g., the distribution of the number of values per example or the number of examples with and without the feature. The component also gathers statistics over feature values: for continuous features, the statistics include quantiles, </a:t>
            </a:r>
            <a:r>
              <a:rPr lang="en-US" sz="1200" b="0" i="0" u="none" strike="noStrike" cap="none" dirty="0" err="1">
                <a:solidFill>
                  <a:schemeClr val="dk1"/>
                </a:solidFill>
                <a:effectLst/>
                <a:latin typeface="Calibri"/>
                <a:ea typeface="Calibri"/>
                <a:cs typeface="Calibri"/>
                <a:sym typeface="Calibri"/>
              </a:rPr>
              <a:t>equiwidth</a:t>
            </a:r>
            <a:r>
              <a:rPr lang="en-US" sz="1200" b="0" i="0" u="none" strike="noStrike" cap="none" dirty="0">
                <a:solidFill>
                  <a:schemeClr val="dk1"/>
                </a:solidFill>
                <a:effectLst/>
                <a:latin typeface="Calibri"/>
                <a:ea typeface="Calibri"/>
                <a:cs typeface="Calibri"/>
                <a:sym typeface="Calibri"/>
              </a:rPr>
              <a:t> histograms, the mean and standard deviation, to name a few, whereas for discrete features they include the top-K values by frequency. </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ea typeface="Calibri"/>
                <a:cs typeface="Calibri"/>
                <a:sym typeface="Calibri"/>
              </a:rPr>
              <a:t>In most machine learning platforms that deal with sparse categorical features, both training and serving require mappings from string values of a sparse feature to integer IDs. The integer IDs allow operations like looking up model weights or embeddings given a specific value </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ea typeface="Calibri"/>
                <a:cs typeface="Calibri"/>
                <a:sym typeface="Calibri"/>
              </a:rPr>
              <a:t>Properties that can be encoded in the schema:</a:t>
            </a:r>
          </a:p>
          <a:p>
            <a:pPr>
              <a:buFont typeface="Arial" panose="020B0604020202020204" pitchFamily="34" charset="0"/>
              <a:buChar char="•"/>
            </a:pPr>
            <a:r>
              <a:rPr lang="en-US" sz="1200" b="0" i="0" u="none" strike="noStrike" cap="none" dirty="0">
                <a:solidFill>
                  <a:schemeClr val="dk1"/>
                </a:solidFill>
                <a:effectLst/>
                <a:latin typeface="Calibri"/>
                <a:ea typeface="Calibri"/>
                <a:cs typeface="Calibri"/>
                <a:sym typeface="Calibri"/>
              </a:rPr>
              <a:t> Features present in the data. </a:t>
            </a:r>
            <a:endParaRPr lang="en-US" dirty="0"/>
          </a:p>
          <a:p>
            <a:r>
              <a:rPr lang="en-US" sz="1200" b="0" i="0" u="none" strike="noStrike" cap="none" dirty="0">
                <a:solidFill>
                  <a:schemeClr val="dk1"/>
                </a:solidFill>
                <a:effectLst/>
                <a:latin typeface="Calibri"/>
                <a:ea typeface="Calibri"/>
                <a:cs typeface="Calibri"/>
                <a:sym typeface="Calibri"/>
              </a:rPr>
              <a:t>• The expected type of each feature. </a:t>
            </a:r>
            <a:endParaRPr lang="en-US" dirty="0"/>
          </a:p>
          <a:p>
            <a:r>
              <a:rPr lang="en-US" sz="1200" b="0" i="0" u="none" strike="noStrike" cap="none" dirty="0">
                <a:solidFill>
                  <a:schemeClr val="dk1"/>
                </a:solidFill>
                <a:effectLst/>
                <a:latin typeface="Calibri"/>
                <a:ea typeface="Calibri"/>
                <a:cs typeface="Calibri"/>
                <a:sym typeface="Calibri"/>
              </a:rPr>
              <a:t>• The expected presence of each feature, in terms of a min- </a:t>
            </a:r>
            <a:r>
              <a:rPr lang="en-US" sz="1200" b="0" i="0" u="none" strike="noStrike" cap="none" dirty="0" err="1">
                <a:solidFill>
                  <a:schemeClr val="dk1"/>
                </a:solidFill>
                <a:effectLst/>
                <a:latin typeface="Calibri"/>
                <a:ea typeface="Calibri"/>
                <a:cs typeface="Calibri"/>
                <a:sym typeface="Calibri"/>
              </a:rPr>
              <a:t>imum</a:t>
            </a:r>
            <a:r>
              <a:rPr lang="en-US" sz="1200" b="0" i="0" u="none" strike="noStrike" cap="none" dirty="0">
                <a:solidFill>
                  <a:schemeClr val="dk1"/>
                </a:solidFill>
                <a:effectLst/>
                <a:latin typeface="Calibri"/>
                <a:ea typeface="Calibri"/>
                <a:cs typeface="Calibri"/>
                <a:sym typeface="Calibri"/>
              </a:rPr>
              <a:t> count and fraction of examples that must contain the feature. </a:t>
            </a:r>
            <a:endParaRPr lang="en-US" dirty="0"/>
          </a:p>
          <a:p>
            <a:r>
              <a:rPr lang="en-US" sz="1200" b="0" i="0" u="none" strike="noStrike" cap="none" dirty="0">
                <a:solidFill>
                  <a:schemeClr val="dk1"/>
                </a:solidFill>
                <a:effectLst/>
                <a:latin typeface="Calibri"/>
                <a:ea typeface="Calibri"/>
                <a:cs typeface="Calibri"/>
                <a:sym typeface="Calibri"/>
              </a:rPr>
              <a:t>• The expected valency of the feature in each example, i.e., minimum and maximum number of values. </a:t>
            </a:r>
            <a:endParaRPr lang="en-US" dirty="0"/>
          </a:p>
          <a:p>
            <a:r>
              <a:rPr lang="en-US" sz="1200" b="0" i="0" u="none" strike="noStrike" cap="none" dirty="0">
                <a:solidFill>
                  <a:schemeClr val="dk1"/>
                </a:solidFill>
                <a:effectLst/>
                <a:latin typeface="Calibri"/>
                <a:ea typeface="Calibri"/>
                <a:cs typeface="Calibri"/>
                <a:sym typeface="Calibri"/>
              </a:rPr>
              <a:t>• The expected domain of a feature, i.e., the small universe of values for a string feature, or range for an integer feature. </a:t>
            </a:r>
          </a:p>
          <a:p>
            <a:endParaRPr lang="en-US" dirty="0"/>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endParaRPr lang="en-US" sz="1200" b="0" i="0" u="none" strike="noStrike" cap="none" dirty="0">
              <a:solidFill>
                <a:schemeClr val="dk1"/>
              </a:solidFill>
              <a:effectLst/>
              <a:latin typeface="Calibri"/>
              <a:ea typeface="Calibri"/>
              <a:cs typeface="Calibri"/>
              <a:sym typeface="Calibri"/>
            </a:endParaRP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p>
          <a:p>
            <a:pPr marL="0" lvl="0" indent="0" algn="l" rtl="0">
              <a:spcBef>
                <a:spcPts val="360"/>
              </a:spcBef>
              <a:spcAft>
                <a:spcPts val="0"/>
              </a:spcAft>
              <a:buNone/>
            </a:pPr>
            <a:endParaRPr lang="en-US" b="0" dirty="0"/>
          </a:p>
        </p:txBody>
      </p:sp>
      <p:sp>
        <p:nvSpPr>
          <p:cNvPr id="47" name="Google Shape;47;g4e2b63b6d9_0_2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293196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e2b63b6d9_0_2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4e2b63b6d9_0_2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171450" lvl="0" indent="-171450" algn="l" rtl="0">
              <a:spcBef>
                <a:spcPts val="360"/>
              </a:spcBef>
              <a:spcAft>
                <a:spcPts val="0"/>
              </a:spcAft>
              <a:buFont typeface="Arial" panose="020B0604020202020204" pitchFamily="34" charset="0"/>
              <a:buChar char="•"/>
            </a:pPr>
            <a:r>
              <a:rPr lang="en-US" dirty="0"/>
              <a:t>For many use cases freshness of ML model is important </a:t>
            </a:r>
            <a:r>
              <a:rPr lang="en-US" dirty="0" err="1"/>
              <a:t>eg</a:t>
            </a:r>
            <a:r>
              <a:rPr lang="en-US" dirty="0"/>
              <a:t>: Google PlayStore. Have huge training dataset which take hours of training to attain desired model quality . Train on dataset and use pretrained model to train new data (like </a:t>
            </a:r>
            <a:r>
              <a:rPr lang="en-US" dirty="0" err="1"/>
              <a:t>resnet</a:t>
            </a:r>
            <a:r>
              <a:rPr lang="en-US" dirty="0"/>
              <a:t>)</a:t>
            </a:r>
          </a:p>
          <a:p>
            <a:pPr marL="171450" lvl="0" indent="-171450" algn="l" rtl="0">
              <a:spcBef>
                <a:spcPts val="360"/>
              </a:spcBef>
              <a:spcAft>
                <a:spcPts val="0"/>
              </a:spcAft>
              <a:buFont typeface="Arial" panose="020B0604020202020204" pitchFamily="34" charset="0"/>
              <a:buChar char="•"/>
            </a:pPr>
            <a:r>
              <a:rPr lang="en-US" dirty="0"/>
              <a:t>Feature Columns : similar to feature importance in PCA</a:t>
            </a:r>
          </a:p>
          <a:p>
            <a:pPr marL="171450" lvl="0" indent="-171450" algn="l" rtl="0">
              <a:spcBef>
                <a:spcPts val="360"/>
              </a:spcBef>
              <a:spcAft>
                <a:spcPts val="0"/>
              </a:spcAft>
              <a:buFont typeface="Arial" panose="020B0604020202020204" pitchFamily="34" charset="0"/>
              <a:buChar char="•"/>
            </a:pPr>
            <a:endParaRPr lang="en-US" dirty="0"/>
          </a:p>
          <a:p>
            <a:pPr marL="171450" lvl="0" indent="-171450" algn="l" rtl="0">
              <a:spcBef>
                <a:spcPts val="360"/>
              </a:spcBef>
              <a:spcAft>
                <a:spcPts val="0"/>
              </a:spcAft>
              <a:buFont typeface="Arial" panose="020B0604020202020204" pitchFamily="34" charset="0"/>
              <a:buChar char="•"/>
            </a:pPr>
            <a:endParaRPr lang="en-US" dirty="0"/>
          </a:p>
        </p:txBody>
      </p:sp>
      <p:sp>
        <p:nvSpPr>
          <p:cNvPr id="47" name="Google Shape;47;g4e2b63b6d9_0_2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9311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e2b63b6d9_0_2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4e2b63b6d9_0_2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171450" lvl="0" indent="-171450" algn="l" rtl="0">
              <a:spcBef>
                <a:spcPts val="360"/>
              </a:spcBef>
              <a:spcAft>
                <a:spcPts val="0"/>
              </a:spcAft>
              <a:buFont typeface="Arial" panose="020B0604020202020204" pitchFamily="34" charset="0"/>
              <a:buChar char="•"/>
            </a:pPr>
            <a:r>
              <a:rPr lang="en-US" dirty="0"/>
              <a:t>Safe to serve and desired prediction quality</a:t>
            </a:r>
          </a:p>
          <a:p>
            <a:pPr marL="171450" lvl="0" indent="-171450" algn="l" rtl="0">
              <a:spcBef>
                <a:spcPts val="360"/>
              </a:spcBef>
              <a:spcAft>
                <a:spcPts val="0"/>
              </a:spcAft>
              <a:buFont typeface="Arial" panose="020B0604020202020204" pitchFamily="34" charset="0"/>
              <a:buChar char="•"/>
            </a:pPr>
            <a:r>
              <a:rPr lang="en-US" dirty="0"/>
              <a:t>Since A/B testing is time consuming and costly</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dirty="0"/>
              <a:t>Evaluate model quality against a fixed threshold. If not then model is not pushed to production. Challenges: </a:t>
            </a:r>
            <a:r>
              <a:rPr lang="en-US" sz="1200" b="0" i="0" u="none" strike="noStrike" cap="none" dirty="0">
                <a:solidFill>
                  <a:schemeClr val="dk1"/>
                </a:solidFill>
                <a:effectLst/>
                <a:latin typeface="Calibri"/>
                <a:ea typeface="Calibri"/>
                <a:cs typeface="Calibri"/>
                <a:sym typeface="Calibri"/>
              </a:rPr>
              <a:t>canary process will not catch all potential errors. </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cs typeface="Calibri"/>
                <a:sym typeface="Calibri"/>
              </a:rPr>
              <a:t>Can be computed on subset, country = “US”</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endParaRPr lang="en-US" dirty="0"/>
          </a:p>
          <a:p>
            <a:pPr marL="171450" lvl="0" indent="-171450" algn="l" rtl="0">
              <a:spcBef>
                <a:spcPts val="360"/>
              </a:spcBef>
              <a:spcAft>
                <a:spcPts val="0"/>
              </a:spcAft>
              <a:buFont typeface="Arial" panose="020B0604020202020204" pitchFamily="34" charset="0"/>
              <a:buChar char="•"/>
            </a:pPr>
            <a:endParaRPr lang="en-US" dirty="0"/>
          </a:p>
          <a:p>
            <a:pPr marL="171450" lvl="0" indent="-171450" algn="l" rtl="0">
              <a:spcBef>
                <a:spcPts val="360"/>
              </a:spcBef>
              <a:spcAft>
                <a:spcPts val="0"/>
              </a:spcAft>
              <a:buFont typeface="Arial" panose="020B0604020202020204" pitchFamily="34" charset="0"/>
              <a:buChar char="•"/>
            </a:pPr>
            <a:endParaRPr lang="en-US" dirty="0"/>
          </a:p>
          <a:p>
            <a:pPr marL="171450" lvl="0" indent="-171450" algn="l" rtl="0">
              <a:spcBef>
                <a:spcPts val="360"/>
              </a:spcBef>
              <a:spcAft>
                <a:spcPts val="0"/>
              </a:spcAft>
              <a:buFont typeface="Arial" panose="020B0604020202020204" pitchFamily="34" charset="0"/>
              <a:buChar char="•"/>
            </a:pPr>
            <a:endParaRPr lang="en-US" dirty="0"/>
          </a:p>
        </p:txBody>
      </p:sp>
      <p:sp>
        <p:nvSpPr>
          <p:cNvPr id="47" name="Google Shape;47;g4e2b63b6d9_0_2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3440360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e2b63b6d9_0_2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4e2b63b6d9_0_2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ea typeface="Calibri"/>
                <a:cs typeface="Calibri"/>
                <a:sym typeface="Calibri"/>
              </a:rPr>
              <a:t>Serving multiple models at production scale can lead to cross-model interference, which is a challenging problem to solve. </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ea typeface="Calibri"/>
                <a:cs typeface="Calibri"/>
                <a:sym typeface="Calibri"/>
              </a:rPr>
              <a:t>Refer Non neural network paragraph</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endParaRPr lang="en-US" dirty="0"/>
          </a:p>
          <a:p>
            <a:pPr marL="171450" lvl="0" indent="-171450" algn="l" rtl="0">
              <a:spcBef>
                <a:spcPts val="360"/>
              </a:spcBef>
              <a:spcAft>
                <a:spcPts val="0"/>
              </a:spcAft>
              <a:buFont typeface="Arial" panose="020B0604020202020204" pitchFamily="34" charset="0"/>
              <a:buChar char="•"/>
            </a:pPr>
            <a:endParaRPr lang="en-US" dirty="0"/>
          </a:p>
        </p:txBody>
      </p:sp>
      <p:sp>
        <p:nvSpPr>
          <p:cNvPr id="47" name="Google Shape;47;g4e2b63b6d9_0_2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41908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e2b63b6d9_0_2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4e2b63b6d9_0_2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ea typeface="Calibri"/>
                <a:cs typeface="Calibri"/>
                <a:sym typeface="Calibri"/>
              </a:rPr>
              <a:t>Serving multiple models at production scale can lead to cross-model interference, which is a challenging problem to solve. </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sz="1200" b="0" i="0" u="none" strike="noStrike" cap="none" dirty="0">
                <a:solidFill>
                  <a:schemeClr val="dk1"/>
                </a:solidFill>
                <a:effectLst/>
                <a:latin typeface="Calibri"/>
                <a:ea typeface="Calibri"/>
                <a:cs typeface="Calibri"/>
                <a:sym typeface="Calibri"/>
              </a:rPr>
              <a:t>Refer Non neural network paragraph</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endParaRPr lang="en-US" dirty="0"/>
          </a:p>
          <a:p>
            <a:pPr marL="171450" lvl="0" indent="-171450" algn="l" rtl="0">
              <a:spcBef>
                <a:spcPts val="360"/>
              </a:spcBef>
              <a:spcAft>
                <a:spcPts val="0"/>
              </a:spcAft>
              <a:buFont typeface="Arial" panose="020B0604020202020204" pitchFamily="34" charset="0"/>
              <a:buChar char="•"/>
            </a:pPr>
            <a:endParaRPr lang="en-US" dirty="0"/>
          </a:p>
        </p:txBody>
      </p:sp>
      <p:sp>
        <p:nvSpPr>
          <p:cNvPr id="47" name="Google Shape;47;g4e2b63b6d9_0_2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73075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777478"/>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457200" y="1771650"/>
            <a:ext cx="8229600" cy="291465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57200" y="685800"/>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5"/>
          <p:cNvSpPr txBox="1">
            <a:spLocks noGrp="1"/>
          </p:cNvSpPr>
          <p:nvPr>
            <p:ph type="body" idx="1"/>
          </p:nvPr>
        </p:nvSpPr>
        <p:spPr>
          <a:xfrm>
            <a:off x="457200" y="1749028"/>
            <a:ext cx="4038600" cy="3108722"/>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5"/>
          <p:cNvSpPr txBox="1">
            <a:spLocks noGrp="1"/>
          </p:cNvSpPr>
          <p:nvPr>
            <p:ph type="body" idx="2"/>
          </p:nvPr>
        </p:nvSpPr>
        <p:spPr>
          <a:xfrm>
            <a:off x="4648200" y="1749028"/>
            <a:ext cx="4038600" cy="3108722"/>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20688" y="641510"/>
            <a:ext cx="3008313" cy="8715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3F3F3F"/>
              </a:buClr>
              <a:buSzPts val="2000"/>
              <a:buFont typeface="Arial"/>
              <a:buNone/>
              <a:defRPr sz="20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6"/>
          <p:cNvSpPr txBox="1">
            <a:spLocks noGrp="1"/>
          </p:cNvSpPr>
          <p:nvPr>
            <p:ph type="body" idx="1"/>
          </p:nvPr>
        </p:nvSpPr>
        <p:spPr>
          <a:xfrm>
            <a:off x="3575050" y="920884"/>
            <a:ext cx="5111750" cy="4051166"/>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body" idx="2"/>
          </p:nvPr>
        </p:nvSpPr>
        <p:spPr>
          <a:xfrm>
            <a:off x="420688" y="1601629"/>
            <a:ext cx="3008313" cy="3141821"/>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1pPr>
            <a:lvl2pPr marL="914400" marR="0" lvl="1" indent="-228600" algn="l" rtl="0">
              <a:spcBef>
                <a:spcPts val="240"/>
              </a:spcBef>
              <a:spcAft>
                <a:spcPts val="0"/>
              </a:spcAft>
              <a:buClr>
                <a:srgbClr val="3F3F3F"/>
              </a:buClr>
              <a:buSzPts val="1200"/>
              <a:buFont typeface="Arial"/>
              <a:buNone/>
              <a:defRPr sz="1200" b="0" i="0" u="none" strike="noStrike" cap="none">
                <a:solidFill>
                  <a:srgbClr val="3F3F3F"/>
                </a:solidFill>
                <a:latin typeface="Calibri"/>
                <a:ea typeface="Calibri"/>
                <a:cs typeface="Calibri"/>
                <a:sym typeface="Calibri"/>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Calibri"/>
                <a:ea typeface="Calibri"/>
                <a:cs typeface="Calibri"/>
                <a:sym typeface="Calibri"/>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Calibri"/>
                <a:ea typeface="Calibri"/>
                <a:cs typeface="Calibri"/>
                <a:sym typeface="Calibri"/>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792288" y="3829050"/>
            <a:ext cx="5486400" cy="42576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3F3F3F"/>
              </a:buClr>
              <a:buSzPts val="2000"/>
              <a:buFont typeface="Arial"/>
              <a:buNone/>
              <a:defRPr sz="20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7"/>
          <p:cNvSpPr>
            <a:spLocks noGrp="1"/>
          </p:cNvSpPr>
          <p:nvPr>
            <p:ph type="pic" idx="2"/>
          </p:nvPr>
        </p:nvSpPr>
        <p:spPr>
          <a:xfrm>
            <a:off x="1792288" y="685800"/>
            <a:ext cx="5486400" cy="3086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3F3F3F"/>
              </a:buClr>
              <a:buSzPts val="3200"/>
              <a:buFont typeface="Arial"/>
              <a:buNone/>
              <a:defRPr sz="3200" b="0" i="0" u="none" strike="noStrike" cap="none">
                <a:solidFill>
                  <a:srgbClr val="3F3F3F"/>
                </a:solidFill>
                <a:latin typeface="Calibri"/>
                <a:ea typeface="Calibri"/>
                <a:cs typeface="Calibri"/>
                <a:sym typeface="Calibri"/>
              </a:defRPr>
            </a:lvl1pPr>
            <a:lvl2pPr marR="0" lvl="1" algn="l" rtl="0">
              <a:spcBef>
                <a:spcPts val="560"/>
              </a:spcBef>
              <a:spcAft>
                <a:spcPts val="0"/>
              </a:spcAft>
              <a:buClr>
                <a:srgbClr val="3F3F3F"/>
              </a:buClr>
              <a:buSzPts val="2800"/>
              <a:buFont typeface="Arial"/>
              <a:buNone/>
              <a:defRPr sz="2800" b="0" i="0" u="none" strike="noStrike" cap="none">
                <a:solidFill>
                  <a:srgbClr val="3F3F3F"/>
                </a:solidFill>
                <a:latin typeface="Calibri"/>
                <a:ea typeface="Calibri"/>
                <a:cs typeface="Calibri"/>
                <a:sym typeface="Calibri"/>
              </a:defRPr>
            </a:lvl2pPr>
            <a:lvl3pPr marR="0" lvl="2" algn="l" rtl="0">
              <a:spcBef>
                <a:spcPts val="480"/>
              </a:spcBef>
              <a:spcAft>
                <a:spcPts val="0"/>
              </a:spcAft>
              <a:buClr>
                <a:srgbClr val="3F3F3F"/>
              </a:buClr>
              <a:buSzPts val="2400"/>
              <a:buFont typeface="Arial"/>
              <a:buNone/>
              <a:defRPr sz="2400" b="0" i="0" u="none" strike="noStrike" cap="none">
                <a:solidFill>
                  <a:srgbClr val="3F3F3F"/>
                </a:solidFill>
                <a:latin typeface="Calibri"/>
                <a:ea typeface="Calibri"/>
                <a:cs typeface="Calibri"/>
                <a:sym typeface="Calibri"/>
              </a:defRPr>
            </a:lvl3pPr>
            <a:lvl4pPr marR="0" lvl="3" algn="l" rtl="0">
              <a:spcBef>
                <a:spcPts val="4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4pPr>
            <a:lvl5pPr marR="0" lvl="4" algn="l" rtl="0">
              <a:spcBef>
                <a:spcPts val="4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Google Shape;32;p7"/>
          <p:cNvSpPr txBox="1">
            <a:spLocks noGrp="1"/>
          </p:cNvSpPr>
          <p:nvPr>
            <p:ph type="body" idx="1"/>
          </p:nvPr>
        </p:nvSpPr>
        <p:spPr>
          <a:xfrm>
            <a:off x="1792288" y="4254817"/>
            <a:ext cx="5486400" cy="60293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1pPr>
            <a:lvl2pPr marL="914400" marR="0" lvl="1" indent="-228600" algn="l" rtl="0">
              <a:spcBef>
                <a:spcPts val="240"/>
              </a:spcBef>
              <a:spcAft>
                <a:spcPts val="0"/>
              </a:spcAft>
              <a:buClr>
                <a:srgbClr val="3F3F3F"/>
              </a:buClr>
              <a:buSzPts val="1200"/>
              <a:buFont typeface="Arial"/>
              <a:buNone/>
              <a:defRPr sz="1200" b="0" i="0" u="none" strike="noStrike" cap="none">
                <a:solidFill>
                  <a:srgbClr val="3F3F3F"/>
                </a:solidFill>
                <a:latin typeface="Calibri"/>
                <a:ea typeface="Calibri"/>
                <a:cs typeface="Calibri"/>
                <a:sym typeface="Calibri"/>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Calibri"/>
                <a:ea typeface="Calibri"/>
                <a:cs typeface="Calibri"/>
                <a:sym typeface="Calibri"/>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Calibri"/>
                <a:ea typeface="Calibri"/>
                <a:cs typeface="Calibri"/>
                <a:sym typeface="Calibri"/>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685800"/>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79972"/>
            <a:ext cx="8229600" cy="291465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
        <p:cNvGrpSpPr/>
        <p:nvPr/>
      </p:nvGrpSpPr>
      <p:grpSpPr>
        <a:xfrm>
          <a:off x="0" y="0"/>
          <a:ext cx="0" cy="0"/>
          <a:chOff x="0" y="0"/>
          <a:chExt cx="0" cy="0"/>
        </a:xfrm>
      </p:grpSpPr>
      <p:cxnSp>
        <p:nvCxnSpPr>
          <p:cNvPr id="38" name="Google Shape;38;p8"/>
          <p:cNvCxnSpPr/>
          <p:nvPr/>
        </p:nvCxnSpPr>
        <p:spPr>
          <a:xfrm>
            <a:off x="628650" y="3105150"/>
            <a:ext cx="5619750" cy="0"/>
          </a:xfrm>
          <a:prstGeom prst="straightConnector1">
            <a:avLst/>
          </a:prstGeom>
          <a:noFill/>
          <a:ln w="19050" cap="flat" cmpd="sng">
            <a:solidFill>
              <a:schemeClr val="lt1"/>
            </a:solidFill>
            <a:prstDash val="solid"/>
            <a:round/>
            <a:headEnd type="none" w="sm" len="sm"/>
            <a:tailEnd type="none" w="sm" len="sm"/>
          </a:ln>
        </p:spPr>
      </p:cxnSp>
      <p:sp>
        <p:nvSpPr>
          <p:cNvPr id="39" name="Google Shape;39;p8"/>
          <p:cNvSpPr txBox="1"/>
          <p:nvPr/>
        </p:nvSpPr>
        <p:spPr>
          <a:xfrm>
            <a:off x="519502" y="4432100"/>
            <a:ext cx="78867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500"/>
              </a:spcBef>
              <a:spcAft>
                <a:spcPts val="0"/>
              </a:spcAft>
              <a:buClr>
                <a:schemeClr val="lt1"/>
              </a:buClr>
              <a:buSzPts val="1050"/>
              <a:buFont typeface="Arial"/>
              <a:buNone/>
            </a:pPr>
            <a:endParaRPr sz="1050" dirty="0">
              <a:solidFill>
                <a:schemeClr val="lt1"/>
              </a:solidFill>
              <a:latin typeface="Arial Black"/>
              <a:ea typeface="Arial Black"/>
              <a:cs typeface="Arial Black"/>
              <a:sym typeface="Arial Black"/>
            </a:endParaRPr>
          </a:p>
          <a:p>
            <a:pPr marL="0" marR="0" lvl="0" indent="0" algn="l" rtl="0">
              <a:lnSpc>
                <a:spcPct val="100000"/>
              </a:lnSpc>
              <a:spcBef>
                <a:spcPts val="500"/>
              </a:spcBef>
              <a:spcAft>
                <a:spcPts val="0"/>
              </a:spcAft>
              <a:buClr>
                <a:schemeClr val="lt1"/>
              </a:buClr>
              <a:buSzPts val="1050"/>
              <a:buFont typeface="Arial"/>
              <a:buNone/>
            </a:pPr>
            <a:r>
              <a:rPr lang="en-US" sz="1050" dirty="0">
                <a:solidFill>
                  <a:schemeClr val="lt1"/>
                </a:solidFill>
                <a:latin typeface="Arial Black"/>
                <a:ea typeface="Arial Black"/>
                <a:cs typeface="Arial Black"/>
                <a:sym typeface="Arial Black"/>
              </a:rPr>
              <a:t>LOVEKESH BANSAL</a:t>
            </a:r>
            <a:endParaRPr sz="1050" dirty="0">
              <a:solidFill>
                <a:schemeClr val="lt1"/>
              </a:solidFill>
              <a:latin typeface="Arial Black"/>
              <a:ea typeface="Arial Black"/>
              <a:cs typeface="Arial Black"/>
              <a:sym typeface="Arial Black"/>
            </a:endParaRPr>
          </a:p>
          <a:p>
            <a:pPr marL="0" marR="0" lvl="0" indent="0" algn="l" rtl="0">
              <a:lnSpc>
                <a:spcPct val="100000"/>
              </a:lnSpc>
              <a:spcBef>
                <a:spcPts val="500"/>
              </a:spcBef>
              <a:spcAft>
                <a:spcPts val="0"/>
              </a:spcAft>
              <a:buClr>
                <a:schemeClr val="lt1"/>
              </a:buClr>
              <a:buSzPts val="1050"/>
              <a:buFont typeface="Arial"/>
              <a:buNone/>
            </a:pPr>
            <a:r>
              <a:rPr lang="en-US" sz="1050" dirty="0">
                <a:solidFill>
                  <a:schemeClr val="lt1"/>
                </a:solidFill>
                <a:latin typeface="Arial Black"/>
                <a:ea typeface="Arial Black"/>
                <a:cs typeface="Arial Black"/>
                <a:sym typeface="Arial Black"/>
              </a:rPr>
              <a:t>RICHA BATHIJA</a:t>
            </a:r>
            <a:endParaRPr sz="1050" dirty="0">
              <a:solidFill>
                <a:schemeClr val="lt1"/>
              </a:solidFill>
              <a:latin typeface="Arial Black"/>
              <a:ea typeface="Arial Black"/>
              <a:cs typeface="Arial Black"/>
              <a:sym typeface="Arial Black"/>
            </a:endParaRPr>
          </a:p>
          <a:p>
            <a:pPr marL="0" marR="0" lvl="0" indent="0" algn="l" rtl="0">
              <a:lnSpc>
                <a:spcPct val="100000"/>
              </a:lnSpc>
              <a:spcBef>
                <a:spcPts val="500"/>
              </a:spcBef>
              <a:spcAft>
                <a:spcPts val="0"/>
              </a:spcAft>
              <a:buClr>
                <a:schemeClr val="lt1"/>
              </a:buClr>
              <a:buSzPts val="1050"/>
              <a:buFont typeface="Arial"/>
              <a:buNone/>
            </a:pPr>
            <a:endParaRPr sz="1050" dirty="0">
              <a:solidFill>
                <a:schemeClr val="lt1"/>
              </a:solidFill>
              <a:latin typeface="Arial Black"/>
              <a:ea typeface="Arial Black"/>
              <a:cs typeface="Arial Black"/>
              <a:sym typeface="Arial Black"/>
            </a:endParaRPr>
          </a:p>
          <a:p>
            <a:pPr marL="0" marR="0" lvl="0" indent="0" algn="l" rtl="0">
              <a:lnSpc>
                <a:spcPct val="100000"/>
              </a:lnSpc>
              <a:spcBef>
                <a:spcPts val="500"/>
              </a:spcBef>
              <a:spcAft>
                <a:spcPts val="0"/>
              </a:spcAft>
              <a:buClr>
                <a:schemeClr val="lt1"/>
              </a:buClr>
              <a:buSzPts val="1050"/>
              <a:buFont typeface="Arial"/>
              <a:buNone/>
            </a:pPr>
            <a:r>
              <a:rPr lang="en-US" sz="1050" dirty="0">
                <a:solidFill>
                  <a:schemeClr val="lt1"/>
                </a:solidFill>
              </a:rPr>
              <a:t>MSITM, Spring 2018</a:t>
            </a:r>
            <a:endParaRPr sz="1050" dirty="0">
              <a:solidFill>
                <a:schemeClr val="lt1"/>
              </a:solidFill>
            </a:endParaRPr>
          </a:p>
        </p:txBody>
      </p:sp>
      <p:sp>
        <p:nvSpPr>
          <p:cNvPr id="40" name="Google Shape;40;p8"/>
          <p:cNvSpPr txBox="1"/>
          <p:nvPr/>
        </p:nvSpPr>
        <p:spPr>
          <a:xfrm>
            <a:off x="548640" y="428039"/>
            <a:ext cx="7828444" cy="38929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200"/>
              <a:buFont typeface="Arial"/>
              <a:buNone/>
            </a:pPr>
            <a:r>
              <a:rPr lang="en-US" sz="1200" dirty="0">
                <a:solidFill>
                  <a:schemeClr val="lt1"/>
                </a:solidFill>
                <a:latin typeface="Arial Black"/>
                <a:ea typeface="Arial Black"/>
                <a:cs typeface="Arial Black"/>
                <a:sym typeface="Arial Black"/>
              </a:rPr>
              <a:t>February 28, 2019</a:t>
            </a:r>
            <a:endParaRPr sz="1200" b="0" i="0" u="none" strike="noStrike" cap="none" dirty="0">
              <a:solidFill>
                <a:schemeClr val="lt1"/>
              </a:solidFill>
              <a:latin typeface="Arial"/>
              <a:ea typeface="Arial"/>
              <a:cs typeface="Arial"/>
              <a:sym typeface="Arial"/>
            </a:endParaRPr>
          </a:p>
        </p:txBody>
      </p:sp>
      <p:sp>
        <p:nvSpPr>
          <p:cNvPr id="41" name="Google Shape;41;p8"/>
          <p:cNvSpPr txBox="1"/>
          <p:nvPr/>
        </p:nvSpPr>
        <p:spPr>
          <a:xfrm>
            <a:off x="502920" y="983656"/>
            <a:ext cx="7886700" cy="1969094"/>
          </a:xfrm>
          <a:prstGeom prst="rect">
            <a:avLst/>
          </a:prstGeom>
          <a:noFill/>
          <a:ln>
            <a:noFill/>
          </a:ln>
        </p:spPr>
        <p:txBody>
          <a:bodyPr spcFirstLastPara="1" wrap="square" lIns="91425" tIns="45700" rIns="91425" bIns="45700" anchor="b" anchorCtr="0">
            <a:noAutofit/>
          </a:bodyPr>
          <a:lstStyle/>
          <a:p>
            <a:pPr marL="0" marR="0" lvl="0" indent="0" algn="l" rtl="0">
              <a:lnSpc>
                <a:spcPct val="83333"/>
              </a:lnSpc>
              <a:spcBef>
                <a:spcPts val="0"/>
              </a:spcBef>
              <a:spcAft>
                <a:spcPts val="0"/>
              </a:spcAft>
              <a:buClr>
                <a:schemeClr val="lt1"/>
              </a:buClr>
              <a:buSzPts val="4800"/>
              <a:buFont typeface="Arial Black"/>
              <a:buNone/>
            </a:pPr>
            <a:r>
              <a:rPr lang="en-US" sz="3200" b="1" dirty="0">
                <a:solidFill>
                  <a:schemeClr val="lt1"/>
                </a:solidFill>
                <a:latin typeface="Arial Black"/>
                <a:ea typeface="Arial Black"/>
                <a:cs typeface="Arial Black"/>
                <a:sym typeface="Arial Black"/>
              </a:rPr>
              <a:t>Case Study:</a:t>
            </a:r>
            <a:endParaRPr sz="3200" b="1" dirty="0">
              <a:solidFill>
                <a:schemeClr val="lt1"/>
              </a:solidFill>
              <a:latin typeface="Arial Black"/>
              <a:ea typeface="Arial Black"/>
              <a:cs typeface="Arial Black"/>
              <a:sym typeface="Arial Black"/>
            </a:endParaRPr>
          </a:p>
          <a:p>
            <a:r>
              <a:rPr lang="en-US" sz="3200" b="1" dirty="0">
                <a:solidFill>
                  <a:schemeClr val="lt1"/>
                </a:solidFill>
                <a:latin typeface="Arial Black"/>
                <a:cs typeface="Arial Black"/>
              </a:rPr>
              <a:t>TFX: A TensorFlow-Based Production-Scale Machine Learning Platform </a:t>
            </a:r>
          </a:p>
        </p:txBody>
      </p:sp>
      <p:sp>
        <p:nvSpPr>
          <p:cNvPr id="42" name="Google Shape;42;p8"/>
          <p:cNvSpPr txBox="1"/>
          <p:nvPr/>
        </p:nvSpPr>
        <p:spPr>
          <a:xfrm>
            <a:off x="548640" y="3333749"/>
            <a:ext cx="7886700" cy="457201"/>
          </a:xfrm>
          <a:prstGeom prst="rect">
            <a:avLst/>
          </a:prstGeom>
          <a:noFill/>
          <a:ln>
            <a:noFill/>
          </a:ln>
        </p:spPr>
        <p:txBody>
          <a:bodyPr spcFirstLastPara="1" wrap="square" lIns="91425" tIns="45700" rIns="91425" bIns="45700" anchor="t" anchorCtr="0">
            <a:noAutofit/>
          </a:bodyPr>
          <a:lstStyle/>
          <a:p>
            <a:pPr marR="0" lvl="0" indent="9525" algn="l" rtl="0">
              <a:lnSpc>
                <a:spcPct val="90000"/>
              </a:lnSpc>
              <a:spcBef>
                <a:spcPts val="0"/>
              </a:spcBef>
              <a:spcAft>
                <a:spcPts val="0"/>
              </a:spcAft>
              <a:buClr>
                <a:schemeClr val="lt1"/>
              </a:buClr>
              <a:buSzPts val="1400"/>
              <a:buFont typeface="Arial"/>
              <a:buNone/>
            </a:pPr>
            <a:r>
              <a:rPr lang="en-US" dirty="0">
                <a:solidFill>
                  <a:schemeClr val="lt1"/>
                </a:solidFill>
              </a:rPr>
              <a:t>Advanced Data Mining and Web Analytics</a:t>
            </a:r>
            <a:endParaRPr dirty="0"/>
          </a:p>
        </p:txBody>
      </p:sp>
      <p:pic>
        <p:nvPicPr>
          <p:cNvPr id="43" name="Google Shape;43;p8"/>
          <p:cNvPicPr preferRelativeResize="0"/>
          <p:nvPr/>
        </p:nvPicPr>
        <p:blipFill rotWithShape="1">
          <a:blip r:embed="rId4">
            <a:alphaModFix/>
          </a:blip>
          <a:srcRect/>
          <a:stretch/>
        </p:blipFill>
        <p:spPr>
          <a:xfrm>
            <a:off x="6989850" y="165487"/>
            <a:ext cx="1877397"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p:nvPr/>
        </p:nvSpPr>
        <p:spPr>
          <a:xfrm>
            <a:off x="570549" y="423128"/>
            <a:ext cx="8125800" cy="580800"/>
          </a:xfrm>
          <a:prstGeom prst="rect">
            <a:avLst/>
          </a:prstGeom>
          <a:noFill/>
          <a:ln>
            <a:noFill/>
          </a:ln>
        </p:spPr>
        <p:txBody>
          <a:bodyPr spcFirstLastPara="1" wrap="square" lIns="91425" tIns="91425" rIns="91425" bIns="91425" anchor="t" anchorCtr="0">
            <a:noAutofit/>
          </a:bodyPr>
          <a:lstStyle/>
          <a:p>
            <a:pPr algn="ctr"/>
            <a:r>
              <a:rPr lang="en-US" sz="2800" b="1" dirty="0">
                <a:latin typeface="+mj-lt"/>
              </a:rPr>
              <a:t>Google PlayStore Deployment </a:t>
            </a:r>
          </a:p>
        </p:txBody>
      </p:sp>
      <p:sp>
        <p:nvSpPr>
          <p:cNvPr id="3" name="TextBox 2">
            <a:extLst>
              <a:ext uri="{FF2B5EF4-FFF2-40B4-BE49-F238E27FC236}">
                <a16:creationId xmlns:a16="http://schemas.microsoft.com/office/drawing/2014/main" id="{1B9BB066-6AF7-0040-A852-D16B20828990}"/>
              </a:ext>
            </a:extLst>
          </p:cNvPr>
          <p:cNvSpPr txBox="1"/>
          <p:nvPr/>
        </p:nvSpPr>
        <p:spPr>
          <a:xfrm>
            <a:off x="271849" y="1003928"/>
            <a:ext cx="8699156" cy="3785652"/>
          </a:xfrm>
          <a:prstGeom prst="rect">
            <a:avLst/>
          </a:prstGeom>
          <a:noFill/>
        </p:spPr>
        <p:txBody>
          <a:bodyPr wrap="square" rtlCol="0">
            <a:spAutoFit/>
          </a:bodyPr>
          <a:lstStyle/>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goal of the Google Play recommender system is to recommend relevant Android apps to the Play app users when they visit the PlayStore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input to the system is a “query” that includes the information about the app user and context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machine learning model that ranks the items is trained continuously as fresh training data arrives. The typical training dataset size is hundreds of billions of examples where each example has query features as well as impression features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data validation and analysis component helped in discovering a harmful training-serving feature skew and improved app install rate by 2%</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Warm-starting helped improve model quality and freshness while reducing the time and resources spent on training over hundreds of billions of examples. </a:t>
            </a:r>
            <a:endParaRPr lang="en-US" sz="2000" dirty="0"/>
          </a:p>
        </p:txBody>
      </p:sp>
    </p:spTree>
    <p:extLst>
      <p:ext uri="{BB962C8B-B14F-4D97-AF65-F5344CB8AC3E}">
        <p14:creationId xmlns:p14="http://schemas.microsoft.com/office/powerpoint/2010/main" val="178834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p:nvPr/>
        </p:nvSpPr>
        <p:spPr>
          <a:xfrm>
            <a:off x="570549" y="546696"/>
            <a:ext cx="8125800" cy="580800"/>
          </a:xfrm>
          <a:prstGeom prst="rect">
            <a:avLst/>
          </a:prstGeom>
          <a:noFill/>
          <a:ln>
            <a:noFill/>
          </a:ln>
        </p:spPr>
        <p:txBody>
          <a:bodyPr spcFirstLastPara="1" wrap="square" lIns="91425" tIns="91425" rIns="91425" bIns="91425" anchor="t" anchorCtr="0">
            <a:noAutofit/>
          </a:bodyPr>
          <a:lstStyle/>
          <a:p>
            <a:pPr algn="ctr"/>
            <a:r>
              <a:rPr lang="en-US" sz="2800" b="1" dirty="0"/>
              <a:t>Google PlayStore Deployment </a:t>
            </a:r>
          </a:p>
        </p:txBody>
      </p:sp>
      <p:sp>
        <p:nvSpPr>
          <p:cNvPr id="3" name="TextBox 2">
            <a:extLst>
              <a:ext uri="{FF2B5EF4-FFF2-40B4-BE49-F238E27FC236}">
                <a16:creationId xmlns:a16="http://schemas.microsoft.com/office/drawing/2014/main" id="{1B9BB066-6AF7-0040-A852-D16B20828990}"/>
              </a:ext>
            </a:extLst>
          </p:cNvPr>
          <p:cNvSpPr txBox="1"/>
          <p:nvPr/>
        </p:nvSpPr>
        <p:spPr>
          <a:xfrm>
            <a:off x="271849" y="1419632"/>
            <a:ext cx="8424500" cy="3477875"/>
          </a:xfrm>
          <a:prstGeom prst="rect">
            <a:avLst/>
          </a:prstGeom>
          <a:noFill/>
        </p:spPr>
        <p:txBody>
          <a:bodyPr wrap="square" rtlCol="0">
            <a:spAutoFit/>
          </a:bodyPr>
          <a:lstStyle/>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Model validation helped in understanding and troubleshooting performance differences between the old and new models.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model serving component helped Google Play benefit from optimizations in the serving system, including support for isolation in a multi-tenant environment and fast custom proto parsing </a:t>
            </a:r>
          </a:p>
          <a:p>
            <a:pPr marL="285750" indent="-285750">
              <a:buSzPct val="150000"/>
              <a:buFont typeface="Arial" panose="020B0604020202020204" pitchFamily="34" charset="0"/>
              <a:buChar char="•"/>
            </a:pPr>
            <a:r>
              <a:rPr lang="en-US" sz="2000" b="1" dirty="0">
                <a:latin typeface="Calibri" panose="020F0502020204030204" pitchFamily="34" charset="0"/>
                <a:cs typeface="Calibri" panose="020F0502020204030204" pitchFamily="34" charset="0"/>
              </a:rPr>
              <a:t>Future Challenges:</a:t>
            </a:r>
          </a:p>
          <a:p>
            <a:pPr marL="804863" lvl="1" indent="-476250">
              <a:buSzPct val="100000"/>
              <a:buFont typeface="Wingdings" pitchFamily="2" charset="2"/>
              <a:buChar char="Ø"/>
            </a:pPr>
            <a:r>
              <a:rPr lang="en-US" sz="2000" dirty="0">
                <a:latin typeface="Calibri" panose="020F0502020204030204" pitchFamily="34" charset="0"/>
                <a:cs typeface="Calibri" panose="020F0502020204030204" pitchFamily="34" charset="0"/>
              </a:rPr>
              <a:t>Must be flexible to accommodate new innovations from the machine learning community </a:t>
            </a:r>
          </a:p>
          <a:p>
            <a:pPr marL="804863" lvl="1" indent="-476250">
              <a:buSzPct val="100000"/>
              <a:buFont typeface="Wingdings" pitchFamily="2" charset="2"/>
              <a:buChar char="Ø"/>
            </a:pPr>
            <a:r>
              <a:rPr lang="en-US" sz="2000" dirty="0">
                <a:latin typeface="Calibri" panose="020F0502020204030204" pitchFamily="34" charset="0"/>
                <a:cs typeface="Calibri" panose="020F0502020204030204" pitchFamily="34" charset="0"/>
              </a:rPr>
              <a:t>As machine learning becomes more prevalent, there is a strong need for understandability where a model can explain its decision and actions to users </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93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8A28A2-E815-4207-A37C-4903673E0E48}"/>
              </a:ext>
            </a:extLst>
          </p:cNvPr>
          <p:cNvSpPr>
            <a:spLocks noGrp="1"/>
          </p:cNvSpPr>
          <p:nvPr>
            <p:ph type="body" idx="1"/>
          </p:nvPr>
        </p:nvSpPr>
        <p:spPr>
          <a:xfrm>
            <a:off x="457200" y="1529334"/>
            <a:ext cx="8229600" cy="2084832"/>
          </a:xfrm>
        </p:spPr>
        <p:txBody>
          <a:bodyPr/>
          <a:lstStyle/>
          <a:p>
            <a:pPr marL="25400" indent="0" algn="ctr">
              <a:buNone/>
            </a:pPr>
            <a:r>
              <a:rPr lang="en-US" sz="14000" b="1" dirty="0"/>
              <a:t>Thank you</a:t>
            </a:r>
          </a:p>
        </p:txBody>
      </p:sp>
    </p:spTree>
    <p:extLst>
      <p:ext uri="{BB962C8B-B14F-4D97-AF65-F5344CB8AC3E}">
        <p14:creationId xmlns:p14="http://schemas.microsoft.com/office/powerpoint/2010/main" val="36647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p:nvPr/>
        </p:nvSpPr>
        <p:spPr>
          <a:xfrm>
            <a:off x="509099" y="596476"/>
            <a:ext cx="8125800" cy="58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mj-lt"/>
              </a:rPr>
              <a:t>Abstract</a:t>
            </a:r>
            <a:endParaRPr sz="2800" b="1" dirty="0">
              <a:latin typeface="+mj-lt"/>
            </a:endParaRPr>
          </a:p>
        </p:txBody>
      </p:sp>
      <p:sp>
        <p:nvSpPr>
          <p:cNvPr id="2" name="TextBox 1">
            <a:extLst>
              <a:ext uri="{FF2B5EF4-FFF2-40B4-BE49-F238E27FC236}">
                <a16:creationId xmlns:a16="http://schemas.microsoft.com/office/drawing/2014/main" id="{4328EC1C-269C-784B-81B4-A9795544240E}"/>
              </a:ext>
            </a:extLst>
          </p:cNvPr>
          <p:cNvSpPr txBox="1"/>
          <p:nvPr/>
        </p:nvSpPr>
        <p:spPr>
          <a:xfrm>
            <a:off x="509100" y="1601575"/>
            <a:ext cx="8125799" cy="2862322"/>
          </a:xfrm>
          <a:prstGeom prst="rect">
            <a:avLst/>
          </a:prstGeom>
          <a:noFill/>
        </p:spPr>
        <p:txBody>
          <a:bodyPr wrap="square" rtlCol="0">
            <a:spAutoFit/>
          </a:bodyPr>
          <a:lstStyle/>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TensorFlow Extended (TFX) is a platform for reliably producing and deploying machine learning models implemented at Google.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Idea: orchestration of following: </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A learner for generating models based on training data</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Modules for analyzing and validating data and models</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Infrastructure for serving models in production.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Uses: reduce the time to production from the order of months to weeks, while providing platform stability that minimize disruptions.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Underlying platform used by Play Store, increased install rate by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p:nvPr/>
        </p:nvSpPr>
        <p:spPr>
          <a:xfrm>
            <a:off x="570549" y="546696"/>
            <a:ext cx="8125800" cy="58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mj-lt"/>
              </a:rPr>
              <a:t>Complications</a:t>
            </a:r>
            <a:endParaRPr sz="2800" b="1" dirty="0">
              <a:latin typeface="+mj-lt"/>
            </a:endParaRPr>
          </a:p>
        </p:txBody>
      </p:sp>
      <p:sp>
        <p:nvSpPr>
          <p:cNvPr id="3" name="TextBox 2">
            <a:extLst>
              <a:ext uri="{FF2B5EF4-FFF2-40B4-BE49-F238E27FC236}">
                <a16:creationId xmlns:a16="http://schemas.microsoft.com/office/drawing/2014/main" id="{1B9BB066-6AF7-0040-A852-D16B20828990}"/>
              </a:ext>
            </a:extLst>
          </p:cNvPr>
          <p:cNvSpPr txBox="1"/>
          <p:nvPr/>
        </p:nvSpPr>
        <p:spPr>
          <a:xfrm>
            <a:off x="570549" y="1276836"/>
            <a:ext cx="8125800" cy="3477875"/>
          </a:xfrm>
          <a:prstGeom prst="rect">
            <a:avLst/>
          </a:prstGeom>
          <a:noFill/>
        </p:spPr>
        <p:txBody>
          <a:bodyPr wrap="square" rtlCol="0">
            <a:spAutoFit/>
          </a:bodyPr>
          <a:lstStyle/>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Building one machine learning platform for many different learning tasks</a:t>
            </a:r>
          </a:p>
          <a:p>
            <a:pPr marL="695325" lvl="3" indent="-276225">
              <a:buSzPct val="100000"/>
              <a:buFont typeface="Wingdings" pitchFamily="2" charset="2"/>
              <a:buChar char="Ø"/>
            </a:pPr>
            <a:r>
              <a:rPr lang="en-US" sz="2000" dirty="0">
                <a:latin typeface="Calibri" panose="020F0502020204030204" pitchFamily="34" charset="0"/>
                <a:cs typeface="Calibri" panose="020F0502020204030204" pitchFamily="34" charset="0"/>
              </a:rPr>
              <a:t>Products can have substantially different needs in terms of data representation, storage infrastructure, and machine learning tasks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Continuous training and serving</a:t>
            </a:r>
          </a:p>
          <a:p>
            <a:pPr marL="695325" indent="-276225">
              <a:buSzPct val="100000"/>
              <a:buFont typeface="Wingdings" pitchFamily="2" charset="2"/>
              <a:buChar char="Ø"/>
            </a:pPr>
            <a:r>
              <a:rPr lang="en-US" sz="2000" dirty="0">
                <a:latin typeface="Calibri" panose="020F0502020204030204" pitchFamily="34" charset="0"/>
                <a:cs typeface="Calibri" panose="020F0502020204030204" pitchFamily="34" charset="0"/>
              </a:rPr>
              <a:t>The platform has to serve up-to-date models through continuous training over evolving data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Human-in-the-loop</a:t>
            </a:r>
          </a:p>
          <a:p>
            <a:pPr marL="695325" indent="-276225">
              <a:buSzPct val="100000"/>
              <a:buFont typeface="Wingdings" pitchFamily="2" charset="2"/>
              <a:buChar char="Ø"/>
            </a:pPr>
            <a:r>
              <a:rPr lang="en-US" sz="2000" dirty="0">
                <a:latin typeface="Calibri" panose="020F0502020204030204" pitchFamily="34" charset="0"/>
                <a:cs typeface="Calibri" panose="020F0502020204030204" pitchFamily="34" charset="0"/>
              </a:rPr>
              <a:t>The platform needs to expose simple user interfaces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Production-level reliability and scalability </a:t>
            </a:r>
          </a:p>
          <a:p>
            <a:pPr marL="695325" indent="-276225">
              <a:buSzPct val="100000"/>
              <a:buFont typeface="Wingdings" pitchFamily="2" charset="2"/>
              <a:buChar char="Ø"/>
            </a:pPr>
            <a:r>
              <a:rPr lang="en-US" sz="2000" dirty="0">
                <a:latin typeface="Calibri" panose="020F0502020204030204" pitchFamily="34" charset="0"/>
                <a:cs typeface="Calibri" panose="020F0502020204030204" pitchFamily="34" charset="0"/>
              </a:rPr>
              <a:t>Resilient to disruptions from inconsistent data, software, user configurations, and failures in the underlying execution environment </a:t>
            </a:r>
          </a:p>
        </p:txBody>
      </p:sp>
    </p:spTree>
    <p:extLst>
      <p:ext uri="{BB962C8B-B14F-4D97-AF65-F5344CB8AC3E}">
        <p14:creationId xmlns:p14="http://schemas.microsoft.com/office/powerpoint/2010/main" val="208416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p:nvPr/>
        </p:nvSpPr>
        <p:spPr>
          <a:xfrm>
            <a:off x="211873" y="546696"/>
            <a:ext cx="8854068" cy="580800"/>
          </a:xfrm>
          <a:prstGeom prst="rect">
            <a:avLst/>
          </a:prstGeom>
          <a:noFill/>
          <a:ln>
            <a:noFill/>
          </a:ln>
        </p:spPr>
        <p:txBody>
          <a:bodyPr spcFirstLastPara="1" wrap="square" lIns="91425" tIns="91425" rIns="91425" bIns="91425" anchor="t" anchorCtr="0">
            <a:noAutofit/>
          </a:bodyPr>
          <a:lstStyle/>
          <a:p>
            <a:pPr algn="ctr"/>
            <a:r>
              <a:rPr lang="en-US" sz="2800" b="1" dirty="0">
                <a:latin typeface="+mj-lt"/>
              </a:rPr>
              <a:t>Data Analysis, Transformation and Validation</a:t>
            </a:r>
          </a:p>
        </p:txBody>
      </p:sp>
      <p:pic>
        <p:nvPicPr>
          <p:cNvPr id="10" name="Picture 9">
            <a:extLst>
              <a:ext uri="{FF2B5EF4-FFF2-40B4-BE49-F238E27FC236}">
                <a16:creationId xmlns:a16="http://schemas.microsoft.com/office/drawing/2014/main" id="{689CAE48-805D-CD49-879C-7D8019786C2F}"/>
              </a:ext>
            </a:extLst>
          </p:cNvPr>
          <p:cNvPicPr>
            <a:picLocks noChangeAspect="1"/>
          </p:cNvPicPr>
          <p:nvPr/>
        </p:nvPicPr>
        <p:blipFill>
          <a:blip r:embed="rId3"/>
          <a:stretch>
            <a:fillRect/>
          </a:stretch>
        </p:blipFill>
        <p:spPr>
          <a:xfrm>
            <a:off x="0" y="1315283"/>
            <a:ext cx="9144000" cy="3004794"/>
          </a:xfrm>
          <a:prstGeom prst="rect">
            <a:avLst/>
          </a:prstGeom>
        </p:spPr>
      </p:pic>
      <p:sp>
        <p:nvSpPr>
          <p:cNvPr id="11" name="TextBox 10">
            <a:extLst>
              <a:ext uri="{FF2B5EF4-FFF2-40B4-BE49-F238E27FC236}">
                <a16:creationId xmlns:a16="http://schemas.microsoft.com/office/drawing/2014/main" id="{17055472-D771-7345-B27B-455DBD631EE3}"/>
              </a:ext>
            </a:extLst>
          </p:cNvPr>
          <p:cNvSpPr txBox="1"/>
          <p:nvPr/>
        </p:nvSpPr>
        <p:spPr>
          <a:xfrm>
            <a:off x="979090" y="4507864"/>
            <a:ext cx="6986208" cy="400110"/>
          </a:xfrm>
          <a:prstGeom prst="rect">
            <a:avLst/>
          </a:prstGeom>
          <a:noFill/>
        </p:spPr>
        <p:txBody>
          <a:bodyPr wrap="none" rtlCol="0">
            <a:spAutoFit/>
          </a:bodyPr>
          <a:lstStyle/>
          <a:p>
            <a:pPr algn="ctr"/>
            <a:r>
              <a:rPr lang="en-US" sz="2000" b="1" dirty="0">
                <a:latin typeface="Calibri" panose="020F0502020204030204" pitchFamily="34" charset="0"/>
                <a:cs typeface="Calibri" panose="020F0502020204030204" pitchFamily="34" charset="0"/>
              </a:rPr>
              <a:t>High-level component overview of a machine learning platform </a:t>
            </a:r>
          </a:p>
        </p:txBody>
      </p:sp>
    </p:spTree>
    <p:extLst>
      <p:ext uri="{BB962C8B-B14F-4D97-AF65-F5344CB8AC3E}">
        <p14:creationId xmlns:p14="http://schemas.microsoft.com/office/powerpoint/2010/main" val="161115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p:nvPr/>
        </p:nvSpPr>
        <p:spPr>
          <a:xfrm>
            <a:off x="509100" y="420312"/>
            <a:ext cx="8125800" cy="580800"/>
          </a:xfrm>
          <a:prstGeom prst="rect">
            <a:avLst/>
          </a:prstGeom>
          <a:noFill/>
          <a:ln>
            <a:noFill/>
          </a:ln>
        </p:spPr>
        <p:txBody>
          <a:bodyPr spcFirstLastPara="1" wrap="square" lIns="91425" tIns="91425" rIns="91425" bIns="91425" anchor="t" anchorCtr="0">
            <a:noAutofit/>
          </a:bodyPr>
          <a:lstStyle/>
          <a:p>
            <a:pPr algn="ctr"/>
            <a:r>
              <a:rPr lang="en-US" sz="2800" b="1" dirty="0"/>
              <a:t>Data Analysis and Transformation</a:t>
            </a:r>
          </a:p>
        </p:txBody>
      </p:sp>
      <p:sp>
        <p:nvSpPr>
          <p:cNvPr id="3" name="TextBox 2">
            <a:extLst>
              <a:ext uri="{FF2B5EF4-FFF2-40B4-BE49-F238E27FC236}">
                <a16:creationId xmlns:a16="http://schemas.microsoft.com/office/drawing/2014/main" id="{1B9BB066-6AF7-0040-A852-D16B20828990}"/>
              </a:ext>
            </a:extLst>
          </p:cNvPr>
          <p:cNvSpPr txBox="1"/>
          <p:nvPr/>
        </p:nvSpPr>
        <p:spPr>
          <a:xfrm>
            <a:off x="509100" y="1245313"/>
            <a:ext cx="8125800" cy="3477875"/>
          </a:xfrm>
          <a:prstGeom prst="rect">
            <a:avLst/>
          </a:prstGeom>
          <a:noFill/>
        </p:spPr>
        <p:txBody>
          <a:bodyPr wrap="square" rtlCol="0">
            <a:spAutoFit/>
          </a:bodyPr>
          <a:lstStyle/>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For </a:t>
            </a:r>
            <a:r>
              <a:rPr lang="en-US" sz="2000" b="1" dirty="0">
                <a:latin typeface="Calibri" panose="020F0502020204030204" pitchFamily="34" charset="0"/>
                <a:cs typeface="Calibri" panose="020F0502020204030204" pitchFamily="34" charset="0"/>
              </a:rPr>
              <a:t>data analysis</a:t>
            </a:r>
            <a:r>
              <a:rPr lang="en-US" sz="2000" dirty="0">
                <a:latin typeface="Calibri" panose="020F0502020204030204" pitchFamily="34" charset="0"/>
                <a:cs typeface="Calibri" panose="020F0502020204030204" pitchFamily="34" charset="0"/>
              </a:rPr>
              <a:t>, the component processes each dataset fed to the system and generates a set of descriptive statistics on the included features. </a:t>
            </a:r>
          </a:p>
          <a:p>
            <a:pPr marL="804863" lvl="8" indent="-341313">
              <a:buSzPct val="100000"/>
              <a:buFont typeface="Wingdings" pitchFamily="2" charset="2"/>
              <a:buChar char="Ø"/>
            </a:pPr>
            <a:r>
              <a:rPr lang="en-US" sz="2000" dirty="0" err="1">
                <a:latin typeface="Calibri" panose="020F0502020204030204" pitchFamily="34" charset="0"/>
                <a:cs typeface="Calibri" panose="020F0502020204030204" pitchFamily="34" charset="0"/>
              </a:rPr>
              <a:t>Ditribution</a:t>
            </a:r>
            <a:r>
              <a:rPr lang="en-US" sz="2000" dirty="0">
                <a:latin typeface="Calibri" panose="020F0502020204030204" pitchFamily="34" charset="0"/>
                <a:cs typeface="Calibri" panose="020F0502020204030204" pitchFamily="34" charset="0"/>
              </a:rPr>
              <a:t> of features</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Mean</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Standard Deviation</a:t>
            </a:r>
          </a:p>
          <a:p>
            <a:pPr marL="804863" lvl="8" indent="-341313">
              <a:buSzPct val="100000"/>
              <a:buFont typeface="Wingdings" pitchFamily="2" charset="2"/>
              <a:buChar char="Ø"/>
            </a:pPr>
            <a:endParaRPr lang="en-US" sz="2000" dirty="0">
              <a:latin typeface="Calibri" panose="020F0502020204030204" pitchFamily="34" charset="0"/>
              <a:cs typeface="Calibri" panose="020F0502020204030204" pitchFamily="34" charset="0"/>
            </a:endParaRPr>
          </a:p>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For </a:t>
            </a:r>
            <a:r>
              <a:rPr lang="en-US" sz="2000" b="1" dirty="0">
                <a:latin typeface="Calibri" panose="020F0502020204030204" pitchFamily="34" charset="0"/>
                <a:cs typeface="Calibri" panose="020F0502020204030204" pitchFamily="34" charset="0"/>
              </a:rPr>
              <a:t>data transformations, </a:t>
            </a:r>
            <a:r>
              <a:rPr lang="en-US" sz="2000" dirty="0">
                <a:latin typeface="Calibri" panose="020F0502020204030204" pitchFamily="34" charset="0"/>
                <a:cs typeface="Calibri" panose="020F0502020204030204" pitchFamily="34" charset="0"/>
              </a:rPr>
              <a:t>the platform provides a suite to allow feature wrangling for model training and serving e.g. feature to integer mapping.</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Feature to integer mapping</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Assigning ID’s</a:t>
            </a:r>
          </a:p>
        </p:txBody>
      </p:sp>
    </p:spTree>
    <p:extLst>
      <p:ext uri="{BB962C8B-B14F-4D97-AF65-F5344CB8AC3E}">
        <p14:creationId xmlns:p14="http://schemas.microsoft.com/office/powerpoint/2010/main" val="55941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E5D5-928E-48F1-B255-D9E63D19AA19}"/>
              </a:ext>
            </a:extLst>
          </p:cNvPr>
          <p:cNvSpPr>
            <a:spLocks noGrp="1"/>
          </p:cNvSpPr>
          <p:nvPr>
            <p:ph type="title"/>
          </p:nvPr>
        </p:nvSpPr>
        <p:spPr>
          <a:xfrm>
            <a:off x="457200" y="457200"/>
            <a:ext cx="8229600" cy="531205"/>
          </a:xfrm>
        </p:spPr>
        <p:txBody>
          <a:bodyPr/>
          <a:lstStyle/>
          <a:p>
            <a:pPr algn="ctr"/>
            <a:r>
              <a:rPr lang="en-US" sz="2800" b="1" dirty="0">
                <a:latin typeface="+mj-lt"/>
              </a:rPr>
              <a:t>Data Validation</a:t>
            </a:r>
          </a:p>
        </p:txBody>
      </p:sp>
      <p:sp>
        <p:nvSpPr>
          <p:cNvPr id="3" name="Text Placeholder 2">
            <a:extLst>
              <a:ext uri="{FF2B5EF4-FFF2-40B4-BE49-F238E27FC236}">
                <a16:creationId xmlns:a16="http://schemas.microsoft.com/office/drawing/2014/main" id="{4E853D81-A3DF-4712-9B00-ECD87AE718E8}"/>
              </a:ext>
            </a:extLst>
          </p:cNvPr>
          <p:cNvSpPr>
            <a:spLocks noGrp="1"/>
          </p:cNvSpPr>
          <p:nvPr>
            <p:ph type="body" idx="1"/>
          </p:nvPr>
        </p:nvSpPr>
        <p:spPr>
          <a:xfrm>
            <a:off x="457200" y="1217295"/>
            <a:ext cx="8229600" cy="3843908"/>
          </a:xfrm>
        </p:spPr>
        <p:txBody>
          <a:bodyPr/>
          <a:lstStyle/>
          <a:p>
            <a:pPr marL="285750" lvl="1"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To perform </a:t>
            </a:r>
            <a:r>
              <a:rPr lang="en-US" sz="2000" b="1" dirty="0">
                <a:latin typeface="Calibri" panose="020F0502020204030204" pitchFamily="34" charset="0"/>
                <a:cs typeface="Calibri" panose="020F0502020204030204" pitchFamily="34" charset="0"/>
              </a:rPr>
              <a:t>data validation</a:t>
            </a:r>
            <a:r>
              <a:rPr lang="en-US" sz="2000" dirty="0">
                <a:latin typeface="Calibri" panose="020F0502020204030204" pitchFamily="34" charset="0"/>
                <a:cs typeface="Calibri" panose="020F0502020204030204" pitchFamily="34" charset="0"/>
              </a:rPr>
              <a:t>, the component checks whether the data is healthy or are there anomalies that need to be flagged. </a:t>
            </a:r>
          </a:p>
          <a:p>
            <a:pPr marL="804863" lvl="8" indent="-341313">
              <a:buSzPct val="100000"/>
              <a:buFont typeface="Wingdings" pitchFamily="2" charset="2"/>
              <a:buChar char="Ø"/>
            </a:pPr>
            <a:r>
              <a:rPr lang="en-US" dirty="0">
                <a:latin typeface="Calibri" panose="020F0502020204030204" pitchFamily="34" charset="0"/>
                <a:cs typeface="Calibri" panose="020F0502020204030204" pitchFamily="34" charset="0"/>
              </a:rPr>
              <a:t>Relies on a schema that provides a versioned, succinct description of the expected properties of the data </a:t>
            </a:r>
          </a:p>
          <a:p>
            <a:pPr marL="804863" lvl="8" indent="-341313">
              <a:buSzPct val="100000"/>
              <a:buFont typeface="Wingdings" pitchFamily="2" charset="2"/>
              <a:buChar char="Ø"/>
            </a:pPr>
            <a:r>
              <a:rPr lang="en-US" dirty="0">
                <a:latin typeface="Calibri" panose="020F0502020204030204" pitchFamily="34" charset="0"/>
                <a:cs typeface="Calibri" panose="020F0502020204030204" pitchFamily="34" charset="0"/>
              </a:rPr>
              <a:t>Type of each feature</a:t>
            </a:r>
          </a:p>
          <a:p>
            <a:pPr marL="804863" lvl="8" indent="-341313">
              <a:buSzPct val="100000"/>
              <a:buFont typeface="Wingdings" pitchFamily="2" charset="2"/>
              <a:buChar char="Ø"/>
            </a:pPr>
            <a:r>
              <a:rPr lang="en-US" dirty="0">
                <a:latin typeface="Calibri" panose="020F0502020204030204" pitchFamily="34" charset="0"/>
                <a:cs typeface="Calibri" panose="020F0502020204030204" pitchFamily="34" charset="0"/>
              </a:rPr>
              <a:t>Presence of each feature</a:t>
            </a:r>
          </a:p>
          <a:p>
            <a:pPr marL="804863" lvl="8" indent="-341313">
              <a:buSzPct val="100000"/>
              <a:buFont typeface="Wingdings" pitchFamily="2" charset="2"/>
              <a:buChar char="Ø"/>
            </a:pPr>
            <a:r>
              <a:rPr lang="en-US" dirty="0">
                <a:latin typeface="Calibri" panose="020F0502020204030204" pitchFamily="34" charset="0"/>
                <a:cs typeface="Calibri" panose="020F0502020204030204" pitchFamily="34" charset="0"/>
              </a:rPr>
              <a:t>Valency of each feature</a:t>
            </a:r>
          </a:p>
          <a:p>
            <a:pPr marL="804863" lvl="8" indent="-341313">
              <a:buSzPct val="100000"/>
              <a:buFont typeface="Wingdings" pitchFamily="2" charset="2"/>
              <a:buChar char="Ø"/>
            </a:pPr>
            <a:r>
              <a:rPr lang="en-US" dirty="0">
                <a:latin typeface="Calibri" panose="020F0502020204030204" pitchFamily="34" charset="0"/>
                <a:cs typeface="Calibri" panose="020F0502020204030204" pitchFamily="34" charset="0"/>
              </a:rPr>
              <a:t>Expected domain of each feature</a:t>
            </a:r>
          </a:p>
          <a:p>
            <a:pPr marL="285750" lvl="1"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Principles to follow while designing</a:t>
            </a:r>
          </a:p>
          <a:p>
            <a:pPr marL="0" lvl="1" indent="0">
              <a:buSzPct val="150000"/>
              <a:buNone/>
            </a:pPr>
            <a:r>
              <a:rPr lang="en-US" sz="2000" dirty="0">
                <a:latin typeface="Calibri" panose="020F0502020204030204" pitchFamily="34" charset="0"/>
                <a:cs typeface="Calibri" panose="020F0502020204030204" pitchFamily="34" charset="0"/>
              </a:rPr>
              <a:t>     are also present in paper.</a:t>
            </a:r>
            <a:endParaRPr lang="en-US" dirty="0">
              <a:latin typeface="Calibri" panose="020F0502020204030204" pitchFamily="34" charset="0"/>
              <a:cs typeface="Calibri" panose="020F0502020204030204" pitchFamily="34" charset="0"/>
            </a:endParaRPr>
          </a:p>
          <a:p>
            <a:endParaRPr lang="en-US" sz="2000" dirty="0"/>
          </a:p>
        </p:txBody>
      </p:sp>
      <p:pic>
        <p:nvPicPr>
          <p:cNvPr id="4" name="Picture 3">
            <a:extLst>
              <a:ext uri="{FF2B5EF4-FFF2-40B4-BE49-F238E27FC236}">
                <a16:creationId xmlns:a16="http://schemas.microsoft.com/office/drawing/2014/main" id="{963C0970-6EF8-4123-8CAF-C6321354AE28}"/>
              </a:ext>
            </a:extLst>
          </p:cNvPr>
          <p:cNvPicPr>
            <a:picLocks noChangeAspect="1"/>
          </p:cNvPicPr>
          <p:nvPr/>
        </p:nvPicPr>
        <p:blipFill>
          <a:blip r:embed="rId2"/>
          <a:stretch>
            <a:fillRect/>
          </a:stretch>
        </p:blipFill>
        <p:spPr>
          <a:xfrm>
            <a:off x="5074920" y="2322890"/>
            <a:ext cx="3773715" cy="2738313"/>
          </a:xfrm>
          <a:prstGeom prst="rect">
            <a:avLst/>
          </a:prstGeom>
        </p:spPr>
      </p:pic>
    </p:spTree>
    <p:extLst>
      <p:ext uri="{BB962C8B-B14F-4D97-AF65-F5344CB8AC3E}">
        <p14:creationId xmlns:p14="http://schemas.microsoft.com/office/powerpoint/2010/main" val="109478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p:nvPr/>
        </p:nvSpPr>
        <p:spPr>
          <a:xfrm>
            <a:off x="509100" y="436968"/>
            <a:ext cx="8125800" cy="580800"/>
          </a:xfrm>
          <a:prstGeom prst="rect">
            <a:avLst/>
          </a:prstGeom>
          <a:noFill/>
          <a:ln>
            <a:noFill/>
          </a:ln>
        </p:spPr>
        <p:txBody>
          <a:bodyPr spcFirstLastPara="1" wrap="square" lIns="91425" tIns="91425" rIns="91425" bIns="91425" anchor="t" anchorCtr="0">
            <a:noAutofit/>
          </a:bodyPr>
          <a:lstStyle/>
          <a:p>
            <a:pPr algn="ctr"/>
            <a:r>
              <a:rPr lang="en-US" sz="2800" b="1" dirty="0">
                <a:latin typeface="+mj-lt"/>
              </a:rPr>
              <a:t>Model Training </a:t>
            </a:r>
          </a:p>
        </p:txBody>
      </p:sp>
      <p:sp>
        <p:nvSpPr>
          <p:cNvPr id="3" name="TextBox 2">
            <a:extLst>
              <a:ext uri="{FF2B5EF4-FFF2-40B4-BE49-F238E27FC236}">
                <a16:creationId xmlns:a16="http://schemas.microsoft.com/office/drawing/2014/main" id="{1B9BB066-6AF7-0040-A852-D16B20828990}"/>
              </a:ext>
            </a:extLst>
          </p:cNvPr>
          <p:cNvSpPr txBox="1"/>
          <p:nvPr/>
        </p:nvSpPr>
        <p:spPr>
          <a:xfrm>
            <a:off x="509100" y="1533944"/>
            <a:ext cx="8125800" cy="2862322"/>
          </a:xfrm>
          <a:prstGeom prst="rect">
            <a:avLst/>
          </a:prstGeom>
          <a:noFill/>
        </p:spPr>
        <p:txBody>
          <a:bodyPr wrap="square" rtlCol="0">
            <a:spAutoFit/>
          </a:bodyPr>
          <a:lstStyle/>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Warm Starting, which is inspired by Transfer Learning, is a technique used to attain high quality models without spending too many resources.</a:t>
            </a:r>
          </a:p>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It offset the tradeoff between model quality and model freshness.</a:t>
            </a:r>
          </a:p>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Train base network on some dataset, then use parameters to train target network on target dataset.</a:t>
            </a:r>
          </a:p>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Provides ability to warm-start selective features, now open sourced. </a:t>
            </a:r>
          </a:p>
          <a:p>
            <a:pPr marL="285750" indent="-285750">
              <a:buSzPct val="125000"/>
              <a:buFont typeface="Arial" panose="020B0604020202020204" pitchFamily="34" charset="0"/>
              <a:buChar char="•"/>
            </a:pPr>
            <a:r>
              <a:rPr lang="en-US" sz="2000" b="1" dirty="0">
                <a:latin typeface="Calibri" panose="020F0502020204030204" pitchFamily="34" charset="0"/>
                <a:cs typeface="Calibri" panose="020F0502020204030204" pitchFamily="34" charset="0"/>
              </a:rPr>
              <a:t>Feature Columns </a:t>
            </a:r>
            <a:r>
              <a:rPr lang="en-US" sz="2000" dirty="0">
                <a:latin typeface="Calibri" panose="020F0502020204030204" pitchFamily="34" charset="0"/>
                <a:cs typeface="Calibri" panose="020F0502020204030204" pitchFamily="34" charset="0"/>
              </a:rPr>
              <a:t>is one of the useful abstractions that helps users to focus on which feature to use in their machine learning model</a:t>
            </a:r>
          </a:p>
          <a:p>
            <a:pPr marL="285750" indent="-285750">
              <a:buSzPct val="125000"/>
              <a:buFont typeface="Arial" panose="020B0604020202020204" pitchFamily="34" charset="0"/>
              <a:buChar char="•"/>
            </a:pPr>
            <a:r>
              <a:rPr lang="en-US" sz="2000" b="1" dirty="0">
                <a:latin typeface="Calibri" panose="020F0502020204030204" pitchFamily="34" charset="0"/>
                <a:cs typeface="Calibri" panose="020F0502020204030204" pitchFamily="34" charset="0"/>
              </a:rPr>
              <a:t>Estimator </a:t>
            </a:r>
            <a:r>
              <a:rPr lang="en-US" sz="2000" dirty="0">
                <a:latin typeface="Calibri" panose="020F0502020204030204" pitchFamily="34" charset="0"/>
                <a:cs typeface="Calibri" panose="020F0502020204030204" pitchFamily="34" charset="0"/>
              </a:rPr>
              <a:t>handles training and evaluation</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436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p:nvPr/>
        </p:nvSpPr>
        <p:spPr>
          <a:xfrm>
            <a:off x="509099" y="555840"/>
            <a:ext cx="8125800" cy="580800"/>
          </a:xfrm>
          <a:prstGeom prst="rect">
            <a:avLst/>
          </a:prstGeom>
          <a:noFill/>
          <a:ln>
            <a:noFill/>
          </a:ln>
        </p:spPr>
        <p:txBody>
          <a:bodyPr spcFirstLastPara="1" wrap="square" lIns="91425" tIns="91425" rIns="91425" bIns="91425" anchor="t" anchorCtr="0">
            <a:noAutofit/>
          </a:bodyPr>
          <a:lstStyle/>
          <a:p>
            <a:pPr algn="ctr"/>
            <a:r>
              <a:rPr lang="en-US" sz="2800" b="1" dirty="0">
                <a:latin typeface="+mj-lt"/>
              </a:rPr>
              <a:t>Model Evaluation and Validation </a:t>
            </a:r>
          </a:p>
        </p:txBody>
      </p:sp>
      <p:sp>
        <p:nvSpPr>
          <p:cNvPr id="3" name="TextBox 2">
            <a:extLst>
              <a:ext uri="{FF2B5EF4-FFF2-40B4-BE49-F238E27FC236}">
                <a16:creationId xmlns:a16="http://schemas.microsoft.com/office/drawing/2014/main" id="{1B9BB066-6AF7-0040-A852-D16B20828990}"/>
              </a:ext>
            </a:extLst>
          </p:cNvPr>
          <p:cNvSpPr txBox="1"/>
          <p:nvPr/>
        </p:nvSpPr>
        <p:spPr>
          <a:xfrm>
            <a:off x="440068" y="1320913"/>
            <a:ext cx="8263863" cy="3477875"/>
          </a:xfrm>
          <a:prstGeom prst="rect">
            <a:avLst/>
          </a:prstGeom>
          <a:noFill/>
        </p:spPr>
        <p:txBody>
          <a:bodyPr wrap="square" rtlCol="0">
            <a:spAutoFit/>
          </a:bodyPr>
          <a:lstStyle/>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TFX helps to answer if a specific model is good or not based on whether it is safe to serve and prediction quality</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First offline evaluation using metrics such as AUC. Then conduct product specific A/B experiments online.</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In production model quality is compared with a fixed threshold as well as against a baseline model – canary process.</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Challenges: miss potential errors, distinguish variations</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Evaluation component offers ability to compute metrics on slices of data </a:t>
            </a:r>
          </a:p>
          <a:p>
            <a:pPr marL="285750" indent="-285750">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It improved the user attitude towards validation of data before pushing it to production</a:t>
            </a:r>
          </a:p>
        </p:txBody>
      </p:sp>
    </p:spTree>
    <p:extLst>
      <p:ext uri="{BB962C8B-B14F-4D97-AF65-F5344CB8AC3E}">
        <p14:creationId xmlns:p14="http://schemas.microsoft.com/office/powerpoint/2010/main" val="223419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p:nvPr/>
        </p:nvSpPr>
        <p:spPr>
          <a:xfrm>
            <a:off x="570549" y="546696"/>
            <a:ext cx="8125800" cy="580800"/>
          </a:xfrm>
          <a:prstGeom prst="rect">
            <a:avLst/>
          </a:prstGeom>
          <a:noFill/>
          <a:ln>
            <a:noFill/>
          </a:ln>
        </p:spPr>
        <p:txBody>
          <a:bodyPr spcFirstLastPara="1" wrap="square" lIns="91425" tIns="91425" rIns="91425" bIns="91425" anchor="t" anchorCtr="0">
            <a:noAutofit/>
          </a:bodyPr>
          <a:lstStyle/>
          <a:p>
            <a:pPr algn="ctr"/>
            <a:r>
              <a:rPr lang="en-US" sz="2800" b="1" dirty="0">
                <a:latin typeface="+mj-lt"/>
              </a:rPr>
              <a:t>Model Serving </a:t>
            </a:r>
          </a:p>
        </p:txBody>
      </p:sp>
      <p:sp>
        <p:nvSpPr>
          <p:cNvPr id="3" name="TextBox 2">
            <a:extLst>
              <a:ext uri="{FF2B5EF4-FFF2-40B4-BE49-F238E27FC236}">
                <a16:creationId xmlns:a16="http://schemas.microsoft.com/office/drawing/2014/main" id="{1B9BB066-6AF7-0040-A852-D16B20828990}"/>
              </a:ext>
            </a:extLst>
          </p:cNvPr>
          <p:cNvSpPr txBox="1"/>
          <p:nvPr/>
        </p:nvSpPr>
        <p:spPr>
          <a:xfrm>
            <a:off x="271849" y="1357848"/>
            <a:ext cx="8424500" cy="3170099"/>
          </a:xfrm>
          <a:prstGeom prst="rect">
            <a:avLst/>
          </a:prstGeom>
          <a:noFill/>
        </p:spPr>
        <p:txBody>
          <a:bodyPr wrap="square" rtlCol="0">
            <a:spAutoFit/>
          </a:bodyPr>
          <a:lstStyle/>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Serving systems for production environments require low latency, high efficiency, horizontal scalability, reliability and robustness.</a:t>
            </a:r>
          </a:p>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Multitenancy: Enabling a single instance of the server to serve multiple machine learning models.</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Provides soft model-isolation. Implemented feature that allows any operation to be executed with a caller-specified thread-pool. </a:t>
            </a:r>
          </a:p>
          <a:p>
            <a:pPr marL="285750" indent="-285750">
              <a:buSzPct val="125000"/>
              <a:buFont typeface="Arial" panose="020B0604020202020204" pitchFamily="34" charset="0"/>
              <a:buChar char="•"/>
            </a:pPr>
            <a:r>
              <a:rPr lang="en-US" sz="2000" dirty="0">
                <a:latin typeface="Calibri" panose="020F0502020204030204" pitchFamily="34" charset="0"/>
                <a:cs typeface="Calibri" panose="020F0502020204030204" pitchFamily="34" charset="0"/>
              </a:rPr>
              <a:t>It uses a common data format and specialized protocol was built</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which enables the community to share their data models, tools etc.</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Handles tradeoff between data intensive and CPU intensive algorithms.</a:t>
            </a:r>
          </a:p>
          <a:p>
            <a:pPr marL="804863" lvl="8" indent="-341313">
              <a:buSzPct val="100000"/>
              <a:buFont typeface="Wingdings" pitchFamily="2" charset="2"/>
              <a:buChar char="Ø"/>
            </a:pPr>
            <a:r>
              <a:rPr lang="en-US" sz="2000" dirty="0">
                <a:latin typeface="Calibri" panose="020F0502020204030204" pitchFamily="34" charset="0"/>
                <a:cs typeface="Calibri" panose="020F0502020204030204" pitchFamily="34" charset="0"/>
              </a:rPr>
              <a:t>Lazy parsing was employed</a:t>
            </a:r>
          </a:p>
        </p:txBody>
      </p:sp>
    </p:spTree>
    <p:extLst>
      <p:ext uri="{BB962C8B-B14F-4D97-AF65-F5344CB8AC3E}">
        <p14:creationId xmlns:p14="http://schemas.microsoft.com/office/powerpoint/2010/main" val="873692417"/>
      </p:ext>
    </p:extLst>
  </p:cSld>
  <p:clrMapOvr>
    <a:masterClrMapping/>
  </p:clrMapOvr>
</p:sld>
</file>

<file path=ppt/theme/theme1.xml><?xml version="1.0" encoding="utf-8"?>
<a:theme xmlns:a="http://schemas.openxmlformats.org/drawingml/2006/main"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1279</Words>
  <Application>Microsoft Office PowerPoint</Application>
  <PresentationFormat>On-screen Show (16:9)</PresentationFormat>
  <Paragraphs>116</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Black</vt:lpstr>
      <vt:lpstr>Arial</vt:lpstr>
      <vt:lpstr>Calibri</vt:lpstr>
      <vt:lpstr>Wingdings</vt:lpstr>
      <vt:lpstr>16-9 White Backgroud</vt:lpstr>
      <vt:lpstr>PowerPoint Presentation</vt:lpstr>
      <vt:lpstr>PowerPoint Presentation</vt:lpstr>
      <vt:lpstr>PowerPoint Presentation</vt:lpstr>
      <vt:lpstr>PowerPoint Presentation</vt:lpstr>
      <vt:lpstr>PowerPoint Presentation</vt:lpstr>
      <vt:lpstr>Data Validation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Lovekesh Bansal</cp:lastModifiedBy>
  <cp:revision>29</cp:revision>
  <dcterms:modified xsi:type="dcterms:W3CDTF">2019-02-28T17:23:29Z</dcterms:modified>
</cp:coreProperties>
</file>