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Dosis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16F80A-CA52-4A34-B209-04490B3A45B8}">
  <a:tblStyle styleId="{D316F80A-CA52-4A34-B209-04490B3A4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Dosis-regular.fntdata"/><Relationship Id="rId25" Type="http://schemas.openxmlformats.org/officeDocument/2006/relationships/slide" Target="slides/slide18.xml"/><Relationship Id="rId28" Type="http://schemas.openxmlformats.org/officeDocument/2006/relationships/font" Target="fonts/Roboto-regular.fntdata"/><Relationship Id="rId27" Type="http://schemas.openxmlformats.org/officeDocument/2006/relationships/font" Target="fonts/Dosi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dcedaa0e_2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46dcedaa0e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dcedaa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dcedaa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dcedaa0e_2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46dcedaa0e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6dcedaa0e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6dcedaa0e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dcedaa0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dcedaa0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dcedaa0e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6dcedaa0e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$100, 200 seats,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6dcedaa0e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6dcedaa0e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6dcedaa0e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6dcedaa0e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dcedaa0e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46dcedaa0e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dcedaa0e_2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46dcedaa0e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dcedaa0e_2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46dcedaa0e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dcedaa0e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46dcedaa0e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dcedaa0e_2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46dcedaa0e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Becky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dcedaa0e_2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46dcedaa0e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Becky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dcedaa0e_6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46dcedaa0e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dcedaa0e_2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46dcedaa0e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6dcedaa0e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6dcedaa0e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dcedaa0e_2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46dcedaa0e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Richa----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Started our brainstorming process….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098"/>
            </a:srgbClr>
          </a:solidFill>
          <a:ln>
            <a:noFill/>
          </a:ln>
        </p:spPr>
      </p:sp>
      <p:sp>
        <p:nvSpPr>
          <p:cNvPr id="57" name="Google Shape;57;p14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2" name="Google Shape;62;p1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_1">
    <p:bg>
      <p:bgPr>
        <a:solidFill>
          <a:srgbClr val="22222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72" name="Google Shape;72;p1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78" name="Google Shape;78;p17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6" name="Google Shape;86;p1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7" name="Google Shape;97;p1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87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103" name="Google Shape;103;p20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09" name="Google Shape;109;p2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121" name="Google Shape;121;p2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30" name="Google Shape;130;p2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39" name="Google Shape;139;p2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141" name="Google Shape;141;p2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2" name="Google Shape;142;p2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5" name="Google Shape;145;p2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1028475" y="0"/>
            <a:ext cx="7759598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/>
              <a:t>Austin-Bergstrom International Airport Expansion Project 2019</a:t>
            </a:r>
            <a:endParaRPr sz="4400"/>
          </a:p>
        </p:txBody>
      </p:sp>
      <p:sp>
        <p:nvSpPr>
          <p:cNvPr id="151" name="Google Shape;151;p25"/>
          <p:cNvSpPr txBox="1"/>
          <p:nvPr/>
        </p:nvSpPr>
        <p:spPr>
          <a:xfrm>
            <a:off x="1164075" y="4551425"/>
            <a:ext cx="76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Henry Rossiter, Rebecca Chen, Richa Bathija, Claire Bilski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Austin Airport Wait Time per Year Data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" y="1405675"/>
            <a:ext cx="3940381" cy="24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950" y="1311550"/>
            <a:ext cx="3887200" cy="24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9563" y="3841355"/>
            <a:ext cx="2178024" cy="9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>
            <p:ph type="title"/>
          </p:nvPr>
        </p:nvSpPr>
        <p:spPr>
          <a:xfrm>
            <a:off x="1165299" y="439440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Source: </a:t>
            </a:r>
            <a:r>
              <a:rPr lang="en" sz="1300">
                <a:solidFill>
                  <a:srgbClr val="000000"/>
                </a:solidFill>
              </a:rPr>
              <a:t>U.S. Customs and Border Protection 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descr="terminal.png"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4443" r="0" t="17776"/>
          <a:stretch/>
        </p:blipFill>
        <p:spPr>
          <a:xfrm>
            <a:off x="4464850" y="945675"/>
            <a:ext cx="4127625" cy="26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/>
          <p:nvPr/>
        </p:nvSpPr>
        <p:spPr>
          <a:xfrm>
            <a:off x="5932753" y="633625"/>
            <a:ext cx="1640650" cy="2975000"/>
          </a:xfrm>
          <a:prstGeom prst="flowChartMagneticDisk">
            <a:avLst/>
          </a:prstGeom>
          <a:gradFill>
            <a:gsLst>
              <a:gs pos="0">
                <a:schemeClr val="lt2"/>
              </a:gs>
              <a:gs pos="17000">
                <a:srgbClr val="91C5FF">
                  <a:alpha val="4705"/>
                </a:srgbClr>
              </a:gs>
              <a:gs pos="100000">
                <a:srgbClr val="91C5FF">
                  <a:alpha val="4705"/>
                </a:srgbClr>
              </a:gs>
            </a:gsLst>
            <a:lin ang="16200000" scaled="0"/>
          </a:gradFill>
          <a:ln cap="flat" cmpd="sng" w="2857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7573410" y="2111355"/>
            <a:ext cx="166800" cy="384900"/>
          </a:xfrm>
          <a:prstGeom prst="rtTriangle">
            <a:avLst/>
          </a:prstGeom>
          <a:gradFill>
            <a:gsLst>
              <a:gs pos="0">
                <a:schemeClr val="lt2"/>
              </a:gs>
              <a:gs pos="100000">
                <a:srgbClr val="91C5FF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420725" y="901575"/>
            <a:ext cx="47445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Smart Lounge Prototype</a:t>
            </a:r>
            <a:endParaRPr sz="4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osis"/>
              <a:buChar char="●"/>
            </a:pPr>
            <a:r>
              <a:rPr lang="en" sz="1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Personalized light and t</a:t>
            </a:r>
            <a:r>
              <a:rPr lang="en" sz="1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emperature controls</a:t>
            </a:r>
            <a:endParaRPr sz="1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osis"/>
              <a:buChar char="●"/>
            </a:pPr>
            <a:r>
              <a:rPr lang="en" sz="1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Collects passenger data</a:t>
            </a:r>
            <a:endParaRPr sz="1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SmartLounge Logistics</a:t>
            </a:r>
            <a:endParaRPr/>
          </a:p>
        </p:txBody>
      </p:sp>
      <p:graphicFrame>
        <p:nvGraphicFramePr>
          <p:cNvPr id="244" name="Google Shape;244;p36"/>
          <p:cNvGraphicFramePr/>
          <p:nvPr/>
        </p:nvGraphicFramePr>
        <p:xfrm>
          <a:off x="789600" y="10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{D316F80A-CA52-4A34-B209-04490B3A45B8}</a:tableStyleId>
              </a:tblPr>
              <a:tblGrid>
                <a:gridCol w="4096350"/>
                <a:gridCol w="4096350"/>
              </a:tblGrid>
              <a:tr h="58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Population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15,000,000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2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of Data per Person Using Smart Lounge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$0.20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25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Estimated Users of Smart Lounge per Day</a:t>
                      </a:r>
                      <a:endParaRPr i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(200 seats in lounge; each person uses a seat for avg of 2 hours in a day)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2,400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8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 from Smart Lounge per Day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$480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2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 from Smart Lounge per Year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$175,200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1104900" y="28982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Revenues</a:t>
            </a:r>
            <a:endParaRPr/>
          </a:p>
        </p:txBody>
      </p:sp>
      <p:graphicFrame>
        <p:nvGraphicFramePr>
          <p:cNvPr id="250" name="Google Shape;250;p37"/>
          <p:cNvGraphicFramePr/>
          <p:nvPr/>
        </p:nvGraphicFramePr>
        <p:xfrm>
          <a:off x="952500" y="12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{D316F80A-CA52-4A34-B209-04490B3A45B8}</a:tableStyleId>
              </a:tblPr>
              <a:tblGrid>
                <a:gridCol w="3980500"/>
                <a:gridCol w="3980500"/>
              </a:tblGrid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Collecting Data from SmartLounge and Transit App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$175,200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Referrals from Transit App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$787,500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$962,700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Costs</a:t>
            </a:r>
            <a:endParaRPr/>
          </a:p>
        </p:txBody>
      </p:sp>
      <p:graphicFrame>
        <p:nvGraphicFramePr>
          <p:cNvPr id="256" name="Google Shape;256;p38"/>
          <p:cNvGraphicFramePr/>
          <p:nvPr/>
        </p:nvGraphicFramePr>
        <p:xfrm>
          <a:off x="952500" y="12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{D316F80A-CA52-4A34-B209-04490B3A45B8}</a:tableStyleId>
              </a:tblPr>
              <a:tblGrid>
                <a:gridCol w="3980500"/>
                <a:gridCol w="3980500"/>
              </a:tblGrid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SmartLounge Development and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Maintenance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($100 per seat; 200 seats; $5,000 maintenance costs per yr)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$25,000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Transit App Development and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Maintenance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$200,000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$225,000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Net Value</a:t>
            </a:r>
            <a:endParaRPr/>
          </a:p>
        </p:txBody>
      </p:sp>
      <p:graphicFrame>
        <p:nvGraphicFramePr>
          <p:cNvPr id="262" name="Google Shape;262;p39"/>
          <p:cNvGraphicFramePr/>
          <p:nvPr/>
        </p:nvGraphicFramePr>
        <p:xfrm>
          <a:off x="952500" y="12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{D316F80A-CA52-4A34-B209-04490B3A45B8}</a:tableStyleId>
              </a:tblPr>
              <a:tblGrid>
                <a:gridCol w="3980500"/>
                <a:gridCol w="3980500"/>
              </a:tblGrid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Entity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$962,700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$225,000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2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 Value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$737,700</a:t>
                      </a:r>
                      <a:endParaRPr b="1" sz="30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the City of Austin</a:t>
            </a:r>
            <a:endParaRPr/>
          </a:p>
        </p:txBody>
      </p:sp>
      <p:sp>
        <p:nvSpPr>
          <p:cNvPr id="268" name="Google Shape;268;p40"/>
          <p:cNvSpPr txBox="1"/>
          <p:nvPr>
            <p:ph idx="4294967295" type="body"/>
          </p:nvPr>
        </p:nvSpPr>
        <p:spPr>
          <a:xfrm>
            <a:off x="1134600" y="1136875"/>
            <a:ext cx="68748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1800"/>
              <a:t>Increase public transportation options</a:t>
            </a:r>
            <a:endParaRPr sz="18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1800"/>
              <a:t>Continue collecting relevant traffic data</a:t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/>
          </a:p>
          <a:p>
            <a:pPr indent="0" lvl="0" marL="38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22" y="2335150"/>
            <a:ext cx="3901951" cy="26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Greater </a:t>
            </a:r>
            <a:r>
              <a:rPr lang="en"/>
              <a:t>B</a:t>
            </a:r>
            <a:r>
              <a:rPr b="0" lang="en"/>
              <a:t>usiness Impact</a:t>
            </a:r>
            <a:endParaRPr/>
          </a:p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1"/>
          <p:cNvSpPr txBox="1"/>
          <p:nvPr/>
        </p:nvSpPr>
        <p:spPr>
          <a:xfrm>
            <a:off x="3297099" y="1258594"/>
            <a:ext cx="2488861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</a:t>
            </a:r>
            <a:r>
              <a:rPr b="1" lang="en" sz="1600" u="sng"/>
              <a:t>D</a:t>
            </a:r>
            <a:r>
              <a:rPr b="1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riven Smart Systems </a:t>
            </a:r>
            <a:endParaRPr sz="1600" u="sng"/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lang="en" sz="1600"/>
              <a:t>S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 beautification from inside the Austin-Bergstrom airport. </a:t>
            </a:r>
            <a:endParaRPr sz="1600"/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 data from the travellers in the Smart Lounge</a:t>
            </a:r>
            <a:r>
              <a:rPr b="1" lang="en" sz="1600"/>
              <a:t>.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6011199" y="1250500"/>
            <a:ext cx="27174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the Austin-Bergstrom International </a:t>
            </a:r>
            <a:r>
              <a:rPr b="1" lang="en" sz="1600" u="sng"/>
              <a:t>A</a:t>
            </a:r>
            <a:r>
              <a:rPr b="1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irport a </a:t>
            </a:r>
            <a:r>
              <a:rPr b="1" lang="en" sz="1600" u="sng"/>
              <a:t>W</a:t>
            </a:r>
            <a:r>
              <a:rPr b="1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ell-</a:t>
            </a:r>
            <a:r>
              <a:rPr b="1" lang="en" sz="1600" u="sng"/>
              <a:t>D</a:t>
            </a:r>
            <a:r>
              <a:rPr b="1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esigned </a:t>
            </a:r>
            <a:r>
              <a:rPr b="1" lang="en" sz="1600" u="sng"/>
              <a:t>E</a:t>
            </a:r>
            <a:r>
              <a:rPr b="1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ntrance </a:t>
            </a:r>
            <a:endParaRPr sz="1600" u="sng"/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Austin – 9th fastest growing city in Texas.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</a:t>
            </a:r>
            <a:r>
              <a:rPr lang="en" sz="1600"/>
              <a:t>ource: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Austin Monitor)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449021" y="1258594"/>
            <a:ext cx="2568979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for Modularity</a:t>
            </a:r>
            <a:endParaRPr sz="1600" u="sng"/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Transportation Industry has been dynamic in the past few years. ex. Lime</a:t>
            </a:r>
            <a:endParaRPr sz="1600"/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have a dynamic interface to welcome in new trends in transportation, such as self-driving cars.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2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lang="en" sz="6000">
                <a:solidFill>
                  <a:srgbClr val="FF8700"/>
                </a:solidFill>
              </a:rPr>
              <a:t>Questions?</a:t>
            </a:r>
            <a:endParaRPr b="0" i="0" sz="6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" name="Google Shape;285;p42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None/>
            </a:pPr>
            <a:r>
              <a:rPr b="1" lang="en" sz="2400">
                <a:solidFill>
                  <a:srgbClr val="FFFFFF"/>
                </a:solidFill>
              </a:rPr>
              <a:t>Thank you!</a:t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134600" y="1517400"/>
            <a:ext cx="68748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1800"/>
              <a:t>Alleviate</a:t>
            </a:r>
            <a:r>
              <a:rPr lang="en" sz="1800"/>
              <a:t> traffic congestion</a:t>
            </a:r>
            <a:endParaRPr sz="18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1800"/>
              <a:t>Optimize </a:t>
            </a:r>
            <a:r>
              <a:rPr lang="en" sz="1800"/>
              <a:t>travel experience</a:t>
            </a:r>
            <a:endParaRPr sz="1800"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1800"/>
              <a:t>Increase</a:t>
            </a:r>
            <a:r>
              <a:rPr lang="en" sz="1800"/>
              <a:t> airport revenue</a:t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/>
          </a:p>
          <a:p>
            <a:pPr indent="0" lvl="0" marL="38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4294967295" type="subTitle"/>
          </p:nvPr>
        </p:nvSpPr>
        <p:spPr>
          <a:xfrm>
            <a:off x="5070100" y="1043169"/>
            <a:ext cx="3823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1" lang="en" sz="2400">
                <a:solidFill>
                  <a:srgbClr val="FFFFFF"/>
                </a:solidFill>
              </a:rPr>
              <a:t>Data-Driven Transit </a:t>
            </a:r>
            <a:r>
              <a:rPr b="1" lang="en" sz="2400">
                <a:solidFill>
                  <a:srgbClr val="FFFFFF"/>
                </a:solidFill>
              </a:rPr>
              <a:t>Recommendations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</a:pPr>
            <a:r>
              <a:rPr b="1" lang="en" sz="1800">
                <a:solidFill>
                  <a:srgbClr val="FFFFFF"/>
                </a:solidFill>
              </a:rPr>
              <a:t>Cross-platform application</a:t>
            </a:r>
            <a:endParaRPr b="1" sz="1800">
              <a:solidFill>
                <a:srgbClr val="FFFFFF"/>
              </a:solidFill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</a:pPr>
            <a:r>
              <a:rPr b="1" lang="en" sz="1800">
                <a:solidFill>
                  <a:srgbClr val="FFFFFF"/>
                </a:solidFill>
              </a:rPr>
              <a:t>Single touch point</a:t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1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Smart</a:t>
            </a:r>
            <a:r>
              <a:rPr b="1" lang="en" sz="2400">
                <a:solidFill>
                  <a:srgbClr val="FFFFFF"/>
                </a:solidFill>
              </a:rPr>
              <a:t>L</a:t>
            </a:r>
            <a:r>
              <a:rPr b="1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ounge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</a:pPr>
            <a:r>
              <a:rPr b="1" lang="en" sz="1800">
                <a:solidFill>
                  <a:srgbClr val="FFFFFF"/>
                </a:solidFill>
              </a:rPr>
              <a:t>Personalized</a:t>
            </a:r>
            <a:r>
              <a:rPr b="1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airport experience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10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9481" l="11422" r="20220" t="2216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4924777" y="409222"/>
            <a:ext cx="2765777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Solutions</a:t>
            </a:r>
            <a:r>
              <a:rPr i="0" lang="en" sz="32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i="0" sz="32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3697110" y="3951111"/>
            <a:ext cx="42333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…while increasing revenue!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hart"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901" y="749100"/>
            <a:ext cx="7384852" cy="338834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888093" y="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Peak Traffic Data by Month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hart"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75" y="731700"/>
            <a:ext cx="8219970" cy="350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888093" y="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Peak Traffic Data by Day of Week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Benefits of Different Transportation Options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6</a:t>
            </a:r>
            <a:endParaRPr/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{D316F80A-CA52-4A34-B209-04490B3A45B8}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Ride-Share Option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(Cost Sensitive)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Alleviates Traffic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Generates Revenue for Airport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Sensitive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Lyft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CapMetro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30"/>
          <p:cNvSpPr/>
          <p:nvPr/>
        </p:nvSpPr>
        <p:spPr>
          <a:xfrm>
            <a:off x="2874116" y="24860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2874116" y="2882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2874116" y="327852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4401579" y="36671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4401579" y="327852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5826466" y="2882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5826466" y="24860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7308166" y="24860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7308166" y="2882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430060" y="5660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>
            <p:ph idx="4294967295" type="body"/>
          </p:nvPr>
        </p:nvSpPr>
        <p:spPr>
          <a:xfrm>
            <a:off x="2714625" y="-172750"/>
            <a:ext cx="6438900" cy="4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Frontend:</a:t>
            </a:r>
            <a:endParaRPr sz="1800">
              <a:solidFill>
                <a:srgbClr val="FF87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Dosis"/>
              <a:buChar char="▸"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React Native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Dosis"/>
              <a:buChar char="▹"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Multi-platform mobile application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Dosis"/>
              <a:buChar char="▸"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Integrated APIs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Dosis"/>
              <a:buChar char="▹"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Embedded deep links provide royalties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Dosis"/>
              <a:buChar char="▸"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Maximize user engagement with Austin’s modern transit options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Backend:</a:t>
            </a:r>
            <a:endParaRPr b="1"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Dosis"/>
              <a:buChar char="▸"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Forecast</a:t>
            </a: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 traffic congestion with historical time series data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Dosis"/>
              <a:buChar char="▸"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Optimization of transit recommendations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Dosis"/>
              <a:buChar char="▹"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Maximize revenue, minimize traffic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75" y="915200"/>
            <a:ext cx="1888499" cy="335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App Logistics</a:t>
            </a:r>
            <a:endParaRPr/>
          </a:p>
        </p:txBody>
      </p:sp>
      <p:graphicFrame>
        <p:nvGraphicFramePr>
          <p:cNvPr id="211" name="Google Shape;211;p32"/>
          <p:cNvGraphicFramePr/>
          <p:nvPr/>
        </p:nvGraphicFramePr>
        <p:xfrm>
          <a:off x="952500" y="102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{D316F80A-CA52-4A34-B209-04490B3A45B8}</a:tableStyleId>
              </a:tblPr>
              <a:tblGrid>
                <a:gridCol w="4095750"/>
                <a:gridCol w="4095750"/>
              </a:tblGrid>
              <a:tr h="6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Population per Year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15,000,000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 of Population Using Transit App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Estimated Users of Transit App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3,150,000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Estimated Number of Clicks that Produce Royalties 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(5% of estimated users of transit app)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157,500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 from Transit App per Click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 from Referral Royalties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$787,500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Airport Tweets World Cloud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creen Shot 2018-11-09 at 13.44.17.png"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688" y="1138895"/>
            <a:ext cx="6547773" cy="341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