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A5F"/>
    <a:srgbClr val="F8745A"/>
    <a:srgbClr val="B5D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33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747547843821087"/>
          <c:y val="0.12927825863762063"/>
          <c:w val="0.34815853109268069"/>
          <c:h val="0.393966833343240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No. of Request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005-4599-AE03-F5F5B8CAF95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05-4599-AE03-F5F5B8CAF958}"/>
              </c:ext>
            </c:extLst>
          </c:dPt>
          <c:dPt>
            <c:idx val="2"/>
            <c:bubble3D val="0"/>
            <c:spPr>
              <a:solidFill>
                <a:srgbClr val="F874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005-4599-AE03-F5F5B8CAF958}"/>
              </c:ext>
            </c:extLst>
          </c:dPt>
          <c:dLbls>
            <c:dLbl>
              <c:idx val="0"/>
              <c:layout>
                <c:manualLayout>
                  <c:x val="5.1718647300816017E-2"/>
                  <c:y val="-2.34093723200761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005-4599-AE03-F5F5B8CAF958}"/>
                </c:ext>
              </c:extLst>
            </c:dLbl>
            <c:dLbl>
              <c:idx val="1"/>
              <c:layout>
                <c:manualLayout>
                  <c:x val="-6.7234241491060817E-2"/>
                  <c:y val="5.852343080018987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005-4599-AE03-F5F5B8CAF958}"/>
                </c:ext>
              </c:extLst>
            </c:dLbl>
            <c:dLbl>
              <c:idx val="2"/>
              <c:layout>
                <c:manualLayout>
                  <c:x val="3.103118838048961E-2"/>
                  <c:y val="-5.26710877201713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05-4599-AE03-F5F5B8CAF9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Proposed</c:v>
                </c:pt>
                <c:pt idx="1">
                  <c:v>Approved</c:v>
                </c:pt>
                <c:pt idx="2">
                  <c:v>Reject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200</c:v>
                </c:pt>
                <c:pt idx="1">
                  <c:v>200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05-4599-AE03-F5F5B8CAF95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70"/>
        <c:holeSize val="62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131134870015154"/>
          <c:y val="9.6024047139471436E-2"/>
          <c:w val="0.28454785278022343"/>
          <c:h val="0.465050221859100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235180330894293E-2"/>
          <c:y val="0.25300706092134279"/>
          <c:w val="0.91376481966910572"/>
          <c:h val="0.3462671489590783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Operations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Maintenance Request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3F-4E42-B23E-C130F14F97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Maintenance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sz="900" b="0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Maintenance Request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3F-4E42-B23E-C130F14F97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9"/>
        <c:axId val="739246047"/>
        <c:axId val="739268511"/>
      </c:barChart>
      <c:catAx>
        <c:axId val="7392460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9268511"/>
        <c:crosses val="autoZero"/>
        <c:auto val="1"/>
        <c:lblAlgn val="ctr"/>
        <c:lblOffset val="100"/>
        <c:noMultiLvlLbl val="0"/>
      </c:catAx>
      <c:valAx>
        <c:axId val="7392685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3924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2">
              <a:lumMod val="7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235180330894293E-2"/>
          <c:y val="0.25300706092134279"/>
          <c:w val="0.82752958663891341"/>
          <c:h val="0.3462671489590783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Installation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2339693530324807E-3"/>
                  <c:y val="-3.8613276517903994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FC4-4F1C-923E-6DBFB83DCD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Asset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C4-4F1C-923E-6DBFB83DCD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Asset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C4-4F1C-923E-6DBFB83DCD7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739246047"/>
        <c:axId val="739268511"/>
      </c:barChart>
      <c:catAx>
        <c:axId val="7392460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9268511"/>
        <c:crosses val="autoZero"/>
        <c:auto val="1"/>
        <c:lblAlgn val="ctr"/>
        <c:lblOffset val="100"/>
        <c:noMultiLvlLbl val="0"/>
      </c:catAx>
      <c:valAx>
        <c:axId val="73926851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3924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235180330894293E-2"/>
          <c:y val="0.25300706092134279"/>
          <c:w val="0.82752958663891341"/>
          <c:h val="0.3462671489590783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Commisioning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2339693530324807E-3"/>
                  <c:y val="-3.8613276517903994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227-4E8D-8A64-94A4EBF616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Asset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27-4E8D-8A64-94A4EBF616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Asset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27-4E8D-8A64-94A4EBF616C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739246047"/>
        <c:axId val="739268511"/>
      </c:barChart>
      <c:catAx>
        <c:axId val="7392460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9268511"/>
        <c:crosses val="autoZero"/>
        <c:auto val="1"/>
        <c:lblAlgn val="ctr"/>
        <c:lblOffset val="100"/>
        <c:noMultiLvlLbl val="0"/>
      </c:catAx>
      <c:valAx>
        <c:axId val="73926851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3924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747547843821087"/>
          <c:y val="0.12927825863762063"/>
          <c:w val="0.34815853109268069"/>
          <c:h val="0.393966833343240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No. of Request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005-4599-AE03-F5F5B8CAF95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05-4599-AE03-F5F5B8CAF958}"/>
              </c:ext>
            </c:extLst>
          </c:dPt>
          <c:dPt>
            <c:idx val="2"/>
            <c:bubble3D val="0"/>
            <c:spPr>
              <a:solidFill>
                <a:srgbClr val="F874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005-4599-AE03-F5F5B8CAF958}"/>
              </c:ext>
            </c:extLst>
          </c:dPt>
          <c:dLbls>
            <c:dLbl>
              <c:idx val="0"/>
              <c:layout>
                <c:manualLayout>
                  <c:x val="5.1718647300816017E-2"/>
                  <c:y val="-2.34093723200761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005-4599-AE03-F5F5B8CAF958}"/>
                </c:ext>
              </c:extLst>
            </c:dLbl>
            <c:dLbl>
              <c:idx val="1"/>
              <c:layout>
                <c:manualLayout>
                  <c:x val="-6.7234241491060817E-2"/>
                  <c:y val="5.852343080018987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005-4599-AE03-F5F5B8CAF958}"/>
                </c:ext>
              </c:extLst>
            </c:dLbl>
            <c:dLbl>
              <c:idx val="2"/>
              <c:layout>
                <c:manualLayout>
                  <c:x val="3.103118838048961E-2"/>
                  <c:y val="-5.26710877201713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05-4599-AE03-F5F5B8CAF9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Proposed</c:v>
                </c:pt>
                <c:pt idx="1">
                  <c:v>Approved</c:v>
                </c:pt>
                <c:pt idx="2">
                  <c:v>Reject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200</c:v>
                </c:pt>
                <c:pt idx="1">
                  <c:v>200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05-4599-AE03-F5F5B8CAF95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70"/>
        <c:holeSize val="62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131134870015154"/>
          <c:y val="9.6024047139471436E-2"/>
          <c:w val="0.28454785278022343"/>
          <c:h val="0.465050221859100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001181990451301E-2"/>
          <c:y val="0.16913508651072015"/>
          <c:w val="0.90399763601909744"/>
          <c:h val="0.5810026308557122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Budgeted Cost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Sheet1!$B$1:$I$1</c:f>
              <c:strCache>
                <c:ptCount val="8"/>
                <c:pt idx="0">
                  <c:v>Q1 - FY2021</c:v>
                </c:pt>
                <c:pt idx="1">
                  <c:v>Q2 - FY2021</c:v>
                </c:pt>
                <c:pt idx="2">
                  <c:v>Q3 - FY2021</c:v>
                </c:pt>
                <c:pt idx="3">
                  <c:v>Q4 - FY2021</c:v>
                </c:pt>
                <c:pt idx="4">
                  <c:v>Q1 - FY2022</c:v>
                </c:pt>
                <c:pt idx="5">
                  <c:v>Q2 - FY2022</c:v>
                </c:pt>
                <c:pt idx="6">
                  <c:v>Q3 - FY2022</c:v>
                </c:pt>
                <c:pt idx="7">
                  <c:v>Q4 - FY2022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4.3</c:v>
                </c:pt>
                <c:pt idx="1">
                  <c:v>2.4</c:v>
                </c:pt>
                <c:pt idx="2">
                  <c:v>2</c:v>
                </c:pt>
                <c:pt idx="3">
                  <c:v>4.3</c:v>
                </c:pt>
                <c:pt idx="4">
                  <c:v>2.4</c:v>
                </c:pt>
                <c:pt idx="5">
                  <c:v>2</c:v>
                </c:pt>
                <c:pt idx="6">
                  <c:v>4.3</c:v>
                </c:pt>
                <c:pt idx="7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E1-495A-965B-15733BF53EE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Approved Cost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Sheet1!$B$1:$I$1</c:f>
              <c:strCache>
                <c:ptCount val="8"/>
                <c:pt idx="0">
                  <c:v>Q1 - FY2021</c:v>
                </c:pt>
                <c:pt idx="1">
                  <c:v>Q2 - FY2021</c:v>
                </c:pt>
                <c:pt idx="2">
                  <c:v>Q3 - FY2021</c:v>
                </c:pt>
                <c:pt idx="3">
                  <c:v>Q4 - FY2021</c:v>
                </c:pt>
                <c:pt idx="4">
                  <c:v>Q1 - FY2022</c:v>
                </c:pt>
                <c:pt idx="5">
                  <c:v>Q2 - FY2022</c:v>
                </c:pt>
                <c:pt idx="6">
                  <c:v>Q3 - FY2022</c:v>
                </c:pt>
                <c:pt idx="7">
                  <c:v>Q4 - FY2022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2.5</c:v>
                </c:pt>
                <c:pt idx="1">
                  <c:v>4.4000000000000004</c:v>
                </c:pt>
                <c:pt idx="2">
                  <c:v>2</c:v>
                </c:pt>
                <c:pt idx="3">
                  <c:v>2.5</c:v>
                </c:pt>
                <c:pt idx="4">
                  <c:v>4.4000000000000004</c:v>
                </c:pt>
                <c:pt idx="5">
                  <c:v>2</c:v>
                </c:pt>
                <c:pt idx="6">
                  <c:v>2.5</c:v>
                </c:pt>
                <c:pt idx="7">
                  <c:v>4.4000000000000004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E1-495A-965B-15733BF53EE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Rejected Cost</c:v>
                </c:pt>
              </c:strCache>
            </c:strRef>
          </c:tx>
          <c:spPr>
            <a:ln w="28575" cap="rnd">
              <a:solidFill>
                <a:srgbClr val="F8745A"/>
              </a:solidFill>
              <a:round/>
            </a:ln>
            <a:effectLst/>
          </c:spPr>
          <c:marker>
            <c:symbol val="none"/>
          </c:marker>
          <c:cat>
            <c:strRef>
              <c:f>Sheet1!$B$1:$I$1</c:f>
              <c:strCache>
                <c:ptCount val="8"/>
                <c:pt idx="0">
                  <c:v>Q1 - FY2021</c:v>
                </c:pt>
                <c:pt idx="1">
                  <c:v>Q2 - FY2021</c:v>
                </c:pt>
                <c:pt idx="2">
                  <c:v>Q3 - FY2021</c:v>
                </c:pt>
                <c:pt idx="3">
                  <c:v>Q4 - FY2021</c:v>
                </c:pt>
                <c:pt idx="4">
                  <c:v>Q1 - FY2022</c:v>
                </c:pt>
                <c:pt idx="5">
                  <c:v>Q2 - FY2022</c:v>
                </c:pt>
                <c:pt idx="6">
                  <c:v>Q3 - FY2022</c:v>
                </c:pt>
                <c:pt idx="7">
                  <c:v>Q4 - FY2022</c:v>
                </c:pt>
              </c:strCache>
            </c:strRef>
          </c:cat>
          <c:val>
            <c:numRef>
              <c:f>Sheet1!$B$4:$I$4</c:f>
              <c:numCache>
                <c:formatCode>General</c:formatCode>
                <c:ptCount val="8"/>
                <c:pt idx="0">
                  <c:v>3.5</c:v>
                </c:pt>
                <c:pt idx="1">
                  <c:v>1.8</c:v>
                </c:pt>
                <c:pt idx="2">
                  <c:v>3</c:v>
                </c:pt>
                <c:pt idx="3">
                  <c:v>3.5</c:v>
                </c:pt>
                <c:pt idx="4">
                  <c:v>1.8</c:v>
                </c:pt>
                <c:pt idx="5">
                  <c:v>3</c:v>
                </c:pt>
                <c:pt idx="6">
                  <c:v>3.5</c:v>
                </c:pt>
                <c:pt idx="7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E1-495A-965B-15733BF53EE2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4120704"/>
        <c:axId val="934123616"/>
      </c:lineChart>
      <c:catAx>
        <c:axId val="934120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4123616"/>
        <c:crosses val="autoZero"/>
        <c:auto val="1"/>
        <c:lblAlgn val="ctr"/>
        <c:lblOffset val="100"/>
        <c:noMultiLvlLbl val="0"/>
      </c:catAx>
      <c:valAx>
        <c:axId val="934123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4120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773361921009362E-2"/>
          <c:y val="0.68863404954435226"/>
          <c:w val="0.93772662691192965"/>
          <c:h val="0.265238199589087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97580707559961"/>
          <c:y val="0.13513060171763966"/>
          <c:w val="0.34815853109268069"/>
          <c:h val="0.393966833343240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No. of Assets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DD-46F8-B429-043BD6E91BC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DD-46F8-B429-043BD6E91BC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DD-46F8-B429-043BD6E91BC5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DD-46F8-B429-043BD6E91BC5}"/>
              </c:ext>
            </c:extLst>
          </c:dPt>
          <c:dLbls>
            <c:dLbl>
              <c:idx val="0"/>
              <c:layout>
                <c:manualLayout>
                  <c:x val="5.1718647300816017E-2"/>
                  <c:y val="-2.34093723200761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BDD-46F8-B429-043BD6E91BC5}"/>
                </c:ext>
              </c:extLst>
            </c:dLbl>
            <c:dLbl>
              <c:idx val="1"/>
              <c:layout>
                <c:manualLayout>
                  <c:x val="-6.7234241491060817E-2"/>
                  <c:y val="5.852343080018987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BDD-46F8-B429-043BD6E91BC5}"/>
                </c:ext>
              </c:extLst>
            </c:dLbl>
            <c:dLbl>
              <c:idx val="2"/>
              <c:layout>
                <c:manualLayout>
                  <c:x val="-4.6546782570734434E-2"/>
                  <c:y val="-7.02281169602284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BDD-46F8-B429-043BD6E91BC5}"/>
                </c:ext>
              </c:extLst>
            </c:dLbl>
            <c:dLbl>
              <c:idx val="3"/>
              <c:layout>
                <c:manualLayout>
                  <c:x val="5.6890512030897566E-2"/>
                  <c:y val="-4.09664015601332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BDD-46F8-B429-043BD6E91B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Procured</c:v>
                </c:pt>
                <c:pt idx="1">
                  <c:v>Acquired</c:v>
                </c:pt>
                <c:pt idx="2">
                  <c:v>Under Procurement</c:v>
                </c:pt>
                <c:pt idx="3">
                  <c:v>To be Delivered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  <c:pt idx="2">
                  <c:v>50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BDD-46F8-B429-043BD6E91BC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70"/>
        <c:holeSize val="62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2581167733754031"/>
          <c:y val="3.7500616339281062E-2"/>
          <c:w val="0.46384459320229648"/>
          <c:h val="0.541130681899347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Procured Value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Sheet1!$B$1:$I$1</c:f>
              <c:strCache>
                <c:ptCount val="8"/>
                <c:pt idx="0">
                  <c:v>Q1 - FY2021</c:v>
                </c:pt>
                <c:pt idx="1">
                  <c:v>Q2 - FY2021</c:v>
                </c:pt>
                <c:pt idx="2">
                  <c:v>Q3 - FY2021</c:v>
                </c:pt>
                <c:pt idx="3">
                  <c:v>Q4 - FY2021</c:v>
                </c:pt>
                <c:pt idx="4">
                  <c:v>Q1 - FY2022</c:v>
                </c:pt>
                <c:pt idx="5">
                  <c:v>Q2 - FY2022</c:v>
                </c:pt>
                <c:pt idx="6">
                  <c:v>Q3 - FY2022</c:v>
                </c:pt>
                <c:pt idx="7">
                  <c:v>Q4 - FY2022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4.3</c:v>
                </c:pt>
                <c:pt idx="1">
                  <c:v>2.4</c:v>
                </c:pt>
                <c:pt idx="2">
                  <c:v>2</c:v>
                </c:pt>
                <c:pt idx="3">
                  <c:v>4.3</c:v>
                </c:pt>
                <c:pt idx="4">
                  <c:v>2.4</c:v>
                </c:pt>
                <c:pt idx="5">
                  <c:v>2</c:v>
                </c:pt>
                <c:pt idx="6">
                  <c:v>4.3</c:v>
                </c:pt>
                <c:pt idx="7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01-497E-ADF5-BF70CCFBED5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Acquired Value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Sheet1!$B$1:$I$1</c:f>
              <c:strCache>
                <c:ptCount val="8"/>
                <c:pt idx="0">
                  <c:v>Q1 - FY2021</c:v>
                </c:pt>
                <c:pt idx="1">
                  <c:v>Q2 - FY2021</c:v>
                </c:pt>
                <c:pt idx="2">
                  <c:v>Q3 - FY2021</c:v>
                </c:pt>
                <c:pt idx="3">
                  <c:v>Q4 - FY2021</c:v>
                </c:pt>
                <c:pt idx="4">
                  <c:v>Q1 - FY2022</c:v>
                </c:pt>
                <c:pt idx="5">
                  <c:v>Q2 - FY2022</c:v>
                </c:pt>
                <c:pt idx="6">
                  <c:v>Q3 - FY2022</c:v>
                </c:pt>
                <c:pt idx="7">
                  <c:v>Q4 - FY2022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2.5</c:v>
                </c:pt>
                <c:pt idx="1">
                  <c:v>4.4000000000000004</c:v>
                </c:pt>
                <c:pt idx="2">
                  <c:v>2</c:v>
                </c:pt>
                <c:pt idx="3">
                  <c:v>2.5</c:v>
                </c:pt>
                <c:pt idx="4">
                  <c:v>4.4000000000000004</c:v>
                </c:pt>
                <c:pt idx="5">
                  <c:v>2</c:v>
                </c:pt>
                <c:pt idx="6">
                  <c:v>2.5</c:v>
                </c:pt>
                <c:pt idx="7">
                  <c:v>4.4000000000000004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01-497E-ADF5-BF70CCFBE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4120704"/>
        <c:axId val="934123616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Sheet1!$B$1:$I$1</c15:sqref>
                        </c15:formulaRef>
                      </c:ext>
                    </c:extLst>
                    <c:strCache>
                      <c:ptCount val="8"/>
                      <c:pt idx="0">
                        <c:v>Q1 - FY2021</c:v>
                      </c:pt>
                      <c:pt idx="1">
                        <c:v>Q2 - FY2021</c:v>
                      </c:pt>
                      <c:pt idx="2">
                        <c:v>Q3 - FY2021</c:v>
                      </c:pt>
                      <c:pt idx="3">
                        <c:v>Q4 - FY2021</c:v>
                      </c:pt>
                      <c:pt idx="4">
                        <c:v>Q1 - FY2022</c:v>
                      </c:pt>
                      <c:pt idx="5">
                        <c:v>Q2 - FY2022</c:v>
                      </c:pt>
                      <c:pt idx="6">
                        <c:v>Q3 - FY2022</c:v>
                      </c:pt>
                      <c:pt idx="7">
                        <c:v>Q4 - FY2022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2A01-497E-ADF5-BF70CCFBED55}"/>
                  </c:ext>
                </c:extLst>
              </c15:ser>
            </c15:filteredLineSeries>
          </c:ext>
        </c:extLst>
      </c:lineChart>
      <c:catAx>
        <c:axId val="934120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4123616"/>
        <c:crosses val="autoZero"/>
        <c:auto val="1"/>
        <c:lblAlgn val="ctr"/>
        <c:lblOffset val="100"/>
        <c:noMultiLvlLbl val="0"/>
      </c:catAx>
      <c:valAx>
        <c:axId val="934123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4120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 rtl="0">
              <a:defRPr lang="en-US" sz="1200" b="0" i="0" u="none" strike="noStrike" kern="1200" spc="0" baseline="0" dirty="0" smtClean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r>
              <a:rPr lang="en-US" sz="1200" b="0" i="0" u="none" strike="noStrike" kern="1200" spc="0" baseline="0" dirty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Cost Breakup</a:t>
            </a:r>
          </a:p>
        </c:rich>
      </c:tx>
      <c:layout>
        <c:manualLayout>
          <c:xMode val="edge"/>
          <c:yMode val="edge"/>
          <c:x val="4.338802264636725E-2"/>
          <c:y val="4.44482398497019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 rtl="0">
            <a:defRPr lang="en-US" sz="1200" b="0" i="0" u="none" strike="noStrike" kern="1200" spc="0" baseline="0" dirty="0" smtClean="0">
              <a:solidFill>
                <a:schemeClr val="tx1"/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608829105748728E-2"/>
          <c:y val="0.20090604412065283"/>
          <c:w val="0.88878234178850257"/>
          <c:h val="0.466052744311325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Material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Installation</c:v>
                </c:pt>
                <c:pt idx="1">
                  <c:v>Commissioning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C2-4C4F-825C-28A6E117A9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Installation</c:v>
                </c:pt>
                <c:pt idx="1">
                  <c:v>Commissioning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C2-4C4F-825C-28A6E117A93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4816000"/>
        <c:axId val="874819328"/>
      </c:barChart>
      <c:catAx>
        <c:axId val="874816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874819328"/>
        <c:crosses val="autoZero"/>
        <c:auto val="1"/>
        <c:lblAlgn val="ctr"/>
        <c:lblOffset val="100"/>
        <c:noMultiLvlLbl val="0"/>
      </c:catAx>
      <c:valAx>
        <c:axId val="8748193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7481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2">
          <a:lumMod val="90000"/>
        </a:schemeClr>
      </a:solidFill>
      <a:beve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0"/>
          <a:lstStyle/>
          <a:p>
            <a:pPr algn="l">
              <a:defRPr sz="1200" b="0" i="0" u="none" strike="noStrike" kern="1200" spc="0" baseline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r>
              <a:rPr lang="en-US" sz="1200" dirty="0">
                <a:solidFill>
                  <a:schemeClr val="tx1"/>
                </a:solidFill>
                <a:latin typeface="Abadi" panose="020B0604020104020204" pitchFamily="34" charset="0"/>
              </a:rPr>
              <a:t>Maintenance</a:t>
            </a:r>
            <a:r>
              <a:rPr lang="en-US" sz="1200" baseline="0" dirty="0">
                <a:solidFill>
                  <a:schemeClr val="tx1"/>
                </a:solidFill>
                <a:latin typeface="Abadi" panose="020B0604020104020204" pitchFamily="34" charset="0"/>
              </a:rPr>
              <a:t> Execution</a:t>
            </a:r>
            <a:endParaRPr lang="en-IN" sz="1200" dirty="0">
              <a:solidFill>
                <a:schemeClr val="tx1"/>
              </a:solidFill>
              <a:latin typeface="Abadi" panose="020B0604020104020204" pitchFamily="34" charset="0"/>
            </a:endParaRPr>
          </a:p>
        </c:rich>
      </c:tx>
      <c:layout>
        <c:manualLayout>
          <c:xMode val="edge"/>
          <c:yMode val="edge"/>
          <c:x val="5.7606288693813477E-2"/>
          <c:y val="4.44482398497019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 algn="l">
            <a:defRPr sz="1200" b="0" i="0" u="none" strike="noStrike" kern="1200" spc="0" baseline="0">
              <a:solidFill>
                <a:schemeClr val="tx1"/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608829105748728E-2"/>
          <c:y val="0.21868534006053361"/>
          <c:w val="0.88878234178850257"/>
          <c:h val="0.448273448371444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Cost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Breakdown</c:v>
                </c:pt>
                <c:pt idx="1">
                  <c:v>Routine</c:v>
                </c:pt>
                <c:pt idx="2">
                  <c:v>Calibration</c:v>
                </c:pt>
                <c:pt idx="3">
                  <c:v>Refurbishment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50000</c:v>
                </c:pt>
                <c:pt idx="1">
                  <c:v>40000</c:v>
                </c:pt>
                <c:pt idx="2">
                  <c:v>20000</c:v>
                </c:pt>
                <c:pt idx="3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E7-45B3-B985-34E0F94520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Cost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Breakdown</c:v>
                </c:pt>
                <c:pt idx="1">
                  <c:v>Routine</c:v>
                </c:pt>
                <c:pt idx="2">
                  <c:v>Calibration</c:v>
                </c:pt>
                <c:pt idx="3">
                  <c:v>Refurbishment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45000</c:v>
                </c:pt>
                <c:pt idx="1">
                  <c:v>40000</c:v>
                </c:pt>
                <c:pt idx="2">
                  <c:v>21000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E7-45B3-B985-34E0F945206C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4816000"/>
        <c:axId val="874819328"/>
      </c:barChart>
      <c:catAx>
        <c:axId val="8748160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4819328"/>
        <c:crosses val="autoZero"/>
        <c:auto val="0"/>
        <c:lblAlgn val="ctr"/>
        <c:lblOffset val="100"/>
        <c:noMultiLvlLbl val="0"/>
      </c:catAx>
      <c:valAx>
        <c:axId val="874819328"/>
        <c:scaling>
          <c:orientation val="minMax"/>
          <c:max val="5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74816000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2">
          <a:lumMod val="90000"/>
        </a:schemeClr>
      </a:solidFill>
      <a:bevel/>
    </a:ln>
    <a:effectLst/>
  </c:spPr>
  <c:txPr>
    <a:bodyPr anchor="t" anchorCtr="0"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235180330894293E-2"/>
          <c:y val="0.25300706092134279"/>
          <c:w val="0.82752958663891341"/>
          <c:h val="0.3462671489590783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Breakdown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2339693530324807E-3"/>
                  <c:y val="-3.8613276517903994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403-4F5C-AE82-DEFC0CEC77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Maintenance Request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3-4F5C-AE82-DEFC0CEC77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General / Routine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Maintenance Request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03-4F5C-AE82-DEFC0CEC77D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739246047"/>
        <c:axId val="739268511"/>
      </c:barChart>
      <c:catAx>
        <c:axId val="7392460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9268511"/>
        <c:crosses val="autoZero"/>
        <c:auto val="1"/>
        <c:lblAlgn val="ctr"/>
        <c:lblOffset val="100"/>
        <c:noMultiLvlLbl val="0"/>
      </c:catAx>
      <c:valAx>
        <c:axId val="73926851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3924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001181990451301E-2"/>
          <c:y val="0.16913508651072015"/>
          <c:w val="0.90399763601909744"/>
          <c:h val="0.5810026308557122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Budgeted Cost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Sheet1!$B$1:$I$1</c:f>
              <c:strCache>
                <c:ptCount val="8"/>
                <c:pt idx="0">
                  <c:v>Q1 - FY2021</c:v>
                </c:pt>
                <c:pt idx="1">
                  <c:v>Q2 - FY2021</c:v>
                </c:pt>
                <c:pt idx="2">
                  <c:v>Q3 - FY2021</c:v>
                </c:pt>
                <c:pt idx="3">
                  <c:v>Q4 - FY2021</c:v>
                </c:pt>
                <c:pt idx="4">
                  <c:v>Q1 - FY2022</c:v>
                </c:pt>
                <c:pt idx="5">
                  <c:v>Q2 - FY2022</c:v>
                </c:pt>
                <c:pt idx="6">
                  <c:v>Q3 - FY2022</c:v>
                </c:pt>
                <c:pt idx="7">
                  <c:v>Q4 - FY2022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4.3</c:v>
                </c:pt>
                <c:pt idx="1">
                  <c:v>2.4</c:v>
                </c:pt>
                <c:pt idx="2">
                  <c:v>2</c:v>
                </c:pt>
                <c:pt idx="3">
                  <c:v>4.3</c:v>
                </c:pt>
                <c:pt idx="4">
                  <c:v>2.4</c:v>
                </c:pt>
                <c:pt idx="5">
                  <c:v>2</c:v>
                </c:pt>
                <c:pt idx="6">
                  <c:v>4.3</c:v>
                </c:pt>
                <c:pt idx="7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E1-495A-965B-15733BF53EE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Approved Cost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Sheet1!$B$1:$I$1</c:f>
              <c:strCache>
                <c:ptCount val="8"/>
                <c:pt idx="0">
                  <c:v>Q1 - FY2021</c:v>
                </c:pt>
                <c:pt idx="1">
                  <c:v>Q2 - FY2021</c:v>
                </c:pt>
                <c:pt idx="2">
                  <c:v>Q3 - FY2021</c:v>
                </c:pt>
                <c:pt idx="3">
                  <c:v>Q4 - FY2021</c:v>
                </c:pt>
                <c:pt idx="4">
                  <c:v>Q1 - FY2022</c:v>
                </c:pt>
                <c:pt idx="5">
                  <c:v>Q2 - FY2022</c:v>
                </c:pt>
                <c:pt idx="6">
                  <c:v>Q3 - FY2022</c:v>
                </c:pt>
                <c:pt idx="7">
                  <c:v>Q4 - FY2022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2.5</c:v>
                </c:pt>
                <c:pt idx="1">
                  <c:v>4.4000000000000004</c:v>
                </c:pt>
                <c:pt idx="2">
                  <c:v>2</c:v>
                </c:pt>
                <c:pt idx="3">
                  <c:v>2.5</c:v>
                </c:pt>
                <c:pt idx="4">
                  <c:v>4.4000000000000004</c:v>
                </c:pt>
                <c:pt idx="5">
                  <c:v>2</c:v>
                </c:pt>
                <c:pt idx="6">
                  <c:v>2.5</c:v>
                </c:pt>
                <c:pt idx="7">
                  <c:v>4.4000000000000004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E1-495A-965B-15733BF53EE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Rejected Cost</c:v>
                </c:pt>
              </c:strCache>
            </c:strRef>
          </c:tx>
          <c:spPr>
            <a:ln w="28575" cap="rnd">
              <a:solidFill>
                <a:srgbClr val="F8745A"/>
              </a:solidFill>
              <a:round/>
            </a:ln>
            <a:effectLst/>
          </c:spPr>
          <c:marker>
            <c:symbol val="none"/>
          </c:marker>
          <c:cat>
            <c:strRef>
              <c:f>Sheet1!$B$1:$I$1</c:f>
              <c:strCache>
                <c:ptCount val="8"/>
                <c:pt idx="0">
                  <c:v>Q1 - FY2021</c:v>
                </c:pt>
                <c:pt idx="1">
                  <c:v>Q2 - FY2021</c:v>
                </c:pt>
                <c:pt idx="2">
                  <c:v>Q3 - FY2021</c:v>
                </c:pt>
                <c:pt idx="3">
                  <c:v>Q4 - FY2021</c:v>
                </c:pt>
                <c:pt idx="4">
                  <c:v>Q1 - FY2022</c:v>
                </c:pt>
                <c:pt idx="5">
                  <c:v>Q2 - FY2022</c:v>
                </c:pt>
                <c:pt idx="6">
                  <c:v>Q3 - FY2022</c:v>
                </c:pt>
                <c:pt idx="7">
                  <c:v>Q4 - FY2022</c:v>
                </c:pt>
              </c:strCache>
            </c:strRef>
          </c:cat>
          <c:val>
            <c:numRef>
              <c:f>Sheet1!$B$4:$I$4</c:f>
              <c:numCache>
                <c:formatCode>General</c:formatCode>
                <c:ptCount val="8"/>
                <c:pt idx="0">
                  <c:v>3.5</c:v>
                </c:pt>
                <c:pt idx="1">
                  <c:v>1.8</c:v>
                </c:pt>
                <c:pt idx="2">
                  <c:v>3</c:v>
                </c:pt>
                <c:pt idx="3">
                  <c:v>3.5</c:v>
                </c:pt>
                <c:pt idx="4">
                  <c:v>1.8</c:v>
                </c:pt>
                <c:pt idx="5">
                  <c:v>3</c:v>
                </c:pt>
                <c:pt idx="6">
                  <c:v>3.5</c:v>
                </c:pt>
                <c:pt idx="7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E1-495A-965B-15733BF53EE2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4120704"/>
        <c:axId val="934123616"/>
      </c:lineChart>
      <c:catAx>
        <c:axId val="934120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4123616"/>
        <c:crosses val="autoZero"/>
        <c:auto val="1"/>
        <c:lblAlgn val="ctr"/>
        <c:lblOffset val="100"/>
        <c:noMultiLvlLbl val="0"/>
      </c:catAx>
      <c:valAx>
        <c:axId val="934123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4120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773361921009362E-2"/>
          <c:y val="0.68863404954435226"/>
          <c:w val="0.93772662691192965"/>
          <c:h val="0.265238199589087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235180330894293E-2"/>
          <c:y val="0.25300706092134279"/>
          <c:w val="0.82752958663891341"/>
          <c:h val="0.3462671489590783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Operations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2339693530324807E-3"/>
                  <c:y val="-3.8613276517903994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A9-49D6-BCA2-9B4CF204EB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Maintenance Request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A9-49D6-BCA2-9B4CF204EB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Maintenance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Maintenance Request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A9-49D6-BCA2-9B4CF204EBB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739246047"/>
        <c:axId val="739268511"/>
      </c:barChart>
      <c:catAx>
        <c:axId val="7392460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9268511"/>
        <c:crosses val="autoZero"/>
        <c:auto val="1"/>
        <c:lblAlgn val="ctr"/>
        <c:lblOffset val="100"/>
        <c:noMultiLvlLbl val="0"/>
      </c:catAx>
      <c:valAx>
        <c:axId val="73926851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3924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235180330894293E-2"/>
          <c:y val="0.25300706092134279"/>
          <c:w val="0.82752958663891341"/>
          <c:h val="0.3462671489590783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Maintenance Activity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2339693530324807E-3"/>
                  <c:y val="-3.8613276517903994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764-4C03-8ED5-5EAD3A3BC7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Maintenance Request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64-4C03-8ED5-5EAD3A3BC7F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739246047"/>
        <c:axId val="739268511"/>
      </c:barChart>
      <c:catAx>
        <c:axId val="7392460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9268511"/>
        <c:crosses val="autoZero"/>
        <c:auto val="1"/>
        <c:lblAlgn val="ctr"/>
        <c:lblOffset val="100"/>
        <c:noMultiLvlLbl val="0"/>
      </c:catAx>
      <c:valAx>
        <c:axId val="73926851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3924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235180330894293E-2"/>
          <c:y val="0.25300706092134279"/>
          <c:w val="0.91376481966910572"/>
          <c:h val="0.3462671489590783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Operations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Maintenance Request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3F-4E42-B23E-C130F14F97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Maintenance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sz="900" b="0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Maintenance Request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3F-4E42-B23E-C130F14F97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9"/>
        <c:axId val="739246047"/>
        <c:axId val="739268511"/>
      </c:barChart>
      <c:catAx>
        <c:axId val="7392460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9268511"/>
        <c:crosses val="autoZero"/>
        <c:auto val="1"/>
        <c:lblAlgn val="ctr"/>
        <c:lblOffset val="100"/>
        <c:noMultiLvlLbl val="0"/>
      </c:catAx>
      <c:valAx>
        <c:axId val="7392685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3924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2">
              <a:lumMod val="7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235180330894293E-2"/>
          <c:y val="0.25300706092134279"/>
          <c:w val="0.82752958663891341"/>
          <c:h val="0.3462671489590783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Installation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2339693530324807E-3"/>
                  <c:y val="-3.8613276517903994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FC4-4F1C-923E-6DBFB83DCD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Asset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C4-4F1C-923E-6DBFB83DCD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Asset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C4-4F1C-923E-6DBFB83DCD7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739246047"/>
        <c:axId val="739268511"/>
      </c:barChart>
      <c:catAx>
        <c:axId val="7392460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9268511"/>
        <c:crosses val="autoZero"/>
        <c:auto val="1"/>
        <c:lblAlgn val="ctr"/>
        <c:lblOffset val="100"/>
        <c:noMultiLvlLbl val="0"/>
      </c:catAx>
      <c:valAx>
        <c:axId val="73926851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3924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235180330894293E-2"/>
          <c:y val="0.25300706092134279"/>
          <c:w val="0.82752958663891341"/>
          <c:h val="0.3462671489590783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Commisioning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2339693530324807E-3"/>
                  <c:y val="-3.8613276517903994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227-4E8D-8A64-94A4EBF616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Asset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27-4E8D-8A64-94A4EBF616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Asset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27-4E8D-8A64-94A4EBF616C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739246047"/>
        <c:axId val="739268511"/>
      </c:barChart>
      <c:catAx>
        <c:axId val="7392460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9268511"/>
        <c:crosses val="autoZero"/>
        <c:auto val="1"/>
        <c:lblAlgn val="ctr"/>
        <c:lblOffset val="100"/>
        <c:noMultiLvlLbl val="0"/>
      </c:catAx>
      <c:valAx>
        <c:axId val="73926851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3924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 rtl="0">
              <a:defRPr lang="en-IN" sz="1200" b="0" i="0" u="none" strike="noStrike" kern="1200" spc="0" baseline="0" dirty="0" smtClean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r>
              <a:rPr lang="en-IN" sz="1200" b="0" i="0" u="none" strike="noStrike" kern="1200" spc="0" baseline="0" dirty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Trend</a:t>
            </a:r>
          </a:p>
        </c:rich>
      </c:tx>
      <c:layout>
        <c:manualLayout>
          <c:xMode val="edge"/>
          <c:yMode val="edge"/>
          <c:x val="2.4558830322908502E-2"/>
          <c:y val="8.645680280020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 rtl="0">
            <a:defRPr lang="en-IN" sz="1200" b="0" i="0" u="none" strike="noStrike" kern="1200" spc="0" baseline="0" dirty="0" smtClean="0">
              <a:solidFill>
                <a:schemeClr val="tx1"/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6667898554072161E-2"/>
          <c:y val="6.1960708673478082E-2"/>
          <c:w val="0.92666420289185569"/>
          <c:h val="0.938039292376195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</c:f>
              <c:numCache>
                <c:formatCode>m/d/yyyy</c:formatCode>
                <c:ptCount val="15"/>
                <c:pt idx="0">
                  <c:v>44652</c:v>
                </c:pt>
                <c:pt idx="1">
                  <c:v>44653</c:v>
                </c:pt>
                <c:pt idx="2">
                  <c:v>44654</c:v>
                </c:pt>
                <c:pt idx="3">
                  <c:v>44655</c:v>
                </c:pt>
                <c:pt idx="4">
                  <c:v>44656</c:v>
                </c:pt>
                <c:pt idx="5">
                  <c:v>44657</c:v>
                </c:pt>
                <c:pt idx="6">
                  <c:v>44658</c:v>
                </c:pt>
                <c:pt idx="7">
                  <c:v>44659</c:v>
                </c:pt>
                <c:pt idx="8">
                  <c:v>44660</c:v>
                </c:pt>
                <c:pt idx="9">
                  <c:v>44661</c:v>
                </c:pt>
                <c:pt idx="10">
                  <c:v>44662</c:v>
                </c:pt>
                <c:pt idx="11">
                  <c:v>44663</c:v>
                </c:pt>
                <c:pt idx="12">
                  <c:v>44664</c:v>
                </c:pt>
                <c:pt idx="13">
                  <c:v>44665</c:v>
                </c:pt>
                <c:pt idx="14">
                  <c:v>44666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  <c:pt idx="4">
                  <c:v>4.3</c:v>
                </c:pt>
                <c:pt idx="5">
                  <c:v>4.3</c:v>
                </c:pt>
                <c:pt idx="6">
                  <c:v>4.3</c:v>
                </c:pt>
                <c:pt idx="7">
                  <c:v>4.3</c:v>
                </c:pt>
                <c:pt idx="8">
                  <c:v>4.3</c:v>
                </c:pt>
                <c:pt idx="9">
                  <c:v>4.3</c:v>
                </c:pt>
                <c:pt idx="10">
                  <c:v>4.3</c:v>
                </c:pt>
                <c:pt idx="11">
                  <c:v>4.3</c:v>
                </c:pt>
                <c:pt idx="12">
                  <c:v>4.3</c:v>
                </c:pt>
                <c:pt idx="13">
                  <c:v>4.3</c:v>
                </c:pt>
                <c:pt idx="14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75-4445-BE75-6C8B019450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</c:f>
              <c:numCache>
                <c:formatCode>m/d/yyyy</c:formatCode>
                <c:ptCount val="15"/>
                <c:pt idx="0">
                  <c:v>44652</c:v>
                </c:pt>
                <c:pt idx="1">
                  <c:v>44653</c:v>
                </c:pt>
                <c:pt idx="2">
                  <c:v>44654</c:v>
                </c:pt>
                <c:pt idx="3">
                  <c:v>44655</c:v>
                </c:pt>
                <c:pt idx="4">
                  <c:v>44656</c:v>
                </c:pt>
                <c:pt idx="5">
                  <c:v>44657</c:v>
                </c:pt>
                <c:pt idx="6">
                  <c:v>44658</c:v>
                </c:pt>
                <c:pt idx="7">
                  <c:v>44659</c:v>
                </c:pt>
                <c:pt idx="8">
                  <c:v>44660</c:v>
                </c:pt>
                <c:pt idx="9">
                  <c:v>44661</c:v>
                </c:pt>
                <c:pt idx="10">
                  <c:v>44662</c:v>
                </c:pt>
                <c:pt idx="11">
                  <c:v>44663</c:v>
                </c:pt>
                <c:pt idx="12">
                  <c:v>44664</c:v>
                </c:pt>
                <c:pt idx="13">
                  <c:v>44665</c:v>
                </c:pt>
                <c:pt idx="14">
                  <c:v>44666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4.4000000000000004</c:v>
                </c:pt>
                <c:pt idx="1">
                  <c:v>4.4000000000000004</c:v>
                </c:pt>
                <c:pt idx="2">
                  <c:v>4.3</c:v>
                </c:pt>
                <c:pt idx="3">
                  <c:v>4.2</c:v>
                </c:pt>
                <c:pt idx="4">
                  <c:v>4.3</c:v>
                </c:pt>
                <c:pt idx="5">
                  <c:v>4.2</c:v>
                </c:pt>
                <c:pt idx="6">
                  <c:v>4.0999999999999996</c:v>
                </c:pt>
                <c:pt idx="7">
                  <c:v>4.0999999999999996</c:v>
                </c:pt>
                <c:pt idx="8">
                  <c:v>4.3</c:v>
                </c:pt>
                <c:pt idx="9">
                  <c:v>4.4000000000000004</c:v>
                </c:pt>
                <c:pt idx="10">
                  <c:v>4.5</c:v>
                </c:pt>
                <c:pt idx="11">
                  <c:v>4.0999999999999996</c:v>
                </c:pt>
                <c:pt idx="12">
                  <c:v>4.3</c:v>
                </c:pt>
                <c:pt idx="13">
                  <c:v>4.4000000000000004</c:v>
                </c:pt>
                <c:pt idx="14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75-4445-BE75-6C8B01945021}"/>
            </c:ext>
          </c:extLst>
        </c:ser>
        <c:dLbls>
          <c:dLblPos val="b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3120287"/>
        <c:axId val="753121119"/>
      </c:lineChart>
      <c:dateAx>
        <c:axId val="753120287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753121119"/>
        <c:crosses val="autoZero"/>
        <c:auto val="1"/>
        <c:lblOffset val="100"/>
        <c:baseTimeUnit val="days"/>
      </c:dateAx>
      <c:valAx>
        <c:axId val="7531211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531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903154402789377"/>
          <c:y val="0.72417564233708398"/>
          <c:w val="0.56193691194421247"/>
          <c:h val="0.161196522053071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 rtl="0">
              <a:defRPr lang="en-IN" sz="1200" b="0" i="0" u="none" strike="noStrike" kern="1200" spc="0" baseline="0" dirty="0" smtClean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r>
              <a:rPr lang="en-IN" sz="1200" b="0" i="0" u="none" strike="noStrike" kern="1200" spc="0" baseline="0" dirty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Today</a:t>
            </a:r>
          </a:p>
        </c:rich>
      </c:tx>
      <c:layout>
        <c:manualLayout>
          <c:xMode val="edge"/>
          <c:yMode val="edge"/>
          <c:x val="2.4558830322908502E-2"/>
          <c:y val="8.645680280020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 rtl="0">
            <a:defRPr lang="en-IN" sz="1200" b="0" i="0" u="none" strike="noStrike" kern="1200" spc="0" baseline="0" dirty="0" smtClean="0">
              <a:solidFill>
                <a:schemeClr val="tx1"/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6667898554072161E-2"/>
          <c:y val="6.1960708673478082E-2"/>
          <c:w val="0.92666420289185569"/>
          <c:h val="0.938039292376195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</c:f>
              <c:numCache>
                <c:formatCode>m/d/yyyy</c:formatCode>
                <c:ptCount val="15"/>
                <c:pt idx="0">
                  <c:v>44652</c:v>
                </c:pt>
                <c:pt idx="1">
                  <c:v>44653</c:v>
                </c:pt>
                <c:pt idx="2">
                  <c:v>44654</c:v>
                </c:pt>
                <c:pt idx="3">
                  <c:v>44655</c:v>
                </c:pt>
                <c:pt idx="4">
                  <c:v>44656</c:v>
                </c:pt>
                <c:pt idx="5">
                  <c:v>44657</c:v>
                </c:pt>
                <c:pt idx="6">
                  <c:v>44658</c:v>
                </c:pt>
                <c:pt idx="7">
                  <c:v>44659</c:v>
                </c:pt>
                <c:pt idx="8">
                  <c:v>44660</c:v>
                </c:pt>
                <c:pt idx="9">
                  <c:v>44661</c:v>
                </c:pt>
                <c:pt idx="10">
                  <c:v>44662</c:v>
                </c:pt>
                <c:pt idx="11">
                  <c:v>44663</c:v>
                </c:pt>
                <c:pt idx="12">
                  <c:v>44664</c:v>
                </c:pt>
                <c:pt idx="13">
                  <c:v>44665</c:v>
                </c:pt>
                <c:pt idx="14">
                  <c:v>44666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  <c:pt idx="4">
                  <c:v>4.3</c:v>
                </c:pt>
                <c:pt idx="5">
                  <c:v>4.3</c:v>
                </c:pt>
                <c:pt idx="6">
                  <c:v>4.3</c:v>
                </c:pt>
                <c:pt idx="7">
                  <c:v>4.3</c:v>
                </c:pt>
                <c:pt idx="8">
                  <c:v>4.3</c:v>
                </c:pt>
                <c:pt idx="9">
                  <c:v>4.3</c:v>
                </c:pt>
                <c:pt idx="10">
                  <c:v>4.3</c:v>
                </c:pt>
                <c:pt idx="11">
                  <c:v>4.3</c:v>
                </c:pt>
                <c:pt idx="12">
                  <c:v>4.3</c:v>
                </c:pt>
                <c:pt idx="13">
                  <c:v>4.3</c:v>
                </c:pt>
                <c:pt idx="14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E5-4B1B-AE53-154DE9A7B8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</c:f>
              <c:numCache>
                <c:formatCode>m/d/yyyy</c:formatCode>
                <c:ptCount val="15"/>
                <c:pt idx="0">
                  <c:v>44652</c:v>
                </c:pt>
                <c:pt idx="1">
                  <c:v>44653</c:v>
                </c:pt>
                <c:pt idx="2">
                  <c:v>44654</c:v>
                </c:pt>
                <c:pt idx="3">
                  <c:v>44655</c:v>
                </c:pt>
                <c:pt idx="4">
                  <c:v>44656</c:v>
                </c:pt>
                <c:pt idx="5">
                  <c:v>44657</c:v>
                </c:pt>
                <c:pt idx="6">
                  <c:v>44658</c:v>
                </c:pt>
                <c:pt idx="7">
                  <c:v>44659</c:v>
                </c:pt>
                <c:pt idx="8">
                  <c:v>44660</c:v>
                </c:pt>
                <c:pt idx="9">
                  <c:v>44661</c:v>
                </c:pt>
                <c:pt idx="10">
                  <c:v>44662</c:v>
                </c:pt>
                <c:pt idx="11">
                  <c:v>44663</c:v>
                </c:pt>
                <c:pt idx="12">
                  <c:v>44664</c:v>
                </c:pt>
                <c:pt idx="13">
                  <c:v>44665</c:v>
                </c:pt>
                <c:pt idx="14">
                  <c:v>44666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4.4000000000000004</c:v>
                </c:pt>
                <c:pt idx="1">
                  <c:v>4.4000000000000004</c:v>
                </c:pt>
                <c:pt idx="2">
                  <c:v>4.3</c:v>
                </c:pt>
                <c:pt idx="3">
                  <c:v>4.2</c:v>
                </c:pt>
                <c:pt idx="4">
                  <c:v>4.3</c:v>
                </c:pt>
                <c:pt idx="5">
                  <c:v>4.2</c:v>
                </c:pt>
                <c:pt idx="6">
                  <c:v>4.0999999999999996</c:v>
                </c:pt>
                <c:pt idx="7">
                  <c:v>4.0999999999999996</c:v>
                </c:pt>
                <c:pt idx="8">
                  <c:v>4.3</c:v>
                </c:pt>
                <c:pt idx="9">
                  <c:v>4.4000000000000004</c:v>
                </c:pt>
                <c:pt idx="10">
                  <c:v>4.5</c:v>
                </c:pt>
                <c:pt idx="11">
                  <c:v>4.0999999999999996</c:v>
                </c:pt>
                <c:pt idx="12">
                  <c:v>4.3</c:v>
                </c:pt>
                <c:pt idx="13">
                  <c:v>4.4000000000000004</c:v>
                </c:pt>
                <c:pt idx="14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E5-4B1B-AE53-154DE9A7B8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3120287"/>
        <c:axId val="753121119"/>
      </c:lineChart>
      <c:dateAx>
        <c:axId val="753120287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753121119"/>
        <c:crosses val="autoZero"/>
        <c:auto val="1"/>
        <c:lblOffset val="100"/>
        <c:baseTimeUnit val="days"/>
      </c:dateAx>
      <c:valAx>
        <c:axId val="7531211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531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903154402789377"/>
          <c:y val="0.72417564233708398"/>
          <c:w val="0.56193691194421247"/>
          <c:h val="0.161196522053071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 rtl="0">
              <a:defRPr lang="en-US" sz="1200" b="0" i="0" u="none" strike="noStrike" kern="1200" spc="0" baseline="0" dirty="0" smtClean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r>
              <a:rPr lang="en-US" sz="1200" b="0" i="0" u="none" strike="noStrike" kern="1200" spc="0" baseline="0" dirty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Distribution of Assets Needing Attention</a:t>
            </a:r>
          </a:p>
        </c:rich>
      </c:tx>
      <c:layout>
        <c:manualLayout>
          <c:xMode val="edge"/>
          <c:yMode val="edge"/>
          <c:x val="3.3463873022130518E-2"/>
          <c:y val="5.1832785529265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 rtl="0">
            <a:defRPr lang="en-US" sz="1200" b="0" i="0" u="none" strike="noStrike" kern="1200" spc="0" baseline="0" dirty="0" smtClean="0">
              <a:solidFill>
                <a:schemeClr val="tx1"/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Pumps</c:v>
                </c:pt>
                <c:pt idx="1">
                  <c:v>BFW Pumps</c:v>
                </c:pt>
                <c:pt idx="2">
                  <c:v>Heat Exchanger</c:v>
                </c:pt>
                <c:pt idx="3">
                  <c:v>Pressure transmitor</c:v>
                </c:pt>
                <c:pt idx="4">
                  <c:v>Sea water Pumps</c:v>
                </c:pt>
                <c:pt idx="5">
                  <c:v>Filters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25</c:v>
                </c:pt>
                <c:pt idx="3">
                  <c:v>34</c:v>
                </c:pt>
                <c:pt idx="4">
                  <c:v>15</c:v>
                </c:pt>
                <c:pt idx="5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F5-4C88-ACFD-0E3CC042B6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7271791"/>
        <c:axId val="857261391"/>
      </c:barChart>
      <c:catAx>
        <c:axId val="8572717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57261391"/>
        <c:crosses val="autoZero"/>
        <c:auto val="1"/>
        <c:lblAlgn val="ctr"/>
        <c:lblOffset val="100"/>
        <c:noMultiLvlLbl val="0"/>
      </c:catAx>
      <c:valAx>
        <c:axId val="85726139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57271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 rtl="0">
              <a:defRPr lang="en-US" sz="1200" b="0" i="0" u="none" strike="noStrike" kern="1200" spc="0" baseline="0" dirty="0" smtClean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r>
              <a:rPr lang="en-US" sz="1200" b="0" i="0" u="none" strike="noStrike" kern="1200" spc="0" baseline="0" dirty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Overall Cost</a:t>
            </a:r>
          </a:p>
        </c:rich>
      </c:tx>
      <c:layout>
        <c:manualLayout>
          <c:xMode val="edge"/>
          <c:yMode val="edge"/>
          <c:x val="4.0851959943672266E-2"/>
          <c:y val="4.40516410103434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 rtl="0">
            <a:defRPr lang="en-US" sz="1200" b="0" i="0" u="none" strike="noStrike" kern="1200" spc="0" baseline="0" dirty="0" smtClean="0">
              <a:solidFill>
                <a:schemeClr val="tx1"/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F42-46A4-B6E7-1A10234DB6E5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F42-46A4-B6E7-1A10234DB6E5}"/>
              </c:ext>
            </c:extLst>
          </c:dPt>
          <c:cat>
            <c:strRef>
              <c:f>Sheet1!$A$2:$A$4</c:f>
              <c:strCache>
                <c:ptCount val="3"/>
                <c:pt idx="0">
                  <c:v>Asset Value</c:v>
                </c:pt>
                <c:pt idx="1">
                  <c:v>Depreciating Value</c:v>
                </c:pt>
                <c:pt idx="2">
                  <c:v>Scrap Value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100000</c:v>
                </c:pt>
                <c:pt idx="1">
                  <c:v>85000</c:v>
                </c:pt>
                <c:pt idx="2">
                  <c:v>88000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42-46A4-B6E7-1A10234DB6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53099071"/>
        <c:axId val="753111967"/>
      </c:barChart>
      <c:catAx>
        <c:axId val="7530990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53111967"/>
        <c:crosses val="autoZero"/>
        <c:auto val="1"/>
        <c:lblAlgn val="ctr"/>
        <c:lblOffset val="100"/>
        <c:noMultiLvlLbl val="0"/>
      </c:catAx>
      <c:valAx>
        <c:axId val="75311196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5309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 rtl="0">
              <a:defRPr lang="en-US" sz="1200" b="0" i="0" u="none" strike="noStrike" kern="1200" spc="0" baseline="0" dirty="0" smtClean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r>
              <a:rPr lang="en-US" sz="1200" b="0" i="0" u="none" strike="noStrike" kern="1200" spc="0" baseline="0" dirty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Asset Value by Asset Class</a:t>
            </a:r>
          </a:p>
        </c:rich>
      </c:tx>
      <c:layout>
        <c:manualLayout>
          <c:xMode val="edge"/>
          <c:yMode val="edge"/>
          <c:x val="3.3463873022130518E-2"/>
          <c:y val="5.1832785529265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 rtl="0">
            <a:defRPr lang="en-US" sz="1200" b="0" i="0" u="none" strike="noStrike" kern="1200" spc="0" baseline="0" dirty="0" smtClean="0">
              <a:solidFill>
                <a:schemeClr val="tx1"/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Pumps</c:v>
                </c:pt>
                <c:pt idx="1">
                  <c:v>BFW Pumps</c:v>
                </c:pt>
                <c:pt idx="2">
                  <c:v>Heat Exchanger</c:v>
                </c:pt>
                <c:pt idx="3">
                  <c:v>Pressure transmitor</c:v>
                </c:pt>
                <c:pt idx="4">
                  <c:v>Sea water Pumps</c:v>
                </c:pt>
                <c:pt idx="5">
                  <c:v>Filters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25</c:v>
                </c:pt>
                <c:pt idx="3">
                  <c:v>34</c:v>
                </c:pt>
                <c:pt idx="4">
                  <c:v>15</c:v>
                </c:pt>
                <c:pt idx="5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24-4CBE-915C-3669294CD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7271791"/>
        <c:axId val="857261391"/>
      </c:barChart>
      <c:catAx>
        <c:axId val="8572717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57261391"/>
        <c:crosses val="autoZero"/>
        <c:auto val="1"/>
        <c:lblAlgn val="ctr"/>
        <c:lblOffset val="100"/>
        <c:noMultiLvlLbl val="0"/>
      </c:catAx>
      <c:valAx>
        <c:axId val="85726139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57271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97580707559961"/>
          <c:y val="0.13513060171763966"/>
          <c:w val="0.34815853109268069"/>
          <c:h val="0.393966833343240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No. of Assets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DD-46F8-B429-043BD6E91BC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DD-46F8-B429-043BD6E91BC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DD-46F8-B429-043BD6E91BC5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DD-46F8-B429-043BD6E91BC5}"/>
              </c:ext>
            </c:extLst>
          </c:dPt>
          <c:dLbls>
            <c:dLbl>
              <c:idx val="0"/>
              <c:layout>
                <c:manualLayout>
                  <c:x val="5.1718647300816017E-2"/>
                  <c:y val="-2.34093723200761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BDD-46F8-B429-043BD6E91BC5}"/>
                </c:ext>
              </c:extLst>
            </c:dLbl>
            <c:dLbl>
              <c:idx val="1"/>
              <c:layout>
                <c:manualLayout>
                  <c:x val="-6.7234241491060817E-2"/>
                  <c:y val="5.852343080018987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BDD-46F8-B429-043BD6E91BC5}"/>
                </c:ext>
              </c:extLst>
            </c:dLbl>
            <c:dLbl>
              <c:idx val="2"/>
              <c:layout>
                <c:manualLayout>
                  <c:x val="-4.6546782570734434E-2"/>
                  <c:y val="-7.02281169602284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BDD-46F8-B429-043BD6E91BC5}"/>
                </c:ext>
              </c:extLst>
            </c:dLbl>
            <c:dLbl>
              <c:idx val="3"/>
              <c:layout>
                <c:manualLayout>
                  <c:x val="5.6890512030897566E-2"/>
                  <c:y val="-4.09664015601332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BDD-46F8-B429-043BD6E91B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Procured</c:v>
                </c:pt>
                <c:pt idx="1">
                  <c:v>Acquired</c:v>
                </c:pt>
                <c:pt idx="2">
                  <c:v>Under Procurement</c:v>
                </c:pt>
                <c:pt idx="3">
                  <c:v>To be Delivered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  <c:pt idx="2">
                  <c:v>50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BDD-46F8-B429-043BD6E91BC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70"/>
        <c:holeSize val="62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2581167733754031"/>
          <c:y val="3.7500616339281062E-2"/>
          <c:w val="0.46384459320229648"/>
          <c:h val="0.541130681899347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Procured Value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Sheet1!$B$1:$I$1</c:f>
              <c:strCache>
                <c:ptCount val="8"/>
                <c:pt idx="0">
                  <c:v>Q1 - FY2021</c:v>
                </c:pt>
                <c:pt idx="1">
                  <c:v>Q2 - FY2021</c:v>
                </c:pt>
                <c:pt idx="2">
                  <c:v>Q3 - FY2021</c:v>
                </c:pt>
                <c:pt idx="3">
                  <c:v>Q4 - FY2021</c:v>
                </c:pt>
                <c:pt idx="4">
                  <c:v>Q1 - FY2022</c:v>
                </c:pt>
                <c:pt idx="5">
                  <c:v>Q2 - FY2022</c:v>
                </c:pt>
                <c:pt idx="6">
                  <c:v>Q3 - FY2022</c:v>
                </c:pt>
                <c:pt idx="7">
                  <c:v>Q4 - FY2022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4.3</c:v>
                </c:pt>
                <c:pt idx="1">
                  <c:v>2.4</c:v>
                </c:pt>
                <c:pt idx="2">
                  <c:v>2</c:v>
                </c:pt>
                <c:pt idx="3">
                  <c:v>4.3</c:v>
                </c:pt>
                <c:pt idx="4">
                  <c:v>2.4</c:v>
                </c:pt>
                <c:pt idx="5">
                  <c:v>2</c:v>
                </c:pt>
                <c:pt idx="6">
                  <c:v>4.3</c:v>
                </c:pt>
                <c:pt idx="7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01-497E-ADF5-BF70CCFBED5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Acquired Value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Sheet1!$B$1:$I$1</c:f>
              <c:strCache>
                <c:ptCount val="8"/>
                <c:pt idx="0">
                  <c:v>Q1 - FY2021</c:v>
                </c:pt>
                <c:pt idx="1">
                  <c:v>Q2 - FY2021</c:v>
                </c:pt>
                <c:pt idx="2">
                  <c:v>Q3 - FY2021</c:v>
                </c:pt>
                <c:pt idx="3">
                  <c:v>Q4 - FY2021</c:v>
                </c:pt>
                <c:pt idx="4">
                  <c:v>Q1 - FY2022</c:v>
                </c:pt>
                <c:pt idx="5">
                  <c:v>Q2 - FY2022</c:v>
                </c:pt>
                <c:pt idx="6">
                  <c:v>Q3 - FY2022</c:v>
                </c:pt>
                <c:pt idx="7">
                  <c:v>Q4 - FY2022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2.5</c:v>
                </c:pt>
                <c:pt idx="1">
                  <c:v>4.4000000000000004</c:v>
                </c:pt>
                <c:pt idx="2">
                  <c:v>2</c:v>
                </c:pt>
                <c:pt idx="3">
                  <c:v>2.5</c:v>
                </c:pt>
                <c:pt idx="4">
                  <c:v>4.4000000000000004</c:v>
                </c:pt>
                <c:pt idx="5">
                  <c:v>2</c:v>
                </c:pt>
                <c:pt idx="6">
                  <c:v>2.5</c:v>
                </c:pt>
                <c:pt idx="7">
                  <c:v>4.4000000000000004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01-497E-ADF5-BF70CCFBE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4120704"/>
        <c:axId val="934123616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Sheet1!$B$1:$I$1</c15:sqref>
                        </c15:formulaRef>
                      </c:ext>
                    </c:extLst>
                    <c:strCache>
                      <c:ptCount val="8"/>
                      <c:pt idx="0">
                        <c:v>Q1 - FY2021</c:v>
                      </c:pt>
                      <c:pt idx="1">
                        <c:v>Q2 - FY2021</c:v>
                      </c:pt>
                      <c:pt idx="2">
                        <c:v>Q3 - FY2021</c:v>
                      </c:pt>
                      <c:pt idx="3">
                        <c:v>Q4 - FY2021</c:v>
                      </c:pt>
                      <c:pt idx="4">
                        <c:v>Q1 - FY2022</c:v>
                      </c:pt>
                      <c:pt idx="5">
                        <c:v>Q2 - FY2022</c:v>
                      </c:pt>
                      <c:pt idx="6">
                        <c:v>Q3 - FY2022</c:v>
                      </c:pt>
                      <c:pt idx="7">
                        <c:v>Q4 - FY2022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2A01-497E-ADF5-BF70CCFBED55}"/>
                  </c:ext>
                </c:extLst>
              </c15:ser>
            </c15:filteredLineSeries>
          </c:ext>
        </c:extLst>
      </c:lineChart>
      <c:catAx>
        <c:axId val="934120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4123616"/>
        <c:crosses val="autoZero"/>
        <c:auto val="1"/>
        <c:lblAlgn val="ctr"/>
        <c:lblOffset val="100"/>
        <c:noMultiLvlLbl val="0"/>
      </c:catAx>
      <c:valAx>
        <c:axId val="934123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4120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 rtl="0">
              <a:defRPr lang="en-US" sz="1200" b="0" i="0" u="none" strike="noStrike" kern="1200" spc="0" baseline="0" dirty="0" smtClean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r>
              <a:rPr lang="en-US" sz="1200" b="0" i="0" u="none" strike="noStrike" kern="1200" spc="0" baseline="0" dirty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Cost Breakup</a:t>
            </a:r>
          </a:p>
        </c:rich>
      </c:tx>
      <c:layout>
        <c:manualLayout>
          <c:xMode val="edge"/>
          <c:yMode val="edge"/>
          <c:x val="4.338802264636725E-2"/>
          <c:y val="4.44482398497019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 rtl="0">
            <a:defRPr lang="en-US" sz="1200" b="0" i="0" u="none" strike="noStrike" kern="1200" spc="0" baseline="0" dirty="0" smtClean="0">
              <a:solidFill>
                <a:schemeClr val="tx1"/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608829105748728E-2"/>
          <c:y val="0.20090604412065283"/>
          <c:w val="0.88878234178850257"/>
          <c:h val="0.466052744311325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Material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Installation</c:v>
                </c:pt>
                <c:pt idx="1">
                  <c:v>Commissioning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C2-4C4F-825C-28A6E117A9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Installation</c:v>
                </c:pt>
                <c:pt idx="1">
                  <c:v>Commissioning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C2-4C4F-825C-28A6E117A93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4816000"/>
        <c:axId val="874819328"/>
      </c:barChart>
      <c:catAx>
        <c:axId val="874816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874819328"/>
        <c:crosses val="autoZero"/>
        <c:auto val="1"/>
        <c:lblAlgn val="ctr"/>
        <c:lblOffset val="100"/>
        <c:noMultiLvlLbl val="0"/>
      </c:catAx>
      <c:valAx>
        <c:axId val="8748193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7481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2">
          <a:lumMod val="90000"/>
        </a:schemeClr>
      </a:solidFill>
      <a:beve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0"/>
          <a:lstStyle/>
          <a:p>
            <a:pPr algn="l">
              <a:defRPr sz="1200" b="0" i="0" u="none" strike="noStrike" kern="1200" spc="0" baseline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r>
              <a:rPr lang="en-US" sz="1200" dirty="0">
                <a:solidFill>
                  <a:schemeClr val="tx1"/>
                </a:solidFill>
                <a:latin typeface="Abadi" panose="020B0604020104020204" pitchFamily="34" charset="0"/>
              </a:rPr>
              <a:t>Maintenance</a:t>
            </a:r>
            <a:r>
              <a:rPr lang="en-US" sz="1200" baseline="0" dirty="0">
                <a:solidFill>
                  <a:schemeClr val="tx1"/>
                </a:solidFill>
                <a:latin typeface="Abadi" panose="020B0604020104020204" pitchFamily="34" charset="0"/>
              </a:rPr>
              <a:t> Execution</a:t>
            </a:r>
            <a:endParaRPr lang="en-IN" sz="1200" dirty="0">
              <a:solidFill>
                <a:schemeClr val="tx1"/>
              </a:solidFill>
              <a:latin typeface="Abadi" panose="020B0604020104020204" pitchFamily="34" charset="0"/>
            </a:endParaRPr>
          </a:p>
        </c:rich>
      </c:tx>
      <c:layout>
        <c:manualLayout>
          <c:xMode val="edge"/>
          <c:yMode val="edge"/>
          <c:x val="5.7606288693813477E-2"/>
          <c:y val="4.44482398497019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 algn="l">
            <a:defRPr sz="1200" b="0" i="0" u="none" strike="noStrike" kern="1200" spc="0" baseline="0">
              <a:solidFill>
                <a:schemeClr val="tx1"/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608829105748728E-2"/>
          <c:y val="0.21868534006053361"/>
          <c:w val="0.88878234178850257"/>
          <c:h val="0.448273448371444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Cost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Breakdown</c:v>
                </c:pt>
                <c:pt idx="1">
                  <c:v>Routine</c:v>
                </c:pt>
                <c:pt idx="2">
                  <c:v>Calibration</c:v>
                </c:pt>
                <c:pt idx="3">
                  <c:v>Refurbishment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50000</c:v>
                </c:pt>
                <c:pt idx="1">
                  <c:v>40000</c:v>
                </c:pt>
                <c:pt idx="2">
                  <c:v>20000</c:v>
                </c:pt>
                <c:pt idx="3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E7-45B3-B985-34E0F94520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Cost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Breakdown</c:v>
                </c:pt>
                <c:pt idx="1">
                  <c:v>Routine</c:v>
                </c:pt>
                <c:pt idx="2">
                  <c:v>Calibration</c:v>
                </c:pt>
                <c:pt idx="3">
                  <c:v>Refurbishment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45000</c:v>
                </c:pt>
                <c:pt idx="1">
                  <c:v>40000</c:v>
                </c:pt>
                <c:pt idx="2">
                  <c:v>21000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E7-45B3-B985-34E0F945206C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4816000"/>
        <c:axId val="874819328"/>
      </c:barChart>
      <c:catAx>
        <c:axId val="8748160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4819328"/>
        <c:crosses val="autoZero"/>
        <c:auto val="0"/>
        <c:lblAlgn val="ctr"/>
        <c:lblOffset val="100"/>
        <c:noMultiLvlLbl val="0"/>
      </c:catAx>
      <c:valAx>
        <c:axId val="874819328"/>
        <c:scaling>
          <c:orientation val="minMax"/>
          <c:max val="5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74816000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2">
          <a:lumMod val="90000"/>
        </a:schemeClr>
      </a:solidFill>
      <a:bevel/>
    </a:ln>
    <a:effectLst/>
  </c:spPr>
  <c:txPr>
    <a:bodyPr anchor="t" anchorCtr="0"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235180330894293E-2"/>
          <c:y val="0.25300706092134279"/>
          <c:w val="0.82752958663891341"/>
          <c:h val="0.3462671489590783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Breakdown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2339693530324807E-3"/>
                  <c:y val="-3.8613276517903994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403-4F5C-AE82-DEFC0CEC77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Maintenance Request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3-4F5C-AE82-DEFC0CEC77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General / Routine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Maintenance Request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03-4F5C-AE82-DEFC0CEC77D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739246047"/>
        <c:axId val="739268511"/>
      </c:barChart>
      <c:catAx>
        <c:axId val="7392460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9268511"/>
        <c:crosses val="autoZero"/>
        <c:auto val="1"/>
        <c:lblAlgn val="ctr"/>
        <c:lblOffset val="100"/>
        <c:noMultiLvlLbl val="0"/>
      </c:catAx>
      <c:valAx>
        <c:axId val="73926851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3924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235180330894293E-2"/>
          <c:y val="0.25300706092134279"/>
          <c:w val="0.82752958663891341"/>
          <c:h val="0.3462671489590783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Operations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2339693530324807E-3"/>
                  <c:y val="-3.8613276517903994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A9-49D6-BCA2-9B4CF204EB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Maintenance Request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A9-49D6-BCA2-9B4CF204EB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Maintenance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Maintenance Request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A9-49D6-BCA2-9B4CF204EBB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739246047"/>
        <c:axId val="739268511"/>
      </c:barChart>
      <c:catAx>
        <c:axId val="7392460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9268511"/>
        <c:crosses val="autoZero"/>
        <c:auto val="1"/>
        <c:lblAlgn val="ctr"/>
        <c:lblOffset val="100"/>
        <c:noMultiLvlLbl val="0"/>
      </c:catAx>
      <c:valAx>
        <c:axId val="73926851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3924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235180330894293E-2"/>
          <c:y val="0.25300706092134279"/>
          <c:w val="0.82752958663891341"/>
          <c:h val="0.3462671489590783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Maintenance Activity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2339693530324807E-3"/>
                  <c:y val="-3.8613276517903994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764-4C03-8ED5-5EAD3A3BC7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Maintenance Request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64-4C03-8ED5-5EAD3A3BC7F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739246047"/>
        <c:axId val="739268511"/>
      </c:barChart>
      <c:catAx>
        <c:axId val="7392460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9268511"/>
        <c:crosses val="autoZero"/>
        <c:auto val="1"/>
        <c:lblAlgn val="ctr"/>
        <c:lblOffset val="100"/>
        <c:noMultiLvlLbl val="0"/>
      </c:catAx>
      <c:valAx>
        <c:axId val="73926851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3924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69A0-BFB7-6304-FF8F-B830C7FDD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BEB94-12A1-F7F2-AD6C-A7C00BF1A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EA1D9-8891-CB5B-35B8-803BD0B6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617-8565-485F-B3D7-3C13D889DF1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81C2B-9C18-934B-F6CE-36C9A78D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BC4FF-7119-D84E-0667-E3304D1C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0EF3-88C0-4827-8E28-BA5F5CC4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2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527C-677E-3216-27DC-631CC281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B803A-8428-7E4F-2F67-9503BC07B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535C-E99E-5D9F-6B6F-503AEE50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617-8565-485F-B3D7-3C13D889DF1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3B5AF-4CF1-D81F-594F-EE374BCA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84634-9A4B-56CA-2E03-3B225474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0EF3-88C0-4827-8E28-BA5F5CC4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1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F342-5D8E-A106-D4AD-A0D6BC68E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35B5C-9C09-0BEC-2A01-BA1CBC81F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06ED0-76FD-3467-1D54-7AE4E75E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617-8565-485F-B3D7-3C13D889DF1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076CF-8440-EC68-023F-BBC58458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C75B7-9DB4-D6D9-F1F2-674EF60F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0EF3-88C0-4827-8E28-BA5F5CC4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6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1732-17F6-7410-E532-47793CB7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89E1F-194C-A436-DB69-4B8C5612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A6674-0084-1368-22DA-C6936A7B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617-8565-485F-B3D7-3C13D889DF1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4BC74-E625-4479-6893-1FF6B9CD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8A4A0-8EE5-510D-2480-28D2BA08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0EF3-88C0-4827-8E28-BA5F5CC4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8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ED20-37DD-C079-4E07-B9B42C1B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D78FC-CD7A-5294-E79A-2320C0ACC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774E-7A7F-29FA-BB93-B07B9106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617-8565-485F-B3D7-3C13D889DF1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BD32-6D5C-EB64-CC55-024F5269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192EB-4A1B-9C10-65D5-48884CA6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0EF3-88C0-4827-8E28-BA5F5CC4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5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9980-62C2-B910-FEAF-DB802CA8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BFA4-3A54-95CF-3F4B-F2DA5D0C5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E669B-1F75-AA52-776F-D4B1C6487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ECB48-8BD6-69C4-10AE-31340D91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617-8565-485F-B3D7-3C13D889DF1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58235-EF57-4C10-1E56-4A0D4FED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650CB-4A9A-89FD-193D-F4835411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0EF3-88C0-4827-8E28-BA5F5CC4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9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CD4D-0532-7438-47D6-9A176151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9BC36-101B-FD68-0EF4-91B25D3F6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87686-A871-3A29-F6A0-DFA1DF50C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0A4CF-9F05-EFC5-328E-177DEC0B4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7B8A8-54BF-1E5C-6BE0-EA50F8714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C9922-06C5-D6FF-FADC-E22E9832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617-8565-485F-B3D7-3C13D889DF1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FAFDF-061C-9F23-0C3C-B38A1D26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CAA5B-560E-D8F7-4528-BEA96708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0EF3-88C0-4827-8E28-BA5F5CC4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0FD8-6E77-5FDF-CF9A-634A5051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1B96B-D4B0-BAF5-EFE6-6F2BA0BF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617-8565-485F-B3D7-3C13D889DF1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312CC-9990-16FD-28AA-2DB6210F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1C662-A6BB-BB68-565A-7B462916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0EF3-88C0-4827-8E28-BA5F5CC4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2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D51A9-A303-BF5D-D404-E1986BD8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617-8565-485F-B3D7-3C13D889DF1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24A00-8D68-C6E5-5BF8-09D1AFE5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A92B2-A535-20B2-5707-255721CD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0EF3-88C0-4827-8E28-BA5F5CC4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3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44A8-5A62-88C9-CC3B-AE45EB89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09BE-D014-A884-5C70-BAEDF7DC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D0469-884B-2FEB-25CE-10232A4B6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AAD9E-85BC-BB02-8DAE-1349005D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617-8565-485F-B3D7-3C13D889DF1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938D1-769F-1285-F4E9-5E36511A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5D5B3-2C56-F15B-9CC5-166FB3AA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0EF3-88C0-4827-8E28-BA5F5CC4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5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44BB-208E-71A4-6FB1-4625CE2A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ABD64-D84C-24CB-FEBD-31384746C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D5F03-EBCA-7F9F-2CBC-6BD9E0A17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8B786-1D92-90E5-3D67-0CFD3D7C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617-8565-485F-B3D7-3C13D889DF1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C05C5-7C42-41DA-BFBD-E47A58C5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EC8AA-4B94-F08B-2BF5-65EE01FF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0EF3-88C0-4827-8E28-BA5F5CC4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9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85BE3-B416-D8E8-85AC-5D8A6666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C0E83-3516-388A-1600-1435AE661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CD41C-1EE4-85D5-0541-546D51818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D617-8565-485F-B3D7-3C13D889DF1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36571-E431-B75A-FEE0-B55B49A29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9E0B-C6D4-C5A8-AF47-B4134064B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0EF3-88C0-4827-8E28-BA5F5CC4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7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13" Type="http://schemas.openxmlformats.org/officeDocument/2006/relationships/chart" Target="../charts/chart7.xml"/><Relationship Id="rId18" Type="http://schemas.openxmlformats.org/officeDocument/2006/relationships/image" Target="../media/image7.svg"/><Relationship Id="rId26" Type="http://schemas.openxmlformats.org/officeDocument/2006/relationships/image" Target="../media/image13.svg"/><Relationship Id="rId3" Type="http://schemas.openxmlformats.org/officeDocument/2006/relationships/image" Target="../media/image2.svg"/><Relationship Id="rId21" Type="http://schemas.openxmlformats.org/officeDocument/2006/relationships/image" Target="../media/image8.png"/><Relationship Id="rId7" Type="http://schemas.openxmlformats.org/officeDocument/2006/relationships/chart" Target="../charts/chart3.xml"/><Relationship Id="rId12" Type="http://schemas.openxmlformats.org/officeDocument/2006/relationships/chart" Target="../charts/chart6.xml"/><Relationship Id="rId17" Type="http://schemas.openxmlformats.org/officeDocument/2006/relationships/image" Target="../media/image6.png"/><Relationship Id="rId25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chart" Target="../charts/chart10.xml"/><Relationship Id="rId20" Type="http://schemas.openxmlformats.org/officeDocument/2006/relationships/chart" Target="../charts/chart12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2.xml"/><Relationship Id="rId11" Type="http://schemas.openxmlformats.org/officeDocument/2006/relationships/image" Target="../media/image5.svg"/><Relationship Id="rId24" Type="http://schemas.openxmlformats.org/officeDocument/2006/relationships/image" Target="../media/image11.svg"/><Relationship Id="rId5" Type="http://schemas.openxmlformats.org/officeDocument/2006/relationships/chart" Target="../charts/chart1.xml"/><Relationship Id="rId15" Type="http://schemas.openxmlformats.org/officeDocument/2006/relationships/chart" Target="../charts/chart9.xml"/><Relationship Id="rId23" Type="http://schemas.openxmlformats.org/officeDocument/2006/relationships/image" Target="../media/image10.png"/><Relationship Id="rId28" Type="http://schemas.openxmlformats.org/officeDocument/2006/relationships/image" Target="../media/image15.svg"/><Relationship Id="rId10" Type="http://schemas.openxmlformats.org/officeDocument/2006/relationships/image" Target="../media/image4.png"/><Relationship Id="rId19" Type="http://schemas.openxmlformats.org/officeDocument/2006/relationships/chart" Target="../charts/chart11.xml"/><Relationship Id="rId4" Type="http://schemas.openxmlformats.org/officeDocument/2006/relationships/image" Target="../media/image3.png"/><Relationship Id="rId9" Type="http://schemas.openxmlformats.org/officeDocument/2006/relationships/chart" Target="../charts/chart5.xml"/><Relationship Id="rId14" Type="http://schemas.openxmlformats.org/officeDocument/2006/relationships/chart" Target="../charts/chart8.xml"/><Relationship Id="rId22" Type="http://schemas.openxmlformats.org/officeDocument/2006/relationships/image" Target="../media/image9.svg"/><Relationship Id="rId27" Type="http://schemas.openxmlformats.org/officeDocument/2006/relationships/image" Target="../media/image14.png"/><Relationship Id="rId30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chart" Target="../charts/chart22.xml"/><Relationship Id="rId3" Type="http://schemas.openxmlformats.org/officeDocument/2006/relationships/image" Target="../media/image2.svg"/><Relationship Id="rId21" Type="http://schemas.openxmlformats.org/officeDocument/2006/relationships/image" Target="../media/image5.svg"/><Relationship Id="rId7" Type="http://schemas.openxmlformats.org/officeDocument/2006/relationships/chart" Target="../charts/chart15.xml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chart" Target="../charts/chart21.xml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4.png"/><Relationship Id="rId29" Type="http://schemas.openxmlformats.org/officeDocument/2006/relationships/chart" Target="../charts/chart23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4.xml"/><Relationship Id="rId11" Type="http://schemas.openxmlformats.org/officeDocument/2006/relationships/image" Target="../media/image9.svg"/><Relationship Id="rId24" Type="http://schemas.openxmlformats.org/officeDocument/2006/relationships/chart" Target="../charts/chart20.xml"/><Relationship Id="rId5" Type="http://schemas.openxmlformats.org/officeDocument/2006/relationships/chart" Target="../charts/chart13.xml"/><Relationship Id="rId15" Type="http://schemas.openxmlformats.org/officeDocument/2006/relationships/image" Target="../media/image13.svg"/><Relationship Id="rId23" Type="http://schemas.openxmlformats.org/officeDocument/2006/relationships/chart" Target="../charts/chart19.xml"/><Relationship Id="rId28" Type="http://schemas.openxmlformats.org/officeDocument/2006/relationships/image" Target="../media/image7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chart" Target="../charts/chart17.xml"/><Relationship Id="rId14" Type="http://schemas.openxmlformats.org/officeDocument/2006/relationships/image" Target="../media/image12.png"/><Relationship Id="rId22" Type="http://schemas.openxmlformats.org/officeDocument/2006/relationships/chart" Target="../charts/chart18.xml"/><Relationship Id="rId27" Type="http://schemas.openxmlformats.org/officeDocument/2006/relationships/image" Target="../media/image6.png"/><Relationship Id="rId30" Type="http://schemas.openxmlformats.org/officeDocument/2006/relationships/chart" Target="../charts/chart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19.svg"/><Relationship Id="rId3" Type="http://schemas.openxmlformats.org/officeDocument/2006/relationships/image" Target="../media/image2.svg"/><Relationship Id="rId21" Type="http://schemas.openxmlformats.org/officeDocument/2006/relationships/chart" Target="../charts/chart27.xml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5.svg"/><Relationship Id="rId20" Type="http://schemas.openxmlformats.org/officeDocument/2006/relationships/chart" Target="../charts/chart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23" Type="http://schemas.openxmlformats.org/officeDocument/2006/relationships/chart" Target="../charts/chart29.xml"/><Relationship Id="rId10" Type="http://schemas.openxmlformats.org/officeDocument/2006/relationships/image" Target="../media/image13.svg"/><Relationship Id="rId19" Type="http://schemas.openxmlformats.org/officeDocument/2006/relationships/chart" Target="../charts/chart25.xml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chart" Target="../charts/chart2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5.sv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94E7-0188-92D4-6229-EF959AA16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A1816-1561-8587-E53C-6EE6EA975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09A5DB-0C23-248A-FEAB-0883D791FB82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54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b="1" dirty="0"/>
              <a:t>Asset Life Cycle Management</a:t>
            </a:r>
          </a:p>
        </p:txBody>
      </p:sp>
      <p:pic>
        <p:nvPicPr>
          <p:cNvPr id="10" name="Graphic 9" descr="Hamburger Menu Icon with solid fill">
            <a:extLst>
              <a:ext uri="{FF2B5EF4-FFF2-40B4-BE49-F238E27FC236}">
                <a16:creationId xmlns:a16="http://schemas.microsoft.com/office/drawing/2014/main" id="{869A61E2-6498-1ACE-34A3-C3F1B00A3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437" y="93518"/>
            <a:ext cx="270164" cy="270164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E8A248A7-3213-5B39-08E7-73F7131BF6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2" t="17140" r="15481" b="17834"/>
          <a:stretch/>
        </p:blipFill>
        <p:spPr>
          <a:xfrm>
            <a:off x="552602" y="76200"/>
            <a:ext cx="343352" cy="3325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59C1D3-3E26-B2DF-1D3F-4A922CFB3258}"/>
              </a:ext>
            </a:extLst>
          </p:cNvPr>
          <p:cNvSpPr/>
          <p:nvPr/>
        </p:nvSpPr>
        <p:spPr>
          <a:xfrm>
            <a:off x="538314" y="1169711"/>
            <a:ext cx="5656568" cy="1881110"/>
          </a:xfrm>
          <a:prstGeom prst="rect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bg1">
                <a:lumMod val="85000"/>
                <a:alpha val="99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1. Asset Planning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3E8B518-4240-0437-AE52-14DDD430FC81}"/>
              </a:ext>
            </a:extLst>
          </p:cNvPr>
          <p:cNvSpPr/>
          <p:nvPr/>
        </p:nvSpPr>
        <p:spPr>
          <a:xfrm>
            <a:off x="12085509" y="457200"/>
            <a:ext cx="95240" cy="6400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54A5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120E71-D12D-0404-E96E-823137EC2651}"/>
              </a:ext>
            </a:extLst>
          </p:cNvPr>
          <p:cNvSpPr/>
          <p:nvPr/>
        </p:nvSpPr>
        <p:spPr>
          <a:xfrm>
            <a:off x="12085509" y="840052"/>
            <a:ext cx="82056" cy="3147966"/>
          </a:xfrm>
          <a:prstGeom prst="rect">
            <a:avLst/>
          </a:prstGeom>
          <a:solidFill>
            <a:schemeClr val="bg1">
              <a:lumMod val="75000"/>
            </a:schemeClr>
          </a:solidFill>
          <a:ln cap="rnd">
            <a:solidFill>
              <a:schemeClr val="bg1">
                <a:lumMod val="75000"/>
                <a:alpha val="99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B2822F-E571-92B3-85F0-1D34366DFEA4}"/>
              </a:ext>
            </a:extLst>
          </p:cNvPr>
          <p:cNvSpPr/>
          <p:nvPr/>
        </p:nvSpPr>
        <p:spPr>
          <a:xfrm>
            <a:off x="618755" y="1451355"/>
            <a:ext cx="5529057" cy="150524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BD1A719D-6E49-F4BE-CAEC-99E3A73FB907}"/>
              </a:ext>
            </a:extLst>
          </p:cNvPr>
          <p:cNvGraphicFramePr/>
          <p:nvPr/>
        </p:nvGraphicFramePr>
        <p:xfrm>
          <a:off x="3235351" y="1638696"/>
          <a:ext cx="2455594" cy="2170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34B8474-8B40-A9B6-CE45-9FA68D6ABDC1}"/>
              </a:ext>
            </a:extLst>
          </p:cNvPr>
          <p:cNvSpPr txBox="1"/>
          <p:nvPr/>
        </p:nvSpPr>
        <p:spPr>
          <a:xfrm>
            <a:off x="656578" y="1451363"/>
            <a:ext cx="1425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" panose="020B0604020104020204" pitchFamily="34" charset="0"/>
                <a:cs typeface="72 Light" panose="020B0303030000000003" pitchFamily="34" charset="0"/>
              </a:rPr>
              <a:t>Budgeted Cost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8DEC99-FFB2-487A-B1BE-14C0B4722BAE}"/>
              </a:ext>
            </a:extLst>
          </p:cNvPr>
          <p:cNvSpPr txBox="1"/>
          <p:nvPr/>
        </p:nvSpPr>
        <p:spPr>
          <a:xfrm>
            <a:off x="656578" y="1704286"/>
            <a:ext cx="1931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" panose="020B0604020104020204" pitchFamily="34" charset="0"/>
                <a:cs typeface="72 Light" panose="020B0303030000000003" pitchFamily="34" charset="0"/>
              </a:rPr>
              <a:t>Assets Approved Cost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9BB49E-5418-4E6A-C289-C233AD660A16}"/>
              </a:ext>
            </a:extLst>
          </p:cNvPr>
          <p:cNvSpPr txBox="1"/>
          <p:nvPr/>
        </p:nvSpPr>
        <p:spPr>
          <a:xfrm>
            <a:off x="3628031" y="1500197"/>
            <a:ext cx="1425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" panose="020B0604020104020204" pitchFamily="34" charset="0"/>
                <a:cs typeface="72 Light" panose="020B0303030000000003" pitchFamily="34" charset="0"/>
              </a:rPr>
              <a:t>Assets Planned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4F3E1A-2500-0D1E-9A10-E6D1DAAA8953}"/>
              </a:ext>
            </a:extLst>
          </p:cNvPr>
          <p:cNvSpPr txBox="1"/>
          <p:nvPr/>
        </p:nvSpPr>
        <p:spPr>
          <a:xfrm>
            <a:off x="2222474" y="1437295"/>
            <a:ext cx="99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badi" panose="020B0604020104020204" pitchFamily="34" charset="0"/>
              </a:rPr>
              <a:t>100M SR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91BA83-A115-9DC7-233E-8A8438BA42A3}"/>
              </a:ext>
            </a:extLst>
          </p:cNvPr>
          <p:cNvSpPr txBox="1"/>
          <p:nvPr/>
        </p:nvSpPr>
        <p:spPr>
          <a:xfrm>
            <a:off x="5207994" y="1490278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Abadi" panose="020B0604020104020204" pitchFamily="34" charset="0"/>
              </a:rPr>
              <a:t>1000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A87A8A-51E3-44DF-265D-47008BFC8316}"/>
              </a:ext>
            </a:extLst>
          </p:cNvPr>
          <p:cNvSpPr txBox="1"/>
          <p:nvPr/>
        </p:nvSpPr>
        <p:spPr>
          <a:xfrm>
            <a:off x="2300709" y="1690217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800K SR</a:t>
            </a: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48A6DF20-3F6A-36FF-4F2E-95F488589854}"/>
              </a:ext>
            </a:extLst>
          </p:cNvPr>
          <p:cNvGraphicFramePr/>
          <p:nvPr/>
        </p:nvGraphicFramePr>
        <p:xfrm>
          <a:off x="592290" y="1929984"/>
          <a:ext cx="2910345" cy="934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6DBCF0E9-B377-84AE-BB8D-D8C3CC4097B9}"/>
              </a:ext>
            </a:extLst>
          </p:cNvPr>
          <p:cNvSpPr/>
          <p:nvPr/>
        </p:nvSpPr>
        <p:spPr>
          <a:xfrm>
            <a:off x="6248858" y="1169711"/>
            <a:ext cx="5752026" cy="1881110"/>
          </a:xfrm>
          <a:prstGeom prst="rect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bg1">
                <a:lumMod val="85000"/>
                <a:alpha val="99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2. Asset Procurement / Acquisition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2B4CD0-BF71-0683-ECE8-77712A09993C}"/>
              </a:ext>
            </a:extLst>
          </p:cNvPr>
          <p:cNvSpPr/>
          <p:nvPr/>
        </p:nvSpPr>
        <p:spPr>
          <a:xfrm>
            <a:off x="6397067" y="1451355"/>
            <a:ext cx="5507515" cy="150524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D03B286C-DBE5-78C1-6D87-8C3231E9FEEE}"/>
              </a:ext>
            </a:extLst>
          </p:cNvPr>
          <p:cNvGraphicFramePr/>
          <p:nvPr/>
        </p:nvGraphicFramePr>
        <p:xfrm>
          <a:off x="9013662" y="1638696"/>
          <a:ext cx="2720404" cy="2170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7FF2F12B-373C-9298-B6C1-4CA32BE12994}"/>
              </a:ext>
            </a:extLst>
          </p:cNvPr>
          <p:cNvSpPr txBox="1"/>
          <p:nvPr/>
        </p:nvSpPr>
        <p:spPr>
          <a:xfrm>
            <a:off x="6434890" y="1451363"/>
            <a:ext cx="1550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" panose="020B0604020104020204" pitchFamily="34" charset="0"/>
                <a:cs typeface="72 Light" panose="020B0303030000000003" pitchFamily="34" charset="0"/>
              </a:rPr>
              <a:t>Procured Asset Cost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465386-B10B-0C1A-F38F-06A8FCC06D55}"/>
              </a:ext>
            </a:extLst>
          </p:cNvPr>
          <p:cNvSpPr txBox="1"/>
          <p:nvPr/>
        </p:nvSpPr>
        <p:spPr>
          <a:xfrm>
            <a:off x="6434890" y="1704286"/>
            <a:ext cx="1931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" panose="020B0604020104020204" pitchFamily="34" charset="0"/>
                <a:cs typeface="72 Light" panose="020B0303030000000003" pitchFamily="34" charset="0"/>
              </a:rPr>
              <a:t>Acquired Asset Cost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CA4801-2D68-2A3E-4EDD-0DA1D645FAE2}"/>
              </a:ext>
            </a:extLst>
          </p:cNvPr>
          <p:cNvSpPr txBox="1"/>
          <p:nvPr/>
        </p:nvSpPr>
        <p:spPr>
          <a:xfrm>
            <a:off x="9406343" y="1500197"/>
            <a:ext cx="1425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" panose="020B0604020104020204" pitchFamily="34" charset="0"/>
                <a:cs typeface="72 Light" panose="020B0303030000000003" pitchFamily="34" charset="0"/>
              </a:rPr>
              <a:t>Total Assets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F73A62-0EAD-6D3A-7558-20390C0BD125}"/>
              </a:ext>
            </a:extLst>
          </p:cNvPr>
          <p:cNvSpPr txBox="1"/>
          <p:nvPr/>
        </p:nvSpPr>
        <p:spPr>
          <a:xfrm>
            <a:off x="8000786" y="1437295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badi" panose="020B0604020104020204" pitchFamily="34" charset="0"/>
              </a:rPr>
              <a:t>100K SR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3892E1-E516-5800-5E21-90869CD6745B}"/>
              </a:ext>
            </a:extLst>
          </p:cNvPr>
          <p:cNvSpPr txBox="1"/>
          <p:nvPr/>
        </p:nvSpPr>
        <p:spPr>
          <a:xfrm>
            <a:off x="10986306" y="1490278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Abadi" panose="020B0604020104020204" pitchFamily="34" charset="0"/>
              </a:rPr>
              <a:t>10000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A131E5-A9A3-4A34-F36D-90C13663F61A}"/>
              </a:ext>
            </a:extLst>
          </p:cNvPr>
          <p:cNvSpPr txBox="1"/>
          <p:nvPr/>
        </p:nvSpPr>
        <p:spPr>
          <a:xfrm>
            <a:off x="8014853" y="1690217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30K SR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079E609D-D114-CAE6-A28F-34EA7E6EE2AB}"/>
              </a:ext>
            </a:extLst>
          </p:cNvPr>
          <p:cNvGraphicFramePr/>
          <p:nvPr/>
        </p:nvGraphicFramePr>
        <p:xfrm>
          <a:off x="6370602" y="2074362"/>
          <a:ext cx="2910345" cy="825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E5D075C9-1218-960E-E615-F91AD7C879B3}"/>
              </a:ext>
            </a:extLst>
          </p:cNvPr>
          <p:cNvSpPr/>
          <p:nvPr/>
        </p:nvSpPr>
        <p:spPr>
          <a:xfrm>
            <a:off x="550703" y="3099663"/>
            <a:ext cx="11450181" cy="1827596"/>
          </a:xfrm>
          <a:prstGeom prst="rect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bg1">
                <a:lumMod val="85000"/>
                <a:alpha val="99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3. Asset Installation &amp; Commissioning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3E0D72F-A205-BE63-3522-CB4C5C71DADB}"/>
              </a:ext>
            </a:extLst>
          </p:cNvPr>
          <p:cNvSpPr/>
          <p:nvPr/>
        </p:nvSpPr>
        <p:spPr>
          <a:xfrm>
            <a:off x="483327" y="460834"/>
            <a:ext cx="11708672" cy="367992"/>
          </a:xfrm>
          <a:prstGeom prst="rect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bg1">
                <a:lumMod val="85000"/>
                <a:alpha val="99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54F7D90-2BF6-C769-7EB8-16B8409E2B0F}"/>
              </a:ext>
            </a:extLst>
          </p:cNvPr>
          <p:cNvSpPr/>
          <p:nvPr/>
        </p:nvSpPr>
        <p:spPr>
          <a:xfrm>
            <a:off x="552602" y="525928"/>
            <a:ext cx="2528222" cy="2455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Select Project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A9A28BA-F308-9947-A3CF-AB1DE3F96972}"/>
              </a:ext>
            </a:extLst>
          </p:cNvPr>
          <p:cNvSpPr/>
          <p:nvPr/>
        </p:nvSpPr>
        <p:spPr>
          <a:xfrm>
            <a:off x="3516923" y="526432"/>
            <a:ext cx="2528222" cy="2450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Select Asset Type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20C6074-95C8-CE0C-094C-48A7EF5B0110}"/>
              </a:ext>
            </a:extLst>
          </p:cNvPr>
          <p:cNvSpPr/>
          <p:nvPr/>
        </p:nvSpPr>
        <p:spPr>
          <a:xfrm>
            <a:off x="6523164" y="510466"/>
            <a:ext cx="2528222" cy="257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Select Date Range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70AFFCA-B96D-4B89-5A2F-013EAFBACEE7}"/>
              </a:ext>
            </a:extLst>
          </p:cNvPr>
          <p:cNvSpPr/>
          <p:nvPr/>
        </p:nvSpPr>
        <p:spPr>
          <a:xfrm>
            <a:off x="9487485" y="509084"/>
            <a:ext cx="2528222" cy="257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Select Location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5601E13-E41E-BDEF-AF1A-5C258F129986}"/>
              </a:ext>
            </a:extLst>
          </p:cNvPr>
          <p:cNvSpPr/>
          <p:nvPr/>
        </p:nvSpPr>
        <p:spPr>
          <a:xfrm>
            <a:off x="622503" y="3387287"/>
            <a:ext cx="2168399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Assets Under Installation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7296437-575D-6FD3-C003-5FA3D340FAAD}"/>
              </a:ext>
            </a:extLst>
          </p:cNvPr>
          <p:cNvSpPr/>
          <p:nvPr/>
        </p:nvSpPr>
        <p:spPr>
          <a:xfrm>
            <a:off x="2881954" y="3387286"/>
            <a:ext cx="2081221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Overall Installation Cost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8EDD480-B972-84EE-B612-122FA32FA451}"/>
              </a:ext>
            </a:extLst>
          </p:cNvPr>
          <p:cNvSpPr/>
          <p:nvPr/>
        </p:nvSpPr>
        <p:spPr>
          <a:xfrm>
            <a:off x="625056" y="4142291"/>
            <a:ext cx="2165846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Assets Under Commissioning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B6DF84E-55A8-0EED-C5C0-FBB5D5A743FE}"/>
              </a:ext>
            </a:extLst>
          </p:cNvPr>
          <p:cNvSpPr/>
          <p:nvPr/>
        </p:nvSpPr>
        <p:spPr>
          <a:xfrm>
            <a:off x="2881954" y="4142291"/>
            <a:ext cx="2081221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Overall Commissioning Cost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772F5F3-AB4B-740F-75A8-165253006F83}"/>
              </a:ext>
            </a:extLst>
          </p:cNvPr>
          <p:cNvSpPr/>
          <p:nvPr/>
        </p:nvSpPr>
        <p:spPr>
          <a:xfrm>
            <a:off x="9828566" y="3387286"/>
            <a:ext cx="2081221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Data Uploaded for Assets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701F42A-D5E6-5417-2936-8FDFBD050D3E}"/>
              </a:ext>
            </a:extLst>
          </p:cNvPr>
          <p:cNvSpPr/>
          <p:nvPr/>
        </p:nvSpPr>
        <p:spPr>
          <a:xfrm>
            <a:off x="7651043" y="3387286"/>
            <a:ext cx="2081221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Data Collected for Assets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31A2C0-DEC7-ABE8-900C-8B8E20A9091F}"/>
              </a:ext>
            </a:extLst>
          </p:cNvPr>
          <p:cNvGraphicFramePr/>
          <p:nvPr/>
        </p:nvGraphicFramePr>
        <p:xfrm>
          <a:off x="5054226" y="3387286"/>
          <a:ext cx="2512191" cy="1428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C4D65CB-A3A0-CEF3-452B-56B2E3374899}"/>
              </a:ext>
            </a:extLst>
          </p:cNvPr>
          <p:cNvSpPr/>
          <p:nvPr/>
        </p:nvSpPr>
        <p:spPr>
          <a:xfrm>
            <a:off x="7651042" y="4142291"/>
            <a:ext cx="2081221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Assets Ready for Handover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3834E8B-C7F7-E2B1-E793-E87EAAC695A0}"/>
              </a:ext>
            </a:extLst>
          </p:cNvPr>
          <p:cNvSpPr/>
          <p:nvPr/>
        </p:nvSpPr>
        <p:spPr>
          <a:xfrm>
            <a:off x="9828565" y="4142291"/>
            <a:ext cx="2081221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Assets Handed Over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B89DB4-D95F-44CB-AC0B-E6FEBF44F3C7}"/>
              </a:ext>
            </a:extLst>
          </p:cNvPr>
          <p:cNvSpPr txBox="1"/>
          <p:nvPr/>
        </p:nvSpPr>
        <p:spPr>
          <a:xfrm>
            <a:off x="3474148" y="3703514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100K SR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413B58-0B80-4DDB-85EB-A89C70F47D35}"/>
              </a:ext>
            </a:extLst>
          </p:cNvPr>
          <p:cNvSpPr txBox="1"/>
          <p:nvPr/>
        </p:nvSpPr>
        <p:spPr>
          <a:xfrm>
            <a:off x="8271250" y="3712556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Abadi" panose="020B0604020104020204" pitchFamily="34" charset="0"/>
              </a:rPr>
              <a:t>100K SR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AE2C27-5FD6-4404-AF38-09AF5EC4CDCD}"/>
              </a:ext>
            </a:extLst>
          </p:cNvPr>
          <p:cNvSpPr txBox="1"/>
          <p:nvPr/>
        </p:nvSpPr>
        <p:spPr>
          <a:xfrm>
            <a:off x="3474148" y="4471446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Abadi" panose="020B0604020104020204" pitchFamily="34" charset="0"/>
              </a:rPr>
              <a:t>100K SR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8F71BD-A082-4776-9E72-46804BC92112}"/>
              </a:ext>
            </a:extLst>
          </p:cNvPr>
          <p:cNvSpPr txBox="1"/>
          <p:nvPr/>
        </p:nvSpPr>
        <p:spPr>
          <a:xfrm>
            <a:off x="8272768" y="4448045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100K SR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0C787D-42F6-47F8-81B6-E7505B870B8A}"/>
              </a:ext>
            </a:extLst>
          </p:cNvPr>
          <p:cNvSpPr txBox="1"/>
          <p:nvPr/>
        </p:nvSpPr>
        <p:spPr>
          <a:xfrm>
            <a:off x="10446762" y="4448045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100K SR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227560C-3ABE-4B4A-A7A6-D6C87C12491F}"/>
              </a:ext>
            </a:extLst>
          </p:cNvPr>
          <p:cNvSpPr txBox="1"/>
          <p:nvPr/>
        </p:nvSpPr>
        <p:spPr>
          <a:xfrm>
            <a:off x="10447144" y="3696951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badi" panose="020B0604020104020204" pitchFamily="34" charset="0"/>
              </a:rPr>
              <a:t>100K SR</a:t>
            </a:r>
          </a:p>
        </p:txBody>
      </p:sp>
      <p:pic>
        <p:nvPicPr>
          <p:cNvPr id="31" name="Graphic 30" descr="Rv with solid fill">
            <a:extLst>
              <a:ext uri="{FF2B5EF4-FFF2-40B4-BE49-F238E27FC236}">
                <a16:creationId xmlns:a16="http://schemas.microsoft.com/office/drawing/2014/main" id="{9729E0A8-8105-4E25-95EE-94166D9A48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334" y="2965126"/>
            <a:ext cx="306000" cy="306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86DD74B0-3F06-40BB-94C4-45B4102658DB}"/>
              </a:ext>
            </a:extLst>
          </p:cNvPr>
          <p:cNvSpPr/>
          <p:nvPr/>
        </p:nvSpPr>
        <p:spPr>
          <a:xfrm>
            <a:off x="564994" y="4975812"/>
            <a:ext cx="11450181" cy="1827596"/>
          </a:xfrm>
          <a:prstGeom prst="rect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bg1">
                <a:lumMod val="85000"/>
                <a:alpha val="99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4. Asset Operations &amp; Maintenance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C8608B3-0216-4386-86EA-F68C1210997B}"/>
              </a:ext>
            </a:extLst>
          </p:cNvPr>
          <p:cNvSpPr/>
          <p:nvPr/>
        </p:nvSpPr>
        <p:spPr>
          <a:xfrm>
            <a:off x="596294" y="5290732"/>
            <a:ext cx="2168399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Maintenance Request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725D9836-CC1C-4747-81AE-44F201EA5568}"/>
              </a:ext>
            </a:extLst>
          </p:cNvPr>
          <p:cNvSpPr/>
          <p:nvPr/>
        </p:nvSpPr>
        <p:spPr>
          <a:xfrm>
            <a:off x="2855745" y="5290731"/>
            <a:ext cx="2081221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Distribution of Requests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136574B3-F237-4635-9186-E5FA77A43871}"/>
              </a:ext>
            </a:extLst>
          </p:cNvPr>
          <p:cNvSpPr/>
          <p:nvPr/>
        </p:nvSpPr>
        <p:spPr>
          <a:xfrm>
            <a:off x="9802357" y="5290731"/>
            <a:ext cx="2097543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Preventive Maintenance Exec.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E76DEDC4-28DB-4BAF-A08C-BDC71D75559C}"/>
              </a:ext>
            </a:extLst>
          </p:cNvPr>
          <p:cNvSpPr/>
          <p:nvPr/>
        </p:nvSpPr>
        <p:spPr>
          <a:xfrm>
            <a:off x="7624834" y="5290731"/>
            <a:ext cx="2081221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Preventive Maintenance</a:t>
            </a:r>
          </a:p>
        </p:txBody>
      </p:sp>
      <p:graphicFrame>
        <p:nvGraphicFramePr>
          <p:cNvPr id="101" name="Chart 100">
            <a:extLst>
              <a:ext uri="{FF2B5EF4-FFF2-40B4-BE49-F238E27FC236}">
                <a16:creationId xmlns:a16="http://schemas.microsoft.com/office/drawing/2014/main" id="{6C9BF09E-9E3E-4EFE-AD12-C5710314AE6A}"/>
              </a:ext>
            </a:extLst>
          </p:cNvPr>
          <p:cNvGraphicFramePr/>
          <p:nvPr/>
        </p:nvGraphicFramePr>
        <p:xfrm>
          <a:off x="5028017" y="5290731"/>
          <a:ext cx="2512191" cy="1428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DA5809A-A2EE-43BA-9BA1-3F8539044A1B}"/>
              </a:ext>
            </a:extLst>
          </p:cNvPr>
          <p:cNvSpPr/>
          <p:nvPr/>
        </p:nvSpPr>
        <p:spPr>
          <a:xfrm>
            <a:off x="7624833" y="6045736"/>
            <a:ext cx="2081221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Compliance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A7380B9-8646-4156-A8F1-A01994C63E05}"/>
              </a:ext>
            </a:extLst>
          </p:cNvPr>
          <p:cNvSpPr/>
          <p:nvPr/>
        </p:nvSpPr>
        <p:spPr>
          <a:xfrm>
            <a:off x="9802356" y="6045736"/>
            <a:ext cx="2081221" cy="673623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Preventive Maintenance Cost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BDCD76D-B965-49AD-BA58-6D87693BB809}"/>
              </a:ext>
            </a:extLst>
          </p:cNvPr>
          <p:cNvSpPr txBox="1"/>
          <p:nvPr/>
        </p:nvSpPr>
        <p:spPr>
          <a:xfrm>
            <a:off x="8296134" y="6351490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87.5 %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57EE295C-6698-4783-A04E-2A051A61D079}"/>
              </a:ext>
            </a:extLst>
          </p:cNvPr>
          <p:cNvSpPr/>
          <p:nvPr/>
        </p:nvSpPr>
        <p:spPr>
          <a:xfrm>
            <a:off x="588694" y="6048104"/>
            <a:ext cx="2168399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Operations Request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D30C94B-1ACA-4E91-82CC-8BD615CE21D6}"/>
              </a:ext>
            </a:extLst>
          </p:cNvPr>
          <p:cNvSpPr txBox="1"/>
          <p:nvPr/>
        </p:nvSpPr>
        <p:spPr>
          <a:xfrm>
            <a:off x="1250862" y="5600396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badi" panose="020B0604020104020204" pitchFamily="34" charset="0"/>
              </a:rPr>
              <a:t>350</a:t>
            </a:r>
          </a:p>
        </p:txBody>
      </p:sp>
      <p:graphicFrame>
        <p:nvGraphicFramePr>
          <p:cNvPr id="119" name="Chart 118">
            <a:extLst>
              <a:ext uri="{FF2B5EF4-FFF2-40B4-BE49-F238E27FC236}">
                <a16:creationId xmlns:a16="http://schemas.microsoft.com/office/drawing/2014/main" id="{87FAE6A7-A3E3-4E82-A062-9A1940400908}"/>
              </a:ext>
            </a:extLst>
          </p:cNvPr>
          <p:cNvGraphicFramePr/>
          <p:nvPr/>
        </p:nvGraphicFramePr>
        <p:xfrm>
          <a:off x="749180" y="6348593"/>
          <a:ext cx="1755606" cy="37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20" name="Chart 119">
            <a:extLst>
              <a:ext uri="{FF2B5EF4-FFF2-40B4-BE49-F238E27FC236}">
                <a16:creationId xmlns:a16="http://schemas.microsoft.com/office/drawing/2014/main" id="{12A7E1ED-4BA9-4AFD-A63A-0C41537C352A}"/>
              </a:ext>
            </a:extLst>
          </p:cNvPr>
          <p:cNvGraphicFramePr/>
          <p:nvPr/>
        </p:nvGraphicFramePr>
        <p:xfrm>
          <a:off x="3018376" y="5599759"/>
          <a:ext cx="1755606" cy="37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C95FAC3-EBCC-4BD5-92A1-BBB552B65FDE}"/>
              </a:ext>
            </a:extLst>
          </p:cNvPr>
          <p:cNvSpPr/>
          <p:nvPr/>
        </p:nvSpPr>
        <p:spPr>
          <a:xfrm>
            <a:off x="2861964" y="6052262"/>
            <a:ext cx="2069752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Maintenance Request</a:t>
            </a:r>
          </a:p>
        </p:txBody>
      </p:sp>
      <p:graphicFrame>
        <p:nvGraphicFramePr>
          <p:cNvPr id="123" name="Chart 122">
            <a:extLst>
              <a:ext uri="{FF2B5EF4-FFF2-40B4-BE49-F238E27FC236}">
                <a16:creationId xmlns:a16="http://schemas.microsoft.com/office/drawing/2014/main" id="{B103E308-C7DF-4EC9-A939-B11D0BA7E3A2}"/>
              </a:ext>
            </a:extLst>
          </p:cNvPr>
          <p:cNvGraphicFramePr/>
          <p:nvPr/>
        </p:nvGraphicFramePr>
        <p:xfrm>
          <a:off x="2994675" y="6349022"/>
          <a:ext cx="1779307" cy="37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id="{B27EAB75-6932-461A-B19F-E290C9269BE8}"/>
              </a:ext>
            </a:extLst>
          </p:cNvPr>
          <p:cNvSpPr txBox="1"/>
          <p:nvPr/>
        </p:nvSpPr>
        <p:spPr>
          <a:xfrm>
            <a:off x="8271250" y="5599759"/>
            <a:ext cx="897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Abadi" panose="020B0604020104020204" pitchFamily="34" charset="0"/>
              </a:rPr>
              <a:t>400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7D2A91E-F72D-4D55-81A9-101C0C41FF03}"/>
              </a:ext>
            </a:extLst>
          </p:cNvPr>
          <p:cNvSpPr txBox="1"/>
          <p:nvPr/>
        </p:nvSpPr>
        <p:spPr>
          <a:xfrm>
            <a:off x="10392674" y="5583804"/>
            <a:ext cx="897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badi" panose="020B0604020104020204" pitchFamily="34" charset="0"/>
              </a:rPr>
              <a:t>350</a:t>
            </a:r>
          </a:p>
        </p:txBody>
      </p:sp>
      <p:graphicFrame>
        <p:nvGraphicFramePr>
          <p:cNvPr id="127" name="Chart 126">
            <a:extLst>
              <a:ext uri="{FF2B5EF4-FFF2-40B4-BE49-F238E27FC236}">
                <a16:creationId xmlns:a16="http://schemas.microsoft.com/office/drawing/2014/main" id="{C228FBE2-F775-49C7-8C27-3A9BA54810D9}"/>
              </a:ext>
            </a:extLst>
          </p:cNvPr>
          <p:cNvGraphicFramePr/>
          <p:nvPr/>
        </p:nvGraphicFramePr>
        <p:xfrm>
          <a:off x="9963813" y="6364042"/>
          <a:ext cx="1755606" cy="37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84" name="Rectangle: Top Corners One Rounded and One Snipped 83">
            <a:extLst>
              <a:ext uri="{FF2B5EF4-FFF2-40B4-BE49-F238E27FC236}">
                <a16:creationId xmlns:a16="http://schemas.microsoft.com/office/drawing/2014/main" id="{C4D1AACA-EE3D-4EB1-9965-9494050F10B0}"/>
              </a:ext>
            </a:extLst>
          </p:cNvPr>
          <p:cNvSpPr/>
          <p:nvPr/>
        </p:nvSpPr>
        <p:spPr>
          <a:xfrm>
            <a:off x="547672" y="875438"/>
            <a:ext cx="2772000" cy="2520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cap="all" dirty="0">
                <a:solidFill>
                  <a:schemeClr val="tx2"/>
                </a:solidFill>
              </a:rPr>
              <a:t>Asset Planning</a:t>
            </a:r>
            <a:endParaRPr lang="en-IN" sz="1400" b="1" cap="all" dirty="0">
              <a:solidFill>
                <a:schemeClr val="tx2"/>
              </a:solidFill>
            </a:endParaRPr>
          </a:p>
        </p:txBody>
      </p:sp>
      <p:sp>
        <p:nvSpPr>
          <p:cNvPr id="87" name="Rectangle: Top Corners One Rounded and One Snipped 86">
            <a:extLst>
              <a:ext uri="{FF2B5EF4-FFF2-40B4-BE49-F238E27FC236}">
                <a16:creationId xmlns:a16="http://schemas.microsoft.com/office/drawing/2014/main" id="{594B357E-AEA3-4792-A5E6-FCF4D947B6DC}"/>
              </a:ext>
            </a:extLst>
          </p:cNvPr>
          <p:cNvSpPr/>
          <p:nvPr/>
        </p:nvSpPr>
        <p:spPr>
          <a:xfrm>
            <a:off x="3342419" y="876619"/>
            <a:ext cx="2772000" cy="2520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cap="all" dirty="0">
                <a:solidFill>
                  <a:schemeClr val="tx2"/>
                </a:solidFill>
              </a:rPr>
              <a:t>Asset Procurement / Acquisition</a:t>
            </a:r>
            <a:endParaRPr lang="en-IN" sz="1050" b="1" cap="all" dirty="0">
              <a:solidFill>
                <a:schemeClr val="tx2"/>
              </a:solidFill>
            </a:endParaRPr>
          </a:p>
        </p:txBody>
      </p:sp>
      <p:sp>
        <p:nvSpPr>
          <p:cNvPr id="90" name="Rectangle: Top Corners One Rounded and One Snipped 89">
            <a:extLst>
              <a:ext uri="{FF2B5EF4-FFF2-40B4-BE49-F238E27FC236}">
                <a16:creationId xmlns:a16="http://schemas.microsoft.com/office/drawing/2014/main" id="{4E3EE7B8-B5CA-475C-987B-0B954BCD383C}"/>
              </a:ext>
            </a:extLst>
          </p:cNvPr>
          <p:cNvSpPr/>
          <p:nvPr/>
        </p:nvSpPr>
        <p:spPr>
          <a:xfrm>
            <a:off x="6139154" y="877180"/>
            <a:ext cx="2772000" cy="2520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cap="all" dirty="0">
                <a:solidFill>
                  <a:schemeClr val="tx2"/>
                </a:solidFill>
              </a:rPr>
              <a:t>ASSET INSTALLATION &amp; commissioning</a:t>
            </a:r>
            <a:endParaRPr lang="en-IN" sz="1050" b="1" cap="all" dirty="0">
              <a:solidFill>
                <a:schemeClr val="tx2"/>
              </a:solidFill>
            </a:endParaRPr>
          </a:p>
        </p:txBody>
      </p:sp>
      <p:sp>
        <p:nvSpPr>
          <p:cNvPr id="91" name="Rectangle: Top Corners One Rounded and One Snipped 90">
            <a:extLst>
              <a:ext uri="{FF2B5EF4-FFF2-40B4-BE49-F238E27FC236}">
                <a16:creationId xmlns:a16="http://schemas.microsoft.com/office/drawing/2014/main" id="{20DEA8EC-5C9D-47D3-B229-F3B367BB3D3D}"/>
              </a:ext>
            </a:extLst>
          </p:cNvPr>
          <p:cNvSpPr/>
          <p:nvPr/>
        </p:nvSpPr>
        <p:spPr>
          <a:xfrm>
            <a:off x="8942176" y="876619"/>
            <a:ext cx="2772000" cy="2520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cap="all" dirty="0">
                <a:solidFill>
                  <a:schemeClr val="tx2"/>
                </a:solidFill>
              </a:rPr>
              <a:t>Asset Operations &amp; Maintenance</a:t>
            </a:r>
            <a:endParaRPr lang="en-IN" sz="1050" b="1" cap="all" dirty="0">
              <a:solidFill>
                <a:schemeClr val="tx2"/>
              </a:solidFill>
            </a:endParaRPr>
          </a:p>
        </p:txBody>
      </p:sp>
      <p:pic>
        <p:nvPicPr>
          <p:cNvPr id="98" name="Graphic 97" descr="Play with solid fill">
            <a:extLst>
              <a:ext uri="{FF2B5EF4-FFF2-40B4-BE49-F238E27FC236}">
                <a16:creationId xmlns:a16="http://schemas.microsoft.com/office/drawing/2014/main" id="{FE7453E5-329C-4CDD-A1E7-E2BF6A5161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814757" y="933977"/>
            <a:ext cx="144000" cy="144000"/>
          </a:xfrm>
          <a:prstGeom prst="rect">
            <a:avLst/>
          </a:prstGeom>
        </p:spPr>
      </p:pic>
      <p:graphicFrame>
        <p:nvGraphicFramePr>
          <p:cNvPr id="104" name="Chart 103">
            <a:extLst>
              <a:ext uri="{FF2B5EF4-FFF2-40B4-BE49-F238E27FC236}">
                <a16:creationId xmlns:a16="http://schemas.microsoft.com/office/drawing/2014/main" id="{B464F5DE-D5BD-40D8-93D7-9E9481B3B14D}"/>
              </a:ext>
            </a:extLst>
          </p:cNvPr>
          <p:cNvGraphicFramePr/>
          <p:nvPr/>
        </p:nvGraphicFramePr>
        <p:xfrm>
          <a:off x="820490" y="3696951"/>
          <a:ext cx="1755606" cy="37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106" name="Chart 105">
            <a:extLst>
              <a:ext uri="{FF2B5EF4-FFF2-40B4-BE49-F238E27FC236}">
                <a16:creationId xmlns:a16="http://schemas.microsoft.com/office/drawing/2014/main" id="{188481D0-1AE0-4D84-9649-51A612166119}"/>
              </a:ext>
            </a:extLst>
          </p:cNvPr>
          <p:cNvGraphicFramePr/>
          <p:nvPr/>
        </p:nvGraphicFramePr>
        <p:xfrm>
          <a:off x="795090" y="4478027"/>
          <a:ext cx="1755606" cy="37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pSp>
        <p:nvGrpSpPr>
          <p:cNvPr id="80" name="Group 79">
            <a:extLst>
              <a:ext uri="{FF2B5EF4-FFF2-40B4-BE49-F238E27FC236}">
                <a16:creationId xmlns:a16="http://schemas.microsoft.com/office/drawing/2014/main" id="{136961D8-C451-48A7-A31E-AA28C394BA47}"/>
              </a:ext>
            </a:extLst>
          </p:cNvPr>
          <p:cNvGrpSpPr/>
          <p:nvPr/>
        </p:nvGrpSpPr>
        <p:grpSpPr>
          <a:xfrm>
            <a:off x="0" y="457200"/>
            <a:ext cx="2014918" cy="6400800"/>
            <a:chOff x="0" y="457200"/>
            <a:chExt cx="2014918" cy="64008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D4A9B59-CC0E-43CA-9A94-D612FC8455DE}"/>
                </a:ext>
              </a:extLst>
            </p:cNvPr>
            <p:cNvSpPr/>
            <p:nvPr/>
          </p:nvSpPr>
          <p:spPr>
            <a:xfrm>
              <a:off x="895954" y="3814520"/>
              <a:ext cx="548434" cy="4801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124C18D-0070-4D77-B102-F960A5D6C2D0}"/>
                </a:ext>
              </a:extLst>
            </p:cNvPr>
            <p:cNvSpPr/>
            <p:nvPr/>
          </p:nvSpPr>
          <p:spPr>
            <a:xfrm>
              <a:off x="901176" y="4578534"/>
              <a:ext cx="941549" cy="46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8A23282-F836-4230-8208-0DE1163B1CC3}"/>
                </a:ext>
              </a:extLst>
            </p:cNvPr>
            <p:cNvSpPr/>
            <p:nvPr/>
          </p:nvSpPr>
          <p:spPr>
            <a:xfrm>
              <a:off x="0" y="457200"/>
              <a:ext cx="2014918" cy="6400800"/>
            </a:xfrm>
            <a:prstGeom prst="rect">
              <a:avLst/>
            </a:prstGeom>
            <a:solidFill>
              <a:srgbClr val="354A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Blueprint with solid fill">
              <a:extLst>
                <a:ext uri="{FF2B5EF4-FFF2-40B4-BE49-F238E27FC236}">
                  <a16:creationId xmlns:a16="http://schemas.microsoft.com/office/drawing/2014/main" id="{0E04DAB0-CD5D-4CD6-9D5E-B58D54C19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7100" y="668710"/>
              <a:ext cx="304343" cy="304343"/>
            </a:xfrm>
            <a:prstGeom prst="rect">
              <a:avLst/>
            </a:prstGeom>
          </p:spPr>
        </p:pic>
        <p:pic>
          <p:nvPicPr>
            <p:cNvPr id="89" name="Graphic 88" descr="Dollar with solid fill">
              <a:extLst>
                <a:ext uri="{FF2B5EF4-FFF2-40B4-BE49-F238E27FC236}">
                  <a16:creationId xmlns:a16="http://schemas.microsoft.com/office/drawing/2014/main" id="{78CEC7C7-C3F1-4525-B51C-F7DDC054C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5782" y="1154735"/>
              <a:ext cx="304343" cy="304343"/>
            </a:xfrm>
            <a:prstGeom prst="rect">
              <a:avLst/>
            </a:prstGeom>
          </p:spPr>
        </p:pic>
        <p:pic>
          <p:nvPicPr>
            <p:cNvPr id="92" name="Graphic 91" descr="Factory with solid fill">
              <a:extLst>
                <a:ext uri="{FF2B5EF4-FFF2-40B4-BE49-F238E27FC236}">
                  <a16:creationId xmlns:a16="http://schemas.microsoft.com/office/drawing/2014/main" id="{A25C5FD0-B9EB-4E10-A4F4-C5501D264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86089" y="1635495"/>
              <a:ext cx="304343" cy="304343"/>
            </a:xfrm>
            <a:prstGeom prst="rect">
              <a:avLst/>
            </a:prstGeom>
          </p:spPr>
        </p:pic>
        <p:pic>
          <p:nvPicPr>
            <p:cNvPr id="93" name="Graphic 92" descr="Circles with arrows with solid fill">
              <a:extLst>
                <a:ext uri="{FF2B5EF4-FFF2-40B4-BE49-F238E27FC236}">
                  <a16:creationId xmlns:a16="http://schemas.microsoft.com/office/drawing/2014/main" id="{D8A02E69-654D-476D-9F2D-F560ED090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5799" y="2146279"/>
              <a:ext cx="306000" cy="306000"/>
            </a:xfrm>
            <a:prstGeom prst="rect">
              <a:avLst/>
            </a:prstGeom>
          </p:spPr>
        </p:pic>
        <p:pic>
          <p:nvPicPr>
            <p:cNvPr id="97" name="Graphic 96" descr="Checklist with solid fill">
              <a:extLst>
                <a:ext uri="{FF2B5EF4-FFF2-40B4-BE49-F238E27FC236}">
                  <a16:creationId xmlns:a16="http://schemas.microsoft.com/office/drawing/2014/main" id="{425A834E-2C58-4FC2-BE51-1C48CCF7B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85782" y="2620041"/>
              <a:ext cx="306000" cy="306000"/>
            </a:xfrm>
            <a:prstGeom prst="rect">
              <a:avLst/>
            </a:prstGeom>
          </p:spPr>
        </p:pic>
        <p:pic>
          <p:nvPicPr>
            <p:cNvPr id="105" name="Graphic 104" descr="Rv with solid fill">
              <a:extLst>
                <a:ext uri="{FF2B5EF4-FFF2-40B4-BE49-F238E27FC236}">
                  <a16:creationId xmlns:a16="http://schemas.microsoft.com/office/drawing/2014/main" id="{D697E4D7-EA89-44DE-8CE6-25A32F972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2884" y="3091281"/>
              <a:ext cx="306000" cy="306000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4420BF-8ACF-4A9B-9C92-3B6D9CDC66A0}"/>
                </a:ext>
              </a:extLst>
            </p:cNvPr>
            <p:cNvSpPr txBox="1"/>
            <p:nvPr/>
          </p:nvSpPr>
          <p:spPr>
            <a:xfrm>
              <a:off x="398203" y="723299"/>
              <a:ext cx="1366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Asset Planning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C1AE348-4D51-4742-B8A9-C3FE47C5AFDD}"/>
                </a:ext>
              </a:extLst>
            </p:cNvPr>
            <p:cNvSpPr txBox="1"/>
            <p:nvPr/>
          </p:nvSpPr>
          <p:spPr>
            <a:xfrm>
              <a:off x="402153" y="1070038"/>
              <a:ext cx="1425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Asset Procurement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/ Acquisition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C063F99-8097-4F0B-8FA9-D522DC63F698}"/>
                </a:ext>
              </a:extLst>
            </p:cNvPr>
            <p:cNvSpPr txBox="1"/>
            <p:nvPr/>
          </p:nvSpPr>
          <p:spPr>
            <a:xfrm>
              <a:off x="405021" y="1604664"/>
              <a:ext cx="1425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Asset Installation &amp;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Commissioning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3485255-BA8B-447E-9EEB-EAA4A9A90205}"/>
                </a:ext>
              </a:extLst>
            </p:cNvPr>
            <p:cNvSpPr txBox="1"/>
            <p:nvPr/>
          </p:nvSpPr>
          <p:spPr>
            <a:xfrm>
              <a:off x="418253" y="2096909"/>
              <a:ext cx="1425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Asset Operations &amp; Maintenance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310C9ED-1898-42BA-BD72-EE741A8DB287}"/>
                </a:ext>
              </a:extLst>
            </p:cNvPr>
            <p:cNvSpPr txBox="1"/>
            <p:nvPr/>
          </p:nvSpPr>
          <p:spPr>
            <a:xfrm>
              <a:off x="418669" y="2644238"/>
              <a:ext cx="1425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Asset Performance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F61AC9-93E4-4AC0-BB51-750A5F150573}"/>
                </a:ext>
              </a:extLst>
            </p:cNvPr>
            <p:cNvSpPr txBox="1"/>
            <p:nvPr/>
          </p:nvSpPr>
          <p:spPr>
            <a:xfrm>
              <a:off x="420717" y="3028183"/>
              <a:ext cx="1425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Asset Retirement &amp; Scrapping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45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09A5DB-0C23-248A-FEAB-0883D791FB82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54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b="1" dirty="0"/>
              <a:t>Asset Life Cycle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DF8BB-F686-5A41-3EEC-F9359721192D}"/>
              </a:ext>
            </a:extLst>
          </p:cNvPr>
          <p:cNvSpPr/>
          <p:nvPr/>
        </p:nvSpPr>
        <p:spPr>
          <a:xfrm>
            <a:off x="1" y="457200"/>
            <a:ext cx="483326" cy="6400800"/>
          </a:xfrm>
          <a:prstGeom prst="rect">
            <a:avLst/>
          </a:prstGeom>
          <a:solidFill>
            <a:srgbClr val="354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Hamburger Menu Icon with solid fill">
            <a:extLst>
              <a:ext uri="{FF2B5EF4-FFF2-40B4-BE49-F238E27FC236}">
                <a16:creationId xmlns:a16="http://schemas.microsoft.com/office/drawing/2014/main" id="{869A61E2-6498-1ACE-34A3-C3F1B00A3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437" y="93518"/>
            <a:ext cx="270164" cy="270164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E8A248A7-3213-5B39-08E7-73F7131BF6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2" t="17140" r="15481" b="17834"/>
          <a:stretch/>
        </p:blipFill>
        <p:spPr>
          <a:xfrm>
            <a:off x="552602" y="76200"/>
            <a:ext cx="343352" cy="3325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59C1D3-3E26-B2DF-1D3F-4A922CFB3258}"/>
              </a:ext>
            </a:extLst>
          </p:cNvPr>
          <p:cNvSpPr/>
          <p:nvPr/>
        </p:nvSpPr>
        <p:spPr>
          <a:xfrm>
            <a:off x="538314" y="1169711"/>
            <a:ext cx="5656568" cy="1881110"/>
          </a:xfrm>
          <a:prstGeom prst="rect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bg1">
                <a:lumMod val="85000"/>
                <a:alpha val="99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1. Asset Planning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3E8B518-4240-0437-AE52-14DDD430FC81}"/>
              </a:ext>
            </a:extLst>
          </p:cNvPr>
          <p:cNvSpPr/>
          <p:nvPr/>
        </p:nvSpPr>
        <p:spPr>
          <a:xfrm>
            <a:off x="12085509" y="457200"/>
            <a:ext cx="95240" cy="6400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54A5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120E71-D12D-0404-E96E-823137EC2651}"/>
              </a:ext>
            </a:extLst>
          </p:cNvPr>
          <p:cNvSpPr/>
          <p:nvPr/>
        </p:nvSpPr>
        <p:spPr>
          <a:xfrm>
            <a:off x="12085509" y="840052"/>
            <a:ext cx="82056" cy="3147966"/>
          </a:xfrm>
          <a:prstGeom prst="rect">
            <a:avLst/>
          </a:prstGeom>
          <a:solidFill>
            <a:schemeClr val="bg1">
              <a:lumMod val="75000"/>
            </a:schemeClr>
          </a:solidFill>
          <a:ln cap="rnd">
            <a:solidFill>
              <a:schemeClr val="bg1">
                <a:lumMod val="75000"/>
                <a:alpha val="99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B2822F-E571-92B3-85F0-1D34366DFEA4}"/>
              </a:ext>
            </a:extLst>
          </p:cNvPr>
          <p:cNvSpPr/>
          <p:nvPr/>
        </p:nvSpPr>
        <p:spPr>
          <a:xfrm>
            <a:off x="618755" y="1451355"/>
            <a:ext cx="5529057" cy="150524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BD1A719D-6E49-F4BE-CAEC-99E3A73FB9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943208"/>
              </p:ext>
            </p:extLst>
          </p:nvPr>
        </p:nvGraphicFramePr>
        <p:xfrm>
          <a:off x="3235351" y="1638696"/>
          <a:ext cx="2455594" cy="2170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34B8474-8B40-A9B6-CE45-9FA68D6ABDC1}"/>
              </a:ext>
            </a:extLst>
          </p:cNvPr>
          <p:cNvSpPr txBox="1"/>
          <p:nvPr/>
        </p:nvSpPr>
        <p:spPr>
          <a:xfrm>
            <a:off x="656578" y="1451363"/>
            <a:ext cx="1425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" panose="020B0604020104020204" pitchFamily="34" charset="0"/>
                <a:cs typeface="72 Light" panose="020B0303030000000003" pitchFamily="34" charset="0"/>
              </a:rPr>
              <a:t>Budgeted Cost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8DEC99-FFB2-487A-B1BE-14C0B4722BAE}"/>
              </a:ext>
            </a:extLst>
          </p:cNvPr>
          <p:cNvSpPr txBox="1"/>
          <p:nvPr/>
        </p:nvSpPr>
        <p:spPr>
          <a:xfrm>
            <a:off x="656578" y="1704286"/>
            <a:ext cx="1931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" panose="020B0604020104020204" pitchFamily="34" charset="0"/>
                <a:cs typeface="72 Light" panose="020B0303030000000003" pitchFamily="34" charset="0"/>
              </a:rPr>
              <a:t>Assets Approved Cost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9BB49E-5418-4E6A-C289-C233AD660A16}"/>
              </a:ext>
            </a:extLst>
          </p:cNvPr>
          <p:cNvSpPr txBox="1"/>
          <p:nvPr/>
        </p:nvSpPr>
        <p:spPr>
          <a:xfrm>
            <a:off x="3628031" y="1500197"/>
            <a:ext cx="1425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" panose="020B0604020104020204" pitchFamily="34" charset="0"/>
                <a:cs typeface="72 Light" panose="020B0303030000000003" pitchFamily="34" charset="0"/>
              </a:rPr>
              <a:t>Assets Planned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4F3E1A-2500-0D1E-9A10-E6D1DAAA8953}"/>
              </a:ext>
            </a:extLst>
          </p:cNvPr>
          <p:cNvSpPr txBox="1"/>
          <p:nvPr/>
        </p:nvSpPr>
        <p:spPr>
          <a:xfrm>
            <a:off x="2222474" y="1437295"/>
            <a:ext cx="99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badi" panose="020B0604020104020204" pitchFamily="34" charset="0"/>
              </a:rPr>
              <a:t>100M SR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91BA83-A115-9DC7-233E-8A8438BA42A3}"/>
              </a:ext>
            </a:extLst>
          </p:cNvPr>
          <p:cNvSpPr txBox="1"/>
          <p:nvPr/>
        </p:nvSpPr>
        <p:spPr>
          <a:xfrm>
            <a:off x="5207994" y="1490278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Abadi" panose="020B0604020104020204" pitchFamily="34" charset="0"/>
              </a:rPr>
              <a:t>1000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A87A8A-51E3-44DF-265D-47008BFC8316}"/>
              </a:ext>
            </a:extLst>
          </p:cNvPr>
          <p:cNvSpPr txBox="1"/>
          <p:nvPr/>
        </p:nvSpPr>
        <p:spPr>
          <a:xfrm>
            <a:off x="2300709" y="1690217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800K SR</a:t>
            </a: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48A6DF20-3F6A-36FF-4F2E-95F488589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270523"/>
              </p:ext>
            </p:extLst>
          </p:nvPr>
        </p:nvGraphicFramePr>
        <p:xfrm>
          <a:off x="592290" y="1929984"/>
          <a:ext cx="2910345" cy="934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6DBCF0E9-B377-84AE-BB8D-D8C3CC4097B9}"/>
              </a:ext>
            </a:extLst>
          </p:cNvPr>
          <p:cNvSpPr/>
          <p:nvPr/>
        </p:nvSpPr>
        <p:spPr>
          <a:xfrm>
            <a:off x="6248858" y="1169711"/>
            <a:ext cx="5752026" cy="1881110"/>
          </a:xfrm>
          <a:prstGeom prst="rect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bg1">
                <a:lumMod val="85000"/>
                <a:alpha val="99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2. Asset Procurement / Acquisition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2B4CD0-BF71-0683-ECE8-77712A09993C}"/>
              </a:ext>
            </a:extLst>
          </p:cNvPr>
          <p:cNvSpPr/>
          <p:nvPr/>
        </p:nvSpPr>
        <p:spPr>
          <a:xfrm>
            <a:off x="6397067" y="1451355"/>
            <a:ext cx="5507515" cy="150524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D03B286C-DBE5-78C1-6D87-8C3231E9F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006651"/>
              </p:ext>
            </p:extLst>
          </p:nvPr>
        </p:nvGraphicFramePr>
        <p:xfrm>
          <a:off x="9013662" y="1638696"/>
          <a:ext cx="2720404" cy="2170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7FF2F12B-373C-9298-B6C1-4CA32BE12994}"/>
              </a:ext>
            </a:extLst>
          </p:cNvPr>
          <p:cNvSpPr txBox="1"/>
          <p:nvPr/>
        </p:nvSpPr>
        <p:spPr>
          <a:xfrm>
            <a:off x="6434890" y="1451363"/>
            <a:ext cx="1550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" panose="020B0604020104020204" pitchFamily="34" charset="0"/>
                <a:cs typeface="72 Light" panose="020B0303030000000003" pitchFamily="34" charset="0"/>
              </a:rPr>
              <a:t>Procured Asset Cost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465386-B10B-0C1A-F38F-06A8FCC06D55}"/>
              </a:ext>
            </a:extLst>
          </p:cNvPr>
          <p:cNvSpPr txBox="1"/>
          <p:nvPr/>
        </p:nvSpPr>
        <p:spPr>
          <a:xfrm>
            <a:off x="6434890" y="1704286"/>
            <a:ext cx="1931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" panose="020B0604020104020204" pitchFamily="34" charset="0"/>
                <a:cs typeface="72 Light" panose="020B0303030000000003" pitchFamily="34" charset="0"/>
              </a:rPr>
              <a:t>Acquired Asset Cost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CA4801-2D68-2A3E-4EDD-0DA1D645FAE2}"/>
              </a:ext>
            </a:extLst>
          </p:cNvPr>
          <p:cNvSpPr txBox="1"/>
          <p:nvPr/>
        </p:nvSpPr>
        <p:spPr>
          <a:xfrm>
            <a:off x="9406343" y="1500197"/>
            <a:ext cx="1425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" panose="020B0604020104020204" pitchFamily="34" charset="0"/>
                <a:cs typeface="72 Light" panose="020B0303030000000003" pitchFamily="34" charset="0"/>
              </a:rPr>
              <a:t>Total Assets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F73A62-0EAD-6D3A-7558-20390C0BD125}"/>
              </a:ext>
            </a:extLst>
          </p:cNvPr>
          <p:cNvSpPr txBox="1"/>
          <p:nvPr/>
        </p:nvSpPr>
        <p:spPr>
          <a:xfrm>
            <a:off x="8000786" y="1437295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badi" panose="020B0604020104020204" pitchFamily="34" charset="0"/>
              </a:rPr>
              <a:t>100K SR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3892E1-E516-5800-5E21-90869CD6745B}"/>
              </a:ext>
            </a:extLst>
          </p:cNvPr>
          <p:cNvSpPr txBox="1"/>
          <p:nvPr/>
        </p:nvSpPr>
        <p:spPr>
          <a:xfrm>
            <a:off x="10986306" y="1490278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Abadi" panose="020B0604020104020204" pitchFamily="34" charset="0"/>
              </a:rPr>
              <a:t>10000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A131E5-A9A3-4A34-F36D-90C13663F61A}"/>
              </a:ext>
            </a:extLst>
          </p:cNvPr>
          <p:cNvSpPr txBox="1"/>
          <p:nvPr/>
        </p:nvSpPr>
        <p:spPr>
          <a:xfrm>
            <a:off x="8014853" y="1690217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30K SR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079E609D-D114-CAE6-A28F-34EA7E6EE2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8177978"/>
              </p:ext>
            </p:extLst>
          </p:nvPr>
        </p:nvGraphicFramePr>
        <p:xfrm>
          <a:off x="6370602" y="2074362"/>
          <a:ext cx="2910345" cy="825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E5D075C9-1218-960E-E615-F91AD7C879B3}"/>
              </a:ext>
            </a:extLst>
          </p:cNvPr>
          <p:cNvSpPr/>
          <p:nvPr/>
        </p:nvSpPr>
        <p:spPr>
          <a:xfrm>
            <a:off x="550703" y="3099663"/>
            <a:ext cx="11450181" cy="1827596"/>
          </a:xfrm>
          <a:prstGeom prst="rect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bg1">
                <a:lumMod val="85000"/>
                <a:alpha val="99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3. Asset Installation &amp; Commissioning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3E0D72F-A205-BE63-3522-CB4C5C71DADB}"/>
              </a:ext>
            </a:extLst>
          </p:cNvPr>
          <p:cNvSpPr/>
          <p:nvPr/>
        </p:nvSpPr>
        <p:spPr>
          <a:xfrm>
            <a:off x="483327" y="460834"/>
            <a:ext cx="11708672" cy="367992"/>
          </a:xfrm>
          <a:prstGeom prst="rect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bg1">
                <a:lumMod val="85000"/>
                <a:alpha val="99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54F7D90-2BF6-C769-7EB8-16B8409E2B0F}"/>
              </a:ext>
            </a:extLst>
          </p:cNvPr>
          <p:cNvSpPr/>
          <p:nvPr/>
        </p:nvSpPr>
        <p:spPr>
          <a:xfrm>
            <a:off x="552602" y="525928"/>
            <a:ext cx="2528222" cy="2455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Select Project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A9A28BA-F308-9947-A3CF-AB1DE3F96972}"/>
              </a:ext>
            </a:extLst>
          </p:cNvPr>
          <p:cNvSpPr/>
          <p:nvPr/>
        </p:nvSpPr>
        <p:spPr>
          <a:xfrm>
            <a:off x="3516923" y="526432"/>
            <a:ext cx="2528222" cy="2450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Select Asset Type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20C6074-95C8-CE0C-094C-48A7EF5B0110}"/>
              </a:ext>
            </a:extLst>
          </p:cNvPr>
          <p:cNvSpPr/>
          <p:nvPr/>
        </p:nvSpPr>
        <p:spPr>
          <a:xfrm>
            <a:off x="6523164" y="510466"/>
            <a:ext cx="2528222" cy="257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Select Date Range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70AFFCA-B96D-4B89-5A2F-013EAFBACEE7}"/>
              </a:ext>
            </a:extLst>
          </p:cNvPr>
          <p:cNvSpPr/>
          <p:nvPr/>
        </p:nvSpPr>
        <p:spPr>
          <a:xfrm>
            <a:off x="9487485" y="509084"/>
            <a:ext cx="2528222" cy="257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Select Location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5601E13-E41E-BDEF-AF1A-5C258F129986}"/>
              </a:ext>
            </a:extLst>
          </p:cNvPr>
          <p:cNvSpPr/>
          <p:nvPr/>
        </p:nvSpPr>
        <p:spPr>
          <a:xfrm>
            <a:off x="622503" y="3387287"/>
            <a:ext cx="2168399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Assets Under Installation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7296437-575D-6FD3-C003-5FA3D340FAAD}"/>
              </a:ext>
            </a:extLst>
          </p:cNvPr>
          <p:cNvSpPr/>
          <p:nvPr/>
        </p:nvSpPr>
        <p:spPr>
          <a:xfrm>
            <a:off x="2881954" y="3387286"/>
            <a:ext cx="2081221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Overall Installation Cost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8EDD480-B972-84EE-B612-122FA32FA451}"/>
              </a:ext>
            </a:extLst>
          </p:cNvPr>
          <p:cNvSpPr/>
          <p:nvPr/>
        </p:nvSpPr>
        <p:spPr>
          <a:xfrm>
            <a:off x="625056" y="4142291"/>
            <a:ext cx="2165846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Assets Under Commissioning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B6DF84E-55A8-0EED-C5C0-FBB5D5A743FE}"/>
              </a:ext>
            </a:extLst>
          </p:cNvPr>
          <p:cNvSpPr/>
          <p:nvPr/>
        </p:nvSpPr>
        <p:spPr>
          <a:xfrm>
            <a:off x="2881954" y="4142291"/>
            <a:ext cx="2081221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Overall Commissioning Cost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772F5F3-AB4B-740F-75A8-165253006F83}"/>
              </a:ext>
            </a:extLst>
          </p:cNvPr>
          <p:cNvSpPr/>
          <p:nvPr/>
        </p:nvSpPr>
        <p:spPr>
          <a:xfrm>
            <a:off x="9828566" y="3387286"/>
            <a:ext cx="2081221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Data Uploaded for Assets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701F42A-D5E6-5417-2936-8FDFBD050D3E}"/>
              </a:ext>
            </a:extLst>
          </p:cNvPr>
          <p:cNvSpPr/>
          <p:nvPr/>
        </p:nvSpPr>
        <p:spPr>
          <a:xfrm>
            <a:off x="7651043" y="3387286"/>
            <a:ext cx="2081221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Data Collected for Assets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31A2C0-DEC7-ABE8-900C-8B8E20A9091F}"/>
              </a:ext>
            </a:extLst>
          </p:cNvPr>
          <p:cNvGraphicFramePr/>
          <p:nvPr/>
        </p:nvGraphicFramePr>
        <p:xfrm>
          <a:off x="5054226" y="3387286"/>
          <a:ext cx="2512191" cy="1428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C4D65CB-A3A0-CEF3-452B-56B2E3374899}"/>
              </a:ext>
            </a:extLst>
          </p:cNvPr>
          <p:cNvSpPr/>
          <p:nvPr/>
        </p:nvSpPr>
        <p:spPr>
          <a:xfrm>
            <a:off x="7651042" y="4142291"/>
            <a:ext cx="2081221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Assets Ready for Handover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3834E8B-C7F7-E2B1-E793-E87EAAC695A0}"/>
              </a:ext>
            </a:extLst>
          </p:cNvPr>
          <p:cNvSpPr/>
          <p:nvPr/>
        </p:nvSpPr>
        <p:spPr>
          <a:xfrm>
            <a:off x="9828565" y="4142291"/>
            <a:ext cx="2081221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Assets Handed Over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B89DB4-D95F-44CB-AC0B-E6FEBF44F3C7}"/>
              </a:ext>
            </a:extLst>
          </p:cNvPr>
          <p:cNvSpPr txBox="1"/>
          <p:nvPr/>
        </p:nvSpPr>
        <p:spPr>
          <a:xfrm>
            <a:off x="3474148" y="3703514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100K SR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413B58-0B80-4DDB-85EB-A89C70F47D35}"/>
              </a:ext>
            </a:extLst>
          </p:cNvPr>
          <p:cNvSpPr txBox="1"/>
          <p:nvPr/>
        </p:nvSpPr>
        <p:spPr>
          <a:xfrm>
            <a:off x="8271250" y="3712556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Abadi" panose="020B0604020104020204" pitchFamily="34" charset="0"/>
              </a:rPr>
              <a:t>100K SR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AE2C27-5FD6-4404-AF38-09AF5EC4CDCD}"/>
              </a:ext>
            </a:extLst>
          </p:cNvPr>
          <p:cNvSpPr txBox="1"/>
          <p:nvPr/>
        </p:nvSpPr>
        <p:spPr>
          <a:xfrm>
            <a:off x="3474148" y="4471446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Abadi" panose="020B0604020104020204" pitchFamily="34" charset="0"/>
              </a:rPr>
              <a:t>100K SR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8F71BD-A082-4776-9E72-46804BC92112}"/>
              </a:ext>
            </a:extLst>
          </p:cNvPr>
          <p:cNvSpPr txBox="1"/>
          <p:nvPr/>
        </p:nvSpPr>
        <p:spPr>
          <a:xfrm>
            <a:off x="8272768" y="4448045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100K SR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0C787D-42F6-47F8-81B6-E7505B870B8A}"/>
              </a:ext>
            </a:extLst>
          </p:cNvPr>
          <p:cNvSpPr txBox="1"/>
          <p:nvPr/>
        </p:nvSpPr>
        <p:spPr>
          <a:xfrm>
            <a:off x="10446762" y="4448045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100K SR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227560C-3ABE-4B4A-A7A6-D6C87C12491F}"/>
              </a:ext>
            </a:extLst>
          </p:cNvPr>
          <p:cNvSpPr txBox="1"/>
          <p:nvPr/>
        </p:nvSpPr>
        <p:spPr>
          <a:xfrm>
            <a:off x="10447144" y="3696951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badi" panose="020B0604020104020204" pitchFamily="34" charset="0"/>
              </a:rPr>
              <a:t>100K SR</a:t>
            </a:r>
          </a:p>
        </p:txBody>
      </p:sp>
      <p:pic>
        <p:nvPicPr>
          <p:cNvPr id="17" name="Graphic 16" descr="Blueprint with solid fill">
            <a:extLst>
              <a:ext uri="{FF2B5EF4-FFF2-40B4-BE49-F238E27FC236}">
                <a16:creationId xmlns:a16="http://schemas.microsoft.com/office/drawing/2014/main" id="{C22E6C4C-2C36-44AF-9F71-308A77B20A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100" y="668710"/>
            <a:ext cx="304343" cy="304343"/>
          </a:xfrm>
          <a:prstGeom prst="rect">
            <a:avLst/>
          </a:prstGeom>
        </p:spPr>
      </p:pic>
      <p:pic>
        <p:nvPicPr>
          <p:cNvPr id="21" name="Graphic 20" descr="Dollar with solid fill">
            <a:extLst>
              <a:ext uri="{FF2B5EF4-FFF2-40B4-BE49-F238E27FC236}">
                <a16:creationId xmlns:a16="http://schemas.microsoft.com/office/drawing/2014/main" id="{BB53F4F1-2DF5-46A3-AAED-648B0B4A3E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163" y="1127185"/>
            <a:ext cx="304343" cy="304343"/>
          </a:xfrm>
          <a:prstGeom prst="rect">
            <a:avLst/>
          </a:prstGeom>
        </p:spPr>
      </p:pic>
      <p:pic>
        <p:nvPicPr>
          <p:cNvPr id="25" name="Graphic 24" descr="Factory with solid fill">
            <a:extLst>
              <a:ext uri="{FF2B5EF4-FFF2-40B4-BE49-F238E27FC236}">
                <a16:creationId xmlns:a16="http://schemas.microsoft.com/office/drawing/2014/main" id="{BCAEE394-55C4-4D8B-97AB-6145B79605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799" y="1582168"/>
            <a:ext cx="304343" cy="304343"/>
          </a:xfrm>
          <a:prstGeom prst="rect">
            <a:avLst/>
          </a:prstGeom>
        </p:spPr>
      </p:pic>
      <p:pic>
        <p:nvPicPr>
          <p:cNvPr id="27" name="Graphic 26" descr="Circles with arrows with solid fill">
            <a:extLst>
              <a:ext uri="{FF2B5EF4-FFF2-40B4-BE49-F238E27FC236}">
                <a16:creationId xmlns:a16="http://schemas.microsoft.com/office/drawing/2014/main" id="{F5B1BF9A-49F3-42B2-AA5E-15F13420B2D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954" y="2032950"/>
            <a:ext cx="306000" cy="306000"/>
          </a:xfrm>
          <a:prstGeom prst="rect">
            <a:avLst/>
          </a:prstGeom>
        </p:spPr>
      </p:pic>
      <p:pic>
        <p:nvPicPr>
          <p:cNvPr id="29" name="Graphic 28" descr="Checklist with solid fill">
            <a:extLst>
              <a:ext uri="{FF2B5EF4-FFF2-40B4-BE49-F238E27FC236}">
                <a16:creationId xmlns:a16="http://schemas.microsoft.com/office/drawing/2014/main" id="{12550D1B-0883-4E78-9345-FB70DE3F2C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954" y="2499038"/>
            <a:ext cx="306000" cy="306000"/>
          </a:xfrm>
          <a:prstGeom prst="rect">
            <a:avLst/>
          </a:prstGeom>
        </p:spPr>
      </p:pic>
      <p:pic>
        <p:nvPicPr>
          <p:cNvPr id="31" name="Graphic 30" descr="Rv with solid fill">
            <a:extLst>
              <a:ext uri="{FF2B5EF4-FFF2-40B4-BE49-F238E27FC236}">
                <a16:creationId xmlns:a16="http://schemas.microsoft.com/office/drawing/2014/main" id="{9729E0A8-8105-4E25-95EE-94166D9A489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3334" y="2965126"/>
            <a:ext cx="306000" cy="306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86DD74B0-3F06-40BB-94C4-45B4102658DB}"/>
              </a:ext>
            </a:extLst>
          </p:cNvPr>
          <p:cNvSpPr/>
          <p:nvPr/>
        </p:nvSpPr>
        <p:spPr>
          <a:xfrm>
            <a:off x="564994" y="4975812"/>
            <a:ext cx="11450181" cy="1827596"/>
          </a:xfrm>
          <a:prstGeom prst="rect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bg1">
                <a:lumMod val="85000"/>
                <a:alpha val="99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4. Asset Operations &amp; Maintenance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C8608B3-0216-4386-86EA-F68C1210997B}"/>
              </a:ext>
            </a:extLst>
          </p:cNvPr>
          <p:cNvSpPr/>
          <p:nvPr/>
        </p:nvSpPr>
        <p:spPr>
          <a:xfrm>
            <a:off x="596294" y="5290732"/>
            <a:ext cx="2168399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Maintenance Request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725D9836-CC1C-4747-81AE-44F201EA5568}"/>
              </a:ext>
            </a:extLst>
          </p:cNvPr>
          <p:cNvSpPr/>
          <p:nvPr/>
        </p:nvSpPr>
        <p:spPr>
          <a:xfrm>
            <a:off x="2855745" y="5290731"/>
            <a:ext cx="2081221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Distribution of Requests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136574B3-F237-4635-9186-E5FA77A43871}"/>
              </a:ext>
            </a:extLst>
          </p:cNvPr>
          <p:cNvSpPr/>
          <p:nvPr/>
        </p:nvSpPr>
        <p:spPr>
          <a:xfrm>
            <a:off x="9802357" y="5290731"/>
            <a:ext cx="2097543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Preventive Maintenance Exec.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E76DEDC4-28DB-4BAF-A08C-BDC71D75559C}"/>
              </a:ext>
            </a:extLst>
          </p:cNvPr>
          <p:cNvSpPr/>
          <p:nvPr/>
        </p:nvSpPr>
        <p:spPr>
          <a:xfrm>
            <a:off x="7624834" y="5290731"/>
            <a:ext cx="2081221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Preventive Maintenance</a:t>
            </a:r>
          </a:p>
        </p:txBody>
      </p:sp>
      <p:graphicFrame>
        <p:nvGraphicFramePr>
          <p:cNvPr id="101" name="Chart 100">
            <a:extLst>
              <a:ext uri="{FF2B5EF4-FFF2-40B4-BE49-F238E27FC236}">
                <a16:creationId xmlns:a16="http://schemas.microsoft.com/office/drawing/2014/main" id="{6C9BF09E-9E3E-4EFE-AD12-C5710314AE6A}"/>
              </a:ext>
            </a:extLst>
          </p:cNvPr>
          <p:cNvGraphicFramePr/>
          <p:nvPr/>
        </p:nvGraphicFramePr>
        <p:xfrm>
          <a:off x="5028017" y="5290731"/>
          <a:ext cx="2512191" cy="1428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DA5809A-A2EE-43BA-9BA1-3F8539044A1B}"/>
              </a:ext>
            </a:extLst>
          </p:cNvPr>
          <p:cNvSpPr/>
          <p:nvPr/>
        </p:nvSpPr>
        <p:spPr>
          <a:xfrm>
            <a:off x="7624833" y="6045736"/>
            <a:ext cx="2081221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Compliance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A7380B9-8646-4156-A8F1-A01994C63E05}"/>
              </a:ext>
            </a:extLst>
          </p:cNvPr>
          <p:cNvSpPr/>
          <p:nvPr/>
        </p:nvSpPr>
        <p:spPr>
          <a:xfrm>
            <a:off x="9802356" y="6045736"/>
            <a:ext cx="2081221" cy="673623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Preventive Maintenance Cost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BDCD76D-B965-49AD-BA58-6D87693BB809}"/>
              </a:ext>
            </a:extLst>
          </p:cNvPr>
          <p:cNvSpPr txBox="1"/>
          <p:nvPr/>
        </p:nvSpPr>
        <p:spPr>
          <a:xfrm>
            <a:off x="8296134" y="6351490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87.5 %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57EE295C-6698-4783-A04E-2A051A61D079}"/>
              </a:ext>
            </a:extLst>
          </p:cNvPr>
          <p:cNvSpPr/>
          <p:nvPr/>
        </p:nvSpPr>
        <p:spPr>
          <a:xfrm>
            <a:off x="588694" y="6048104"/>
            <a:ext cx="2168399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Operations Request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D30C94B-1ACA-4E91-82CC-8BD615CE21D6}"/>
              </a:ext>
            </a:extLst>
          </p:cNvPr>
          <p:cNvSpPr txBox="1"/>
          <p:nvPr/>
        </p:nvSpPr>
        <p:spPr>
          <a:xfrm>
            <a:off x="1250862" y="5600396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badi" panose="020B0604020104020204" pitchFamily="34" charset="0"/>
              </a:rPr>
              <a:t>350</a:t>
            </a:r>
          </a:p>
        </p:txBody>
      </p:sp>
      <p:graphicFrame>
        <p:nvGraphicFramePr>
          <p:cNvPr id="119" name="Chart 118">
            <a:extLst>
              <a:ext uri="{FF2B5EF4-FFF2-40B4-BE49-F238E27FC236}">
                <a16:creationId xmlns:a16="http://schemas.microsoft.com/office/drawing/2014/main" id="{87FAE6A7-A3E3-4E82-A062-9A1940400908}"/>
              </a:ext>
            </a:extLst>
          </p:cNvPr>
          <p:cNvGraphicFramePr/>
          <p:nvPr/>
        </p:nvGraphicFramePr>
        <p:xfrm>
          <a:off x="749180" y="6348593"/>
          <a:ext cx="1755606" cy="37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120" name="Chart 119">
            <a:extLst>
              <a:ext uri="{FF2B5EF4-FFF2-40B4-BE49-F238E27FC236}">
                <a16:creationId xmlns:a16="http://schemas.microsoft.com/office/drawing/2014/main" id="{12A7E1ED-4BA9-4AFD-A63A-0C41537C352A}"/>
              </a:ext>
            </a:extLst>
          </p:cNvPr>
          <p:cNvGraphicFramePr/>
          <p:nvPr/>
        </p:nvGraphicFramePr>
        <p:xfrm>
          <a:off x="3018376" y="5599759"/>
          <a:ext cx="1755606" cy="37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C95FAC3-EBCC-4BD5-92A1-BBB552B65FDE}"/>
              </a:ext>
            </a:extLst>
          </p:cNvPr>
          <p:cNvSpPr/>
          <p:nvPr/>
        </p:nvSpPr>
        <p:spPr>
          <a:xfrm>
            <a:off x="2861964" y="6052262"/>
            <a:ext cx="2069752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Maintenance Request</a:t>
            </a:r>
          </a:p>
        </p:txBody>
      </p:sp>
      <p:graphicFrame>
        <p:nvGraphicFramePr>
          <p:cNvPr id="123" name="Chart 122">
            <a:extLst>
              <a:ext uri="{FF2B5EF4-FFF2-40B4-BE49-F238E27FC236}">
                <a16:creationId xmlns:a16="http://schemas.microsoft.com/office/drawing/2014/main" id="{B103E308-C7DF-4EC9-A939-B11D0BA7E3A2}"/>
              </a:ext>
            </a:extLst>
          </p:cNvPr>
          <p:cNvGraphicFramePr/>
          <p:nvPr/>
        </p:nvGraphicFramePr>
        <p:xfrm>
          <a:off x="2994675" y="6349022"/>
          <a:ext cx="1779307" cy="37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id="{B27EAB75-6932-461A-B19F-E290C9269BE8}"/>
              </a:ext>
            </a:extLst>
          </p:cNvPr>
          <p:cNvSpPr txBox="1"/>
          <p:nvPr/>
        </p:nvSpPr>
        <p:spPr>
          <a:xfrm>
            <a:off x="8271250" y="5599759"/>
            <a:ext cx="897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Abadi" panose="020B0604020104020204" pitchFamily="34" charset="0"/>
              </a:rPr>
              <a:t>400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7D2A91E-F72D-4D55-81A9-101C0C41FF03}"/>
              </a:ext>
            </a:extLst>
          </p:cNvPr>
          <p:cNvSpPr txBox="1"/>
          <p:nvPr/>
        </p:nvSpPr>
        <p:spPr>
          <a:xfrm>
            <a:off x="10392674" y="5583804"/>
            <a:ext cx="897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badi" panose="020B0604020104020204" pitchFamily="34" charset="0"/>
              </a:rPr>
              <a:t>350</a:t>
            </a:r>
          </a:p>
        </p:txBody>
      </p:sp>
      <p:graphicFrame>
        <p:nvGraphicFramePr>
          <p:cNvPr id="127" name="Chart 126">
            <a:extLst>
              <a:ext uri="{FF2B5EF4-FFF2-40B4-BE49-F238E27FC236}">
                <a16:creationId xmlns:a16="http://schemas.microsoft.com/office/drawing/2014/main" id="{C228FBE2-F775-49C7-8C27-3A9BA54810D9}"/>
              </a:ext>
            </a:extLst>
          </p:cNvPr>
          <p:cNvGraphicFramePr/>
          <p:nvPr/>
        </p:nvGraphicFramePr>
        <p:xfrm>
          <a:off x="9963813" y="6364042"/>
          <a:ext cx="1755606" cy="37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sp>
        <p:nvSpPr>
          <p:cNvPr id="84" name="Rectangle: Top Corners One Rounded and One Snipped 83">
            <a:extLst>
              <a:ext uri="{FF2B5EF4-FFF2-40B4-BE49-F238E27FC236}">
                <a16:creationId xmlns:a16="http://schemas.microsoft.com/office/drawing/2014/main" id="{C4D1AACA-EE3D-4EB1-9965-9494050F10B0}"/>
              </a:ext>
            </a:extLst>
          </p:cNvPr>
          <p:cNvSpPr/>
          <p:nvPr/>
        </p:nvSpPr>
        <p:spPr>
          <a:xfrm>
            <a:off x="547672" y="875438"/>
            <a:ext cx="2772000" cy="2520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cap="all" dirty="0">
                <a:solidFill>
                  <a:schemeClr val="tx2"/>
                </a:solidFill>
              </a:rPr>
              <a:t>Asset Planning</a:t>
            </a:r>
            <a:endParaRPr lang="en-IN" sz="1400" b="1" cap="all" dirty="0">
              <a:solidFill>
                <a:schemeClr val="tx2"/>
              </a:solidFill>
            </a:endParaRPr>
          </a:p>
        </p:txBody>
      </p:sp>
      <p:sp>
        <p:nvSpPr>
          <p:cNvPr id="87" name="Rectangle: Top Corners One Rounded and One Snipped 86">
            <a:extLst>
              <a:ext uri="{FF2B5EF4-FFF2-40B4-BE49-F238E27FC236}">
                <a16:creationId xmlns:a16="http://schemas.microsoft.com/office/drawing/2014/main" id="{594B357E-AEA3-4792-A5E6-FCF4D947B6DC}"/>
              </a:ext>
            </a:extLst>
          </p:cNvPr>
          <p:cNvSpPr/>
          <p:nvPr/>
        </p:nvSpPr>
        <p:spPr>
          <a:xfrm>
            <a:off x="3342419" y="876619"/>
            <a:ext cx="2772000" cy="2520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cap="all" dirty="0">
                <a:solidFill>
                  <a:schemeClr val="tx2"/>
                </a:solidFill>
              </a:rPr>
              <a:t>Asset Procurement / Acquisition</a:t>
            </a:r>
            <a:endParaRPr lang="en-IN" sz="1050" b="1" cap="all" dirty="0">
              <a:solidFill>
                <a:schemeClr val="tx2"/>
              </a:solidFill>
            </a:endParaRPr>
          </a:p>
        </p:txBody>
      </p:sp>
      <p:sp>
        <p:nvSpPr>
          <p:cNvPr id="90" name="Rectangle: Top Corners One Rounded and One Snipped 89">
            <a:extLst>
              <a:ext uri="{FF2B5EF4-FFF2-40B4-BE49-F238E27FC236}">
                <a16:creationId xmlns:a16="http://schemas.microsoft.com/office/drawing/2014/main" id="{4E3EE7B8-B5CA-475C-987B-0B954BCD383C}"/>
              </a:ext>
            </a:extLst>
          </p:cNvPr>
          <p:cNvSpPr/>
          <p:nvPr/>
        </p:nvSpPr>
        <p:spPr>
          <a:xfrm>
            <a:off x="6139154" y="877180"/>
            <a:ext cx="2772000" cy="2520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cap="all" dirty="0">
                <a:solidFill>
                  <a:schemeClr val="tx2"/>
                </a:solidFill>
              </a:rPr>
              <a:t>ASSET INSTALLATION &amp; commissioning</a:t>
            </a:r>
            <a:endParaRPr lang="en-IN" sz="1050" b="1" cap="all" dirty="0">
              <a:solidFill>
                <a:schemeClr val="tx2"/>
              </a:solidFill>
            </a:endParaRPr>
          </a:p>
        </p:txBody>
      </p:sp>
      <p:sp>
        <p:nvSpPr>
          <p:cNvPr id="91" name="Rectangle: Top Corners One Rounded and One Snipped 90">
            <a:extLst>
              <a:ext uri="{FF2B5EF4-FFF2-40B4-BE49-F238E27FC236}">
                <a16:creationId xmlns:a16="http://schemas.microsoft.com/office/drawing/2014/main" id="{20DEA8EC-5C9D-47D3-B229-F3B367BB3D3D}"/>
              </a:ext>
            </a:extLst>
          </p:cNvPr>
          <p:cNvSpPr/>
          <p:nvPr/>
        </p:nvSpPr>
        <p:spPr>
          <a:xfrm>
            <a:off x="8942176" y="876619"/>
            <a:ext cx="2772000" cy="2520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cap="all" dirty="0">
                <a:solidFill>
                  <a:schemeClr val="tx2"/>
                </a:solidFill>
              </a:rPr>
              <a:t>Asset Operations &amp; Maintenance</a:t>
            </a:r>
            <a:endParaRPr lang="en-IN" sz="1050" b="1" cap="all" dirty="0">
              <a:solidFill>
                <a:schemeClr val="tx2"/>
              </a:solidFill>
            </a:endParaRPr>
          </a:p>
        </p:txBody>
      </p:sp>
      <p:pic>
        <p:nvPicPr>
          <p:cNvPr id="98" name="Graphic 97" descr="Play with solid fill">
            <a:extLst>
              <a:ext uri="{FF2B5EF4-FFF2-40B4-BE49-F238E27FC236}">
                <a16:creationId xmlns:a16="http://schemas.microsoft.com/office/drawing/2014/main" id="{FE7453E5-329C-4CDD-A1E7-E2BF6A51612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814757" y="933977"/>
            <a:ext cx="144000" cy="144000"/>
          </a:xfrm>
          <a:prstGeom prst="rect">
            <a:avLst/>
          </a:prstGeom>
        </p:spPr>
      </p:pic>
      <p:graphicFrame>
        <p:nvGraphicFramePr>
          <p:cNvPr id="104" name="Chart 103">
            <a:extLst>
              <a:ext uri="{FF2B5EF4-FFF2-40B4-BE49-F238E27FC236}">
                <a16:creationId xmlns:a16="http://schemas.microsoft.com/office/drawing/2014/main" id="{B464F5DE-D5BD-40D8-93D7-9E9481B3B1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7029557"/>
              </p:ext>
            </p:extLst>
          </p:nvPr>
        </p:nvGraphicFramePr>
        <p:xfrm>
          <a:off x="820490" y="3696951"/>
          <a:ext cx="1755606" cy="37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aphicFrame>
        <p:nvGraphicFramePr>
          <p:cNvPr id="106" name="Chart 105">
            <a:extLst>
              <a:ext uri="{FF2B5EF4-FFF2-40B4-BE49-F238E27FC236}">
                <a16:creationId xmlns:a16="http://schemas.microsoft.com/office/drawing/2014/main" id="{188481D0-1AE0-4D84-9649-51A6121661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9028527"/>
              </p:ext>
            </p:extLst>
          </p:nvPr>
        </p:nvGraphicFramePr>
        <p:xfrm>
          <a:off x="795090" y="4478027"/>
          <a:ext cx="1755606" cy="37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</p:spTree>
    <p:extLst>
      <p:ext uri="{BB962C8B-B14F-4D97-AF65-F5344CB8AC3E}">
        <p14:creationId xmlns:p14="http://schemas.microsoft.com/office/powerpoint/2010/main" val="169149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09A5DB-0C23-248A-FEAB-0883D791FB82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54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b="1" dirty="0"/>
              <a:t>Asset Life Cycle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DF8BB-F686-5A41-3EEC-F9359721192D}"/>
              </a:ext>
            </a:extLst>
          </p:cNvPr>
          <p:cNvSpPr/>
          <p:nvPr/>
        </p:nvSpPr>
        <p:spPr>
          <a:xfrm>
            <a:off x="1" y="457200"/>
            <a:ext cx="483326" cy="6400800"/>
          </a:xfrm>
          <a:prstGeom prst="rect">
            <a:avLst/>
          </a:prstGeom>
          <a:solidFill>
            <a:srgbClr val="354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Hamburger Menu Icon with solid fill">
            <a:extLst>
              <a:ext uri="{FF2B5EF4-FFF2-40B4-BE49-F238E27FC236}">
                <a16:creationId xmlns:a16="http://schemas.microsoft.com/office/drawing/2014/main" id="{869A61E2-6498-1ACE-34A3-C3F1B00A3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437" y="93518"/>
            <a:ext cx="270164" cy="270164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E8A248A7-3213-5B39-08E7-73F7131BF6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2" t="17140" r="15481" b="17834"/>
          <a:stretch/>
        </p:blipFill>
        <p:spPr>
          <a:xfrm>
            <a:off x="552602" y="76200"/>
            <a:ext cx="343352" cy="332509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3E8B518-4240-0437-AE52-14DDD430FC81}"/>
              </a:ext>
            </a:extLst>
          </p:cNvPr>
          <p:cNvSpPr/>
          <p:nvPr/>
        </p:nvSpPr>
        <p:spPr>
          <a:xfrm>
            <a:off x="12085509" y="457200"/>
            <a:ext cx="95240" cy="6400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54A5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120E71-D12D-0404-E96E-823137EC2651}"/>
              </a:ext>
            </a:extLst>
          </p:cNvPr>
          <p:cNvSpPr/>
          <p:nvPr/>
        </p:nvSpPr>
        <p:spPr>
          <a:xfrm>
            <a:off x="12085509" y="2252427"/>
            <a:ext cx="82056" cy="3147966"/>
          </a:xfrm>
          <a:prstGeom prst="rect">
            <a:avLst/>
          </a:prstGeom>
          <a:solidFill>
            <a:schemeClr val="bg1">
              <a:lumMod val="75000"/>
            </a:schemeClr>
          </a:solidFill>
          <a:ln cap="rnd">
            <a:solidFill>
              <a:schemeClr val="bg1">
                <a:lumMod val="75000"/>
                <a:alpha val="99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B2822F-E571-92B3-85F0-1D34366DFEA4}"/>
              </a:ext>
            </a:extLst>
          </p:cNvPr>
          <p:cNvSpPr/>
          <p:nvPr/>
        </p:nvSpPr>
        <p:spPr>
          <a:xfrm>
            <a:off x="618755" y="1451355"/>
            <a:ext cx="5529057" cy="150524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DBCF0E9-B377-84AE-BB8D-D8C3CC4097B9}"/>
              </a:ext>
            </a:extLst>
          </p:cNvPr>
          <p:cNvSpPr/>
          <p:nvPr/>
        </p:nvSpPr>
        <p:spPr>
          <a:xfrm>
            <a:off x="555118" y="1169709"/>
            <a:ext cx="11450181" cy="1836000"/>
          </a:xfrm>
          <a:prstGeom prst="rect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bg1">
                <a:lumMod val="85000"/>
                <a:alpha val="99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5. Asset Performance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2B4CD0-BF71-0683-ECE8-77712A09993C}"/>
              </a:ext>
            </a:extLst>
          </p:cNvPr>
          <p:cNvSpPr/>
          <p:nvPr/>
        </p:nvSpPr>
        <p:spPr>
          <a:xfrm>
            <a:off x="630940" y="1465810"/>
            <a:ext cx="5447675" cy="144342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3E0D72F-A205-BE63-3522-CB4C5C71DADB}"/>
              </a:ext>
            </a:extLst>
          </p:cNvPr>
          <p:cNvSpPr/>
          <p:nvPr/>
        </p:nvSpPr>
        <p:spPr>
          <a:xfrm>
            <a:off x="483327" y="460834"/>
            <a:ext cx="11708672" cy="367992"/>
          </a:xfrm>
          <a:prstGeom prst="rect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bg1">
                <a:lumMod val="85000"/>
                <a:alpha val="99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54F7D90-2BF6-C769-7EB8-16B8409E2B0F}"/>
              </a:ext>
            </a:extLst>
          </p:cNvPr>
          <p:cNvSpPr/>
          <p:nvPr/>
        </p:nvSpPr>
        <p:spPr>
          <a:xfrm>
            <a:off x="552602" y="525928"/>
            <a:ext cx="2528222" cy="2455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Select Project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A9A28BA-F308-9947-A3CF-AB1DE3F96972}"/>
              </a:ext>
            </a:extLst>
          </p:cNvPr>
          <p:cNvSpPr/>
          <p:nvPr/>
        </p:nvSpPr>
        <p:spPr>
          <a:xfrm>
            <a:off x="3516923" y="526432"/>
            <a:ext cx="2528222" cy="2450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Select Asset Type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20C6074-95C8-CE0C-094C-48A7EF5B0110}"/>
              </a:ext>
            </a:extLst>
          </p:cNvPr>
          <p:cNvSpPr/>
          <p:nvPr/>
        </p:nvSpPr>
        <p:spPr>
          <a:xfrm>
            <a:off x="6523164" y="510466"/>
            <a:ext cx="2528222" cy="257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Select Date Range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70AFFCA-B96D-4B89-5A2F-013EAFBACEE7}"/>
              </a:ext>
            </a:extLst>
          </p:cNvPr>
          <p:cNvSpPr/>
          <p:nvPr/>
        </p:nvSpPr>
        <p:spPr>
          <a:xfrm>
            <a:off x="9487485" y="509084"/>
            <a:ext cx="2528222" cy="257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Select Location</a:t>
            </a:r>
          </a:p>
        </p:txBody>
      </p:sp>
      <p:pic>
        <p:nvPicPr>
          <p:cNvPr id="17" name="Graphic 16" descr="Blueprint with solid fill">
            <a:extLst>
              <a:ext uri="{FF2B5EF4-FFF2-40B4-BE49-F238E27FC236}">
                <a16:creationId xmlns:a16="http://schemas.microsoft.com/office/drawing/2014/main" id="{C22E6C4C-2C36-44AF-9F71-308A77B20A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100" y="668710"/>
            <a:ext cx="304343" cy="304343"/>
          </a:xfrm>
          <a:prstGeom prst="rect">
            <a:avLst/>
          </a:prstGeom>
        </p:spPr>
      </p:pic>
      <p:pic>
        <p:nvPicPr>
          <p:cNvPr id="21" name="Graphic 20" descr="Dollar with solid fill">
            <a:extLst>
              <a:ext uri="{FF2B5EF4-FFF2-40B4-BE49-F238E27FC236}">
                <a16:creationId xmlns:a16="http://schemas.microsoft.com/office/drawing/2014/main" id="{BB53F4F1-2DF5-46A3-AAED-648B0B4A3E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163" y="1127185"/>
            <a:ext cx="304343" cy="304343"/>
          </a:xfrm>
          <a:prstGeom prst="rect">
            <a:avLst/>
          </a:prstGeom>
        </p:spPr>
      </p:pic>
      <p:pic>
        <p:nvPicPr>
          <p:cNvPr id="25" name="Graphic 24" descr="Factory with solid fill">
            <a:extLst>
              <a:ext uri="{FF2B5EF4-FFF2-40B4-BE49-F238E27FC236}">
                <a16:creationId xmlns:a16="http://schemas.microsoft.com/office/drawing/2014/main" id="{BCAEE394-55C4-4D8B-97AB-6145B79605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799" y="1582168"/>
            <a:ext cx="304343" cy="304343"/>
          </a:xfrm>
          <a:prstGeom prst="rect">
            <a:avLst/>
          </a:prstGeom>
        </p:spPr>
      </p:pic>
      <p:pic>
        <p:nvPicPr>
          <p:cNvPr id="27" name="Graphic 26" descr="Circles with arrows with solid fill">
            <a:extLst>
              <a:ext uri="{FF2B5EF4-FFF2-40B4-BE49-F238E27FC236}">
                <a16:creationId xmlns:a16="http://schemas.microsoft.com/office/drawing/2014/main" id="{F5B1BF9A-49F3-42B2-AA5E-15F13420B2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954" y="2032950"/>
            <a:ext cx="306000" cy="306000"/>
          </a:xfrm>
          <a:prstGeom prst="rect">
            <a:avLst/>
          </a:prstGeom>
        </p:spPr>
      </p:pic>
      <p:pic>
        <p:nvPicPr>
          <p:cNvPr id="29" name="Graphic 28" descr="Checklist with solid fill">
            <a:extLst>
              <a:ext uri="{FF2B5EF4-FFF2-40B4-BE49-F238E27FC236}">
                <a16:creationId xmlns:a16="http://schemas.microsoft.com/office/drawing/2014/main" id="{12550D1B-0883-4E78-9345-FB70DE3F2C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954" y="2499038"/>
            <a:ext cx="306000" cy="306000"/>
          </a:xfrm>
          <a:prstGeom prst="rect">
            <a:avLst/>
          </a:prstGeom>
        </p:spPr>
      </p:pic>
      <p:pic>
        <p:nvPicPr>
          <p:cNvPr id="31" name="Graphic 30" descr="Rv with solid fill">
            <a:extLst>
              <a:ext uri="{FF2B5EF4-FFF2-40B4-BE49-F238E27FC236}">
                <a16:creationId xmlns:a16="http://schemas.microsoft.com/office/drawing/2014/main" id="{9729E0A8-8105-4E25-95EE-94166D9A48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334" y="2965126"/>
            <a:ext cx="306000" cy="306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86DD74B0-3F06-40BB-94C4-45B4102658DB}"/>
              </a:ext>
            </a:extLst>
          </p:cNvPr>
          <p:cNvSpPr/>
          <p:nvPr/>
        </p:nvSpPr>
        <p:spPr>
          <a:xfrm>
            <a:off x="564994" y="4975812"/>
            <a:ext cx="11450181" cy="1827596"/>
          </a:xfrm>
          <a:prstGeom prst="rect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bg1">
                <a:lumMod val="85000"/>
                <a:alpha val="99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7. Asset Financials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C8608B3-0216-4386-86EA-F68C1210997B}"/>
              </a:ext>
            </a:extLst>
          </p:cNvPr>
          <p:cNvSpPr/>
          <p:nvPr/>
        </p:nvSpPr>
        <p:spPr>
          <a:xfrm>
            <a:off x="627563" y="5290732"/>
            <a:ext cx="2137130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Count of Assets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57EE295C-6698-4783-A04E-2A051A61D079}"/>
              </a:ext>
            </a:extLst>
          </p:cNvPr>
          <p:cNvSpPr/>
          <p:nvPr/>
        </p:nvSpPr>
        <p:spPr>
          <a:xfrm>
            <a:off x="644784" y="6048104"/>
            <a:ext cx="2112309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Asset Value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D30C94B-1ACA-4E91-82CC-8BD615CE21D6}"/>
              </a:ext>
            </a:extLst>
          </p:cNvPr>
          <p:cNvSpPr txBox="1"/>
          <p:nvPr/>
        </p:nvSpPr>
        <p:spPr>
          <a:xfrm>
            <a:off x="1204066" y="5634301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badi" panose="020B0604020104020204" pitchFamily="34" charset="0"/>
              </a:rPr>
              <a:t>1000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C95FAC3-EBCC-4BD5-92A1-BBB552B65FDE}"/>
              </a:ext>
            </a:extLst>
          </p:cNvPr>
          <p:cNvSpPr/>
          <p:nvPr/>
        </p:nvSpPr>
        <p:spPr>
          <a:xfrm>
            <a:off x="2861964" y="6052262"/>
            <a:ext cx="2069752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Fixed Asset Value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B2D8DD6A-C769-4E64-9D5C-46627339C7AF}"/>
              </a:ext>
            </a:extLst>
          </p:cNvPr>
          <p:cNvSpPr/>
          <p:nvPr/>
        </p:nvSpPr>
        <p:spPr>
          <a:xfrm>
            <a:off x="725495" y="1529492"/>
            <a:ext cx="2592000" cy="18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>
                <a:solidFill>
                  <a:schemeClr val="bg1">
                    <a:lumMod val="75000"/>
                  </a:schemeClr>
                </a:solidFill>
              </a:rPr>
              <a:t>Select Asset Type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94583792-97B5-40FA-8AA3-0A706CE4483C}"/>
              </a:ext>
            </a:extLst>
          </p:cNvPr>
          <p:cNvSpPr/>
          <p:nvPr/>
        </p:nvSpPr>
        <p:spPr>
          <a:xfrm>
            <a:off x="3401546" y="1529493"/>
            <a:ext cx="2592000" cy="18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>
                <a:solidFill>
                  <a:schemeClr val="bg1">
                    <a:lumMod val="75000"/>
                  </a:schemeClr>
                </a:solidFill>
              </a:rPr>
              <a:t>Select Parameter</a:t>
            </a:r>
          </a:p>
        </p:txBody>
      </p:sp>
      <p:pic>
        <p:nvPicPr>
          <p:cNvPr id="130" name="Graphic 129" descr="Caret Down with solid fill">
            <a:extLst>
              <a:ext uri="{FF2B5EF4-FFF2-40B4-BE49-F238E27FC236}">
                <a16:creationId xmlns:a16="http://schemas.microsoft.com/office/drawing/2014/main" id="{C263E903-823C-4BCF-819B-8AEBC374D4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41600" y="1550178"/>
            <a:ext cx="144000" cy="144000"/>
          </a:xfrm>
          <a:prstGeom prst="rect">
            <a:avLst/>
          </a:prstGeom>
        </p:spPr>
      </p:pic>
      <p:pic>
        <p:nvPicPr>
          <p:cNvPr id="132" name="Graphic 131" descr="Caret Down with solid fill">
            <a:extLst>
              <a:ext uri="{FF2B5EF4-FFF2-40B4-BE49-F238E27FC236}">
                <a16:creationId xmlns:a16="http://schemas.microsoft.com/office/drawing/2014/main" id="{AADB1389-FC7B-490F-B132-5FA6424523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17651" y="1547492"/>
            <a:ext cx="144000" cy="144000"/>
          </a:xfrm>
          <a:prstGeom prst="rect">
            <a:avLst/>
          </a:prstGeom>
        </p:spPr>
      </p:pic>
      <p:graphicFrame>
        <p:nvGraphicFramePr>
          <p:cNvPr id="139" name="Chart 138">
            <a:extLst>
              <a:ext uri="{FF2B5EF4-FFF2-40B4-BE49-F238E27FC236}">
                <a16:creationId xmlns:a16="http://schemas.microsoft.com/office/drawing/2014/main" id="{999085FA-2D68-47E4-AA01-22A41A7EDA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1127947"/>
              </p:ext>
            </p:extLst>
          </p:nvPr>
        </p:nvGraphicFramePr>
        <p:xfrm>
          <a:off x="749179" y="1664902"/>
          <a:ext cx="2568315" cy="1329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140" name="Chart 139">
            <a:extLst>
              <a:ext uri="{FF2B5EF4-FFF2-40B4-BE49-F238E27FC236}">
                <a16:creationId xmlns:a16="http://schemas.microsoft.com/office/drawing/2014/main" id="{42B2D7CD-3FA9-4B8D-86DA-D8127C260D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289870"/>
              </p:ext>
            </p:extLst>
          </p:nvPr>
        </p:nvGraphicFramePr>
        <p:xfrm>
          <a:off x="3329679" y="1669190"/>
          <a:ext cx="2568315" cy="1329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F0595B08-24EE-478A-8C91-7BB2FC240C5E}"/>
              </a:ext>
            </a:extLst>
          </p:cNvPr>
          <p:cNvSpPr/>
          <p:nvPr/>
        </p:nvSpPr>
        <p:spPr>
          <a:xfrm>
            <a:off x="6141801" y="1458174"/>
            <a:ext cx="2168399" cy="6809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Needs Attention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215FE276-CDAB-42C5-B32D-3C62EC8A94C8}"/>
              </a:ext>
            </a:extLst>
          </p:cNvPr>
          <p:cNvSpPr/>
          <p:nvPr/>
        </p:nvSpPr>
        <p:spPr>
          <a:xfrm>
            <a:off x="6151135" y="2235607"/>
            <a:ext cx="2168399" cy="6804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Cost of Assets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2999FF-202C-404F-9D1B-4D67D24D7DD4}"/>
              </a:ext>
            </a:extLst>
          </p:cNvPr>
          <p:cNvSpPr txBox="1"/>
          <p:nvPr/>
        </p:nvSpPr>
        <p:spPr>
          <a:xfrm>
            <a:off x="6786391" y="1770371"/>
            <a:ext cx="897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badi" panose="020B0604020104020204" pitchFamily="34" charset="0"/>
              </a:rPr>
              <a:t>150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99682BF-3591-4A0B-A3C3-526096065926}"/>
              </a:ext>
            </a:extLst>
          </p:cNvPr>
          <p:cNvSpPr txBox="1"/>
          <p:nvPr/>
        </p:nvSpPr>
        <p:spPr>
          <a:xfrm>
            <a:off x="6770169" y="2567097"/>
            <a:ext cx="897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badi" panose="020B0604020104020204" pitchFamily="34" charset="0"/>
              </a:rPr>
              <a:t>100K SR</a:t>
            </a:r>
          </a:p>
        </p:txBody>
      </p:sp>
      <p:graphicFrame>
        <p:nvGraphicFramePr>
          <p:cNvPr id="147" name="Chart 146">
            <a:extLst>
              <a:ext uri="{FF2B5EF4-FFF2-40B4-BE49-F238E27FC236}">
                <a16:creationId xmlns:a16="http://schemas.microsoft.com/office/drawing/2014/main" id="{0F094A00-C13B-4790-BDCD-3C4B72785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8426537"/>
              </p:ext>
            </p:extLst>
          </p:nvPr>
        </p:nvGraphicFramePr>
        <p:xfrm>
          <a:off x="8373386" y="1447624"/>
          <a:ext cx="3571583" cy="1470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148" name="Rectangle 147">
            <a:extLst>
              <a:ext uri="{FF2B5EF4-FFF2-40B4-BE49-F238E27FC236}">
                <a16:creationId xmlns:a16="http://schemas.microsoft.com/office/drawing/2014/main" id="{68A0B6F4-1BBC-444C-AE49-E8B969100BC7}"/>
              </a:ext>
            </a:extLst>
          </p:cNvPr>
          <p:cNvSpPr/>
          <p:nvPr/>
        </p:nvSpPr>
        <p:spPr>
          <a:xfrm>
            <a:off x="566660" y="3074501"/>
            <a:ext cx="11450181" cy="1827596"/>
          </a:xfrm>
          <a:prstGeom prst="rect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bg1">
                <a:lumMod val="85000"/>
                <a:alpha val="99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6. Asset Retirement &amp; Scrapping</a:t>
            </a: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9830F818-95C0-4620-A5F6-C99B6480D430}"/>
              </a:ext>
            </a:extLst>
          </p:cNvPr>
          <p:cNvSpPr/>
          <p:nvPr/>
        </p:nvSpPr>
        <p:spPr>
          <a:xfrm>
            <a:off x="633500" y="3389703"/>
            <a:ext cx="3392650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Scrapped / Retired Assets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85A050D-5087-407B-B8FC-1FFB9802B5C4}"/>
              </a:ext>
            </a:extLst>
          </p:cNvPr>
          <p:cNvSpPr txBox="1"/>
          <p:nvPr/>
        </p:nvSpPr>
        <p:spPr>
          <a:xfrm>
            <a:off x="1016925" y="3742944"/>
            <a:ext cx="94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badi" panose="020B0604020104020204" pitchFamily="34" charset="0"/>
              </a:rPr>
              <a:t>100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47E70A4-E870-463A-A445-5295E08BB517}"/>
              </a:ext>
            </a:extLst>
          </p:cNvPr>
          <p:cNvSpPr txBox="1"/>
          <p:nvPr/>
        </p:nvSpPr>
        <p:spPr>
          <a:xfrm>
            <a:off x="2731818" y="3738108"/>
            <a:ext cx="94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Abadi" panose="020B0604020104020204" pitchFamily="34" charset="0"/>
              </a:rPr>
              <a:t>50K SR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5A38270-E142-4F95-9928-BBAAA88C3625}"/>
              </a:ext>
            </a:extLst>
          </p:cNvPr>
          <p:cNvCxnSpPr>
            <a:cxnSpLocks/>
          </p:cNvCxnSpPr>
          <p:nvPr/>
        </p:nvCxnSpPr>
        <p:spPr>
          <a:xfrm>
            <a:off x="2329824" y="3657600"/>
            <a:ext cx="0" cy="35424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9B02BBEE-C4AC-4199-8455-8F0FC43F7363}"/>
              </a:ext>
            </a:extLst>
          </p:cNvPr>
          <p:cNvSpPr txBox="1"/>
          <p:nvPr/>
        </p:nvSpPr>
        <p:spPr>
          <a:xfrm>
            <a:off x="578313" y="3590682"/>
            <a:ext cx="694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Count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C29E7B1-D9F1-43E5-B0D9-9C6D174DCFC7}"/>
              </a:ext>
            </a:extLst>
          </p:cNvPr>
          <p:cNvSpPr txBox="1"/>
          <p:nvPr/>
        </p:nvSpPr>
        <p:spPr>
          <a:xfrm>
            <a:off x="2229836" y="3613606"/>
            <a:ext cx="6943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Value</a:t>
            </a: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DC0C024B-3704-40B6-9C0D-7C984D502344}"/>
              </a:ext>
            </a:extLst>
          </p:cNvPr>
          <p:cNvSpPr/>
          <p:nvPr/>
        </p:nvSpPr>
        <p:spPr>
          <a:xfrm>
            <a:off x="627563" y="4136273"/>
            <a:ext cx="3392650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Retirement Initiated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A12E2EA-4AC0-4FBD-9B71-DD50A2C4406B}"/>
              </a:ext>
            </a:extLst>
          </p:cNvPr>
          <p:cNvSpPr txBox="1"/>
          <p:nvPr/>
        </p:nvSpPr>
        <p:spPr>
          <a:xfrm>
            <a:off x="1010987" y="4489514"/>
            <a:ext cx="94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badi" panose="020B0604020104020204" pitchFamily="34" charset="0"/>
              </a:rPr>
              <a:t>100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861D82B-8295-4C1E-8D92-095396EE5B16}"/>
              </a:ext>
            </a:extLst>
          </p:cNvPr>
          <p:cNvSpPr txBox="1"/>
          <p:nvPr/>
        </p:nvSpPr>
        <p:spPr>
          <a:xfrm>
            <a:off x="2725880" y="4484678"/>
            <a:ext cx="94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Abadi" panose="020B0604020104020204" pitchFamily="34" charset="0"/>
              </a:rPr>
              <a:t>50K SR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B5A9676-E656-4356-A8CA-A2937C65A7D8}"/>
              </a:ext>
            </a:extLst>
          </p:cNvPr>
          <p:cNvCxnSpPr>
            <a:cxnSpLocks/>
          </p:cNvCxnSpPr>
          <p:nvPr/>
        </p:nvCxnSpPr>
        <p:spPr>
          <a:xfrm>
            <a:off x="2323887" y="4404170"/>
            <a:ext cx="0" cy="35424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5E28C025-18F7-4B70-956D-193AB55FE0B5}"/>
              </a:ext>
            </a:extLst>
          </p:cNvPr>
          <p:cNvSpPr txBox="1"/>
          <p:nvPr/>
        </p:nvSpPr>
        <p:spPr>
          <a:xfrm>
            <a:off x="589198" y="4337252"/>
            <a:ext cx="694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Count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C1A8A41-156E-4391-A6E6-C09198A72795}"/>
              </a:ext>
            </a:extLst>
          </p:cNvPr>
          <p:cNvSpPr txBox="1"/>
          <p:nvPr/>
        </p:nvSpPr>
        <p:spPr>
          <a:xfrm>
            <a:off x="2223899" y="4360176"/>
            <a:ext cx="6943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Value</a:t>
            </a: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94EA1EBF-99BA-42B4-BB65-506A944BE67A}"/>
              </a:ext>
            </a:extLst>
          </p:cNvPr>
          <p:cNvSpPr/>
          <p:nvPr/>
        </p:nvSpPr>
        <p:spPr>
          <a:xfrm>
            <a:off x="4140507" y="3390457"/>
            <a:ext cx="3392650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Retirement In – Progress 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5033C35-1194-474D-8C13-F2D46A27B9DE}"/>
              </a:ext>
            </a:extLst>
          </p:cNvPr>
          <p:cNvSpPr txBox="1"/>
          <p:nvPr/>
        </p:nvSpPr>
        <p:spPr>
          <a:xfrm>
            <a:off x="4523932" y="3743698"/>
            <a:ext cx="94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badi" panose="020B0604020104020204" pitchFamily="34" charset="0"/>
              </a:rPr>
              <a:t>100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42E9A80-F992-4682-9761-9AAD3A3141C6}"/>
              </a:ext>
            </a:extLst>
          </p:cNvPr>
          <p:cNvSpPr txBox="1"/>
          <p:nvPr/>
        </p:nvSpPr>
        <p:spPr>
          <a:xfrm>
            <a:off x="6238825" y="3738862"/>
            <a:ext cx="94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Abadi" panose="020B0604020104020204" pitchFamily="34" charset="0"/>
              </a:rPr>
              <a:t>50K SR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5E6A395F-A887-4AC0-8819-79413BB2FAE0}"/>
              </a:ext>
            </a:extLst>
          </p:cNvPr>
          <p:cNvCxnSpPr>
            <a:cxnSpLocks/>
          </p:cNvCxnSpPr>
          <p:nvPr/>
        </p:nvCxnSpPr>
        <p:spPr>
          <a:xfrm>
            <a:off x="5836831" y="3658354"/>
            <a:ext cx="0" cy="35424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14FC2158-5780-49E0-AC73-A999195072AE}"/>
              </a:ext>
            </a:extLst>
          </p:cNvPr>
          <p:cNvSpPr txBox="1"/>
          <p:nvPr/>
        </p:nvSpPr>
        <p:spPr>
          <a:xfrm>
            <a:off x="4102143" y="3591436"/>
            <a:ext cx="694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Count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2834677-6A17-4A89-A198-4FD68827AD79}"/>
              </a:ext>
            </a:extLst>
          </p:cNvPr>
          <p:cNvSpPr txBox="1"/>
          <p:nvPr/>
        </p:nvSpPr>
        <p:spPr>
          <a:xfrm>
            <a:off x="5736843" y="3614360"/>
            <a:ext cx="6943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Value</a:t>
            </a: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23A3448B-9C82-4250-8206-5E7A099E4D22}"/>
              </a:ext>
            </a:extLst>
          </p:cNvPr>
          <p:cNvSpPr/>
          <p:nvPr/>
        </p:nvSpPr>
        <p:spPr>
          <a:xfrm>
            <a:off x="4147558" y="4144425"/>
            <a:ext cx="3392650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Assets Nearing Retirement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7DB10A0-7734-47DC-BBB2-AD21136F0166}"/>
              </a:ext>
            </a:extLst>
          </p:cNvPr>
          <p:cNvSpPr txBox="1"/>
          <p:nvPr/>
        </p:nvSpPr>
        <p:spPr>
          <a:xfrm>
            <a:off x="4530983" y="4497666"/>
            <a:ext cx="94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badi" panose="020B0604020104020204" pitchFamily="34" charset="0"/>
              </a:rPr>
              <a:t>100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4F17C02-186F-4275-8C07-1D7FAFEA5377}"/>
              </a:ext>
            </a:extLst>
          </p:cNvPr>
          <p:cNvSpPr txBox="1"/>
          <p:nvPr/>
        </p:nvSpPr>
        <p:spPr>
          <a:xfrm>
            <a:off x="6245876" y="4492830"/>
            <a:ext cx="94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Abadi" panose="020B0604020104020204" pitchFamily="34" charset="0"/>
              </a:rPr>
              <a:t>50K SR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F192768-7A9E-4F88-9B91-CD5D14E1624F}"/>
              </a:ext>
            </a:extLst>
          </p:cNvPr>
          <p:cNvCxnSpPr>
            <a:cxnSpLocks/>
          </p:cNvCxnSpPr>
          <p:nvPr/>
        </p:nvCxnSpPr>
        <p:spPr>
          <a:xfrm>
            <a:off x="5843883" y="4412322"/>
            <a:ext cx="0" cy="35424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81EBA443-BD2C-4DB7-B983-A10E0EE6A1A3}"/>
              </a:ext>
            </a:extLst>
          </p:cNvPr>
          <p:cNvSpPr txBox="1"/>
          <p:nvPr/>
        </p:nvSpPr>
        <p:spPr>
          <a:xfrm>
            <a:off x="4109194" y="4345404"/>
            <a:ext cx="694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Count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F55AD97-C2F7-4C86-BCFF-1C95CF4F0CB1}"/>
              </a:ext>
            </a:extLst>
          </p:cNvPr>
          <p:cNvSpPr txBox="1"/>
          <p:nvPr/>
        </p:nvSpPr>
        <p:spPr>
          <a:xfrm>
            <a:off x="5743894" y="4368328"/>
            <a:ext cx="6943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Value</a:t>
            </a:r>
          </a:p>
        </p:txBody>
      </p:sp>
      <p:graphicFrame>
        <p:nvGraphicFramePr>
          <p:cNvPr id="220" name="Chart 219">
            <a:extLst>
              <a:ext uri="{FF2B5EF4-FFF2-40B4-BE49-F238E27FC236}">
                <a16:creationId xmlns:a16="http://schemas.microsoft.com/office/drawing/2014/main" id="{D13D3519-3984-4373-A1E1-9D63267BAC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335591"/>
              </p:ext>
            </p:extLst>
          </p:nvPr>
        </p:nvGraphicFramePr>
        <p:xfrm>
          <a:off x="7633145" y="3387545"/>
          <a:ext cx="4286139" cy="1413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EC7DCD0D-6C11-49C3-AEEB-5EAB47F83B10}"/>
              </a:ext>
            </a:extLst>
          </p:cNvPr>
          <p:cNvSpPr/>
          <p:nvPr/>
        </p:nvSpPr>
        <p:spPr>
          <a:xfrm>
            <a:off x="2860994" y="5287494"/>
            <a:ext cx="2051748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Count of Fixed Assets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C68A97A-A939-4B38-85FB-76B4111BE227}"/>
              </a:ext>
            </a:extLst>
          </p:cNvPr>
          <p:cNvSpPr txBox="1"/>
          <p:nvPr/>
        </p:nvSpPr>
        <p:spPr>
          <a:xfrm>
            <a:off x="3491670" y="5634300"/>
            <a:ext cx="81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badi" panose="020B0604020104020204" pitchFamily="34" charset="0"/>
              </a:rPr>
              <a:t>900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4B9F7E3-8D40-4797-BB3F-29884798C568}"/>
              </a:ext>
            </a:extLst>
          </p:cNvPr>
          <p:cNvSpPr txBox="1"/>
          <p:nvPr/>
        </p:nvSpPr>
        <p:spPr>
          <a:xfrm>
            <a:off x="1010987" y="6349022"/>
            <a:ext cx="131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Abadi" panose="020B0604020104020204" pitchFamily="34" charset="0"/>
              </a:rPr>
              <a:t>500M SR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CF04209-4039-4CAA-BAB2-F35F5721E9D8}"/>
              </a:ext>
            </a:extLst>
          </p:cNvPr>
          <p:cNvSpPr txBox="1"/>
          <p:nvPr/>
        </p:nvSpPr>
        <p:spPr>
          <a:xfrm>
            <a:off x="3231717" y="6364042"/>
            <a:ext cx="131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Abadi" panose="020B0604020104020204" pitchFamily="34" charset="0"/>
              </a:rPr>
              <a:t>450M SR</a:t>
            </a: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A7DC2461-7F87-428D-B702-463E911D2082}"/>
              </a:ext>
            </a:extLst>
          </p:cNvPr>
          <p:cNvSpPr/>
          <p:nvPr/>
        </p:nvSpPr>
        <p:spPr>
          <a:xfrm>
            <a:off x="5003133" y="5295570"/>
            <a:ext cx="2051748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ln w="0"/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6A943C49-AC63-4B56-922F-0FCF14C24B98}"/>
              </a:ext>
            </a:extLst>
          </p:cNvPr>
          <p:cNvSpPr/>
          <p:nvPr/>
        </p:nvSpPr>
        <p:spPr>
          <a:xfrm>
            <a:off x="5000384" y="6058950"/>
            <a:ext cx="2069752" cy="67362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Fixed Asset Depreciating Value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54CD57F-46D3-464B-8B69-F1E183996866}"/>
              </a:ext>
            </a:extLst>
          </p:cNvPr>
          <p:cNvSpPr txBox="1"/>
          <p:nvPr/>
        </p:nvSpPr>
        <p:spPr>
          <a:xfrm>
            <a:off x="5370137" y="6354688"/>
            <a:ext cx="131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Abadi" panose="020B0604020104020204" pitchFamily="34" charset="0"/>
              </a:rPr>
              <a:t>350M SR</a:t>
            </a:r>
          </a:p>
        </p:txBody>
      </p:sp>
      <p:graphicFrame>
        <p:nvGraphicFramePr>
          <p:cNvPr id="241" name="Chart 240">
            <a:extLst>
              <a:ext uri="{FF2B5EF4-FFF2-40B4-BE49-F238E27FC236}">
                <a16:creationId xmlns:a16="http://schemas.microsoft.com/office/drawing/2014/main" id="{27C88DB7-1FA5-4346-A44C-AA959518F0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004126"/>
              </p:ext>
            </p:extLst>
          </p:nvPr>
        </p:nvGraphicFramePr>
        <p:xfrm>
          <a:off x="7170156" y="5295569"/>
          <a:ext cx="4774813" cy="1432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242" name="Rectangle: Top Corners One Rounded and One Snipped 241">
            <a:extLst>
              <a:ext uri="{FF2B5EF4-FFF2-40B4-BE49-F238E27FC236}">
                <a16:creationId xmlns:a16="http://schemas.microsoft.com/office/drawing/2014/main" id="{BE750072-CAB4-4D82-8184-1940B3C5325E}"/>
              </a:ext>
            </a:extLst>
          </p:cNvPr>
          <p:cNvSpPr/>
          <p:nvPr/>
        </p:nvSpPr>
        <p:spPr>
          <a:xfrm>
            <a:off x="547672" y="875438"/>
            <a:ext cx="2772000" cy="2520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cap="all" dirty="0">
                <a:solidFill>
                  <a:schemeClr val="tx2"/>
                </a:solidFill>
              </a:rPr>
              <a:t>Asset Performance</a:t>
            </a:r>
            <a:endParaRPr lang="en-IN" sz="1400" b="1" cap="all" dirty="0">
              <a:solidFill>
                <a:schemeClr val="tx2"/>
              </a:solidFill>
            </a:endParaRPr>
          </a:p>
        </p:txBody>
      </p:sp>
      <p:sp>
        <p:nvSpPr>
          <p:cNvPr id="243" name="Rectangle: Top Corners One Rounded and One Snipped 242">
            <a:extLst>
              <a:ext uri="{FF2B5EF4-FFF2-40B4-BE49-F238E27FC236}">
                <a16:creationId xmlns:a16="http://schemas.microsoft.com/office/drawing/2014/main" id="{E1A15933-0030-46D4-B5DB-1A90B28DB1AA}"/>
              </a:ext>
            </a:extLst>
          </p:cNvPr>
          <p:cNvSpPr/>
          <p:nvPr/>
        </p:nvSpPr>
        <p:spPr>
          <a:xfrm>
            <a:off x="3342419" y="876619"/>
            <a:ext cx="2772000" cy="2520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cap="all" dirty="0">
                <a:solidFill>
                  <a:schemeClr val="tx2"/>
                </a:solidFill>
              </a:rPr>
              <a:t>Asset retirement &amp; Scrapping</a:t>
            </a:r>
            <a:endParaRPr lang="en-IN" sz="1050" b="1" cap="all" dirty="0">
              <a:solidFill>
                <a:schemeClr val="tx2"/>
              </a:solidFill>
            </a:endParaRPr>
          </a:p>
        </p:txBody>
      </p:sp>
      <p:sp>
        <p:nvSpPr>
          <p:cNvPr id="244" name="Rectangle: Top Corners One Rounded and One Snipped 243">
            <a:extLst>
              <a:ext uri="{FF2B5EF4-FFF2-40B4-BE49-F238E27FC236}">
                <a16:creationId xmlns:a16="http://schemas.microsoft.com/office/drawing/2014/main" id="{FDAF186B-AFCF-4011-BE6B-85A0AE4F2CEA}"/>
              </a:ext>
            </a:extLst>
          </p:cNvPr>
          <p:cNvSpPr/>
          <p:nvPr/>
        </p:nvSpPr>
        <p:spPr>
          <a:xfrm>
            <a:off x="6139154" y="877180"/>
            <a:ext cx="2772000" cy="2520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cap="all" dirty="0">
                <a:solidFill>
                  <a:schemeClr val="tx2"/>
                </a:solidFill>
              </a:rPr>
              <a:t>Asset financials</a:t>
            </a:r>
            <a:endParaRPr lang="en-IN" sz="1050" b="1" cap="all" dirty="0">
              <a:solidFill>
                <a:schemeClr val="tx2"/>
              </a:solidFill>
            </a:endParaRPr>
          </a:p>
        </p:txBody>
      </p:sp>
      <p:sp>
        <p:nvSpPr>
          <p:cNvPr id="245" name="Rectangle: Top Corners One Rounded and One Snipped 244">
            <a:extLst>
              <a:ext uri="{FF2B5EF4-FFF2-40B4-BE49-F238E27FC236}">
                <a16:creationId xmlns:a16="http://schemas.microsoft.com/office/drawing/2014/main" id="{001F1373-676A-4B3D-9DDE-234606EA810E}"/>
              </a:ext>
            </a:extLst>
          </p:cNvPr>
          <p:cNvSpPr/>
          <p:nvPr/>
        </p:nvSpPr>
        <p:spPr>
          <a:xfrm>
            <a:off x="8942176" y="876619"/>
            <a:ext cx="2772000" cy="2520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cap="all" dirty="0">
                <a:solidFill>
                  <a:schemeClr val="tx2"/>
                </a:solidFill>
              </a:rPr>
              <a:t>Overall Key Performance parameters</a:t>
            </a:r>
            <a:endParaRPr lang="en-IN" sz="1050" b="1" cap="al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0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09A5DB-0C23-248A-FEAB-0883D791FB82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54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b="1" dirty="0"/>
              <a:t>Asset Life Cycle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DF8BB-F686-5A41-3EEC-F9359721192D}"/>
              </a:ext>
            </a:extLst>
          </p:cNvPr>
          <p:cNvSpPr/>
          <p:nvPr/>
        </p:nvSpPr>
        <p:spPr>
          <a:xfrm>
            <a:off x="1" y="457200"/>
            <a:ext cx="483326" cy="6400800"/>
          </a:xfrm>
          <a:prstGeom prst="rect">
            <a:avLst/>
          </a:prstGeom>
          <a:solidFill>
            <a:srgbClr val="354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Hamburger Menu Icon with solid fill">
            <a:extLst>
              <a:ext uri="{FF2B5EF4-FFF2-40B4-BE49-F238E27FC236}">
                <a16:creationId xmlns:a16="http://schemas.microsoft.com/office/drawing/2014/main" id="{869A61E2-6498-1ACE-34A3-C3F1B00A3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437" y="93518"/>
            <a:ext cx="270164" cy="270164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E8A248A7-3213-5B39-08E7-73F7131BF6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2" t="17140" r="15481" b="17834"/>
          <a:stretch/>
        </p:blipFill>
        <p:spPr>
          <a:xfrm>
            <a:off x="552602" y="76200"/>
            <a:ext cx="343352" cy="332509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3E8B518-4240-0437-AE52-14DDD430FC81}"/>
              </a:ext>
            </a:extLst>
          </p:cNvPr>
          <p:cNvSpPr/>
          <p:nvPr/>
        </p:nvSpPr>
        <p:spPr>
          <a:xfrm>
            <a:off x="12085509" y="457200"/>
            <a:ext cx="95240" cy="6400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54A5F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DBCF0E9-B377-84AE-BB8D-D8C3CC4097B9}"/>
              </a:ext>
            </a:extLst>
          </p:cNvPr>
          <p:cNvSpPr/>
          <p:nvPr/>
        </p:nvSpPr>
        <p:spPr>
          <a:xfrm>
            <a:off x="555118" y="1169708"/>
            <a:ext cx="11450181" cy="5612091"/>
          </a:xfrm>
          <a:prstGeom prst="rect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bg1">
                <a:lumMod val="85000"/>
                <a:alpha val="99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8. Overall Key Performance Parameters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3E0D72F-A205-BE63-3522-CB4C5C71DADB}"/>
              </a:ext>
            </a:extLst>
          </p:cNvPr>
          <p:cNvSpPr/>
          <p:nvPr/>
        </p:nvSpPr>
        <p:spPr>
          <a:xfrm>
            <a:off x="483327" y="460834"/>
            <a:ext cx="11708672" cy="367992"/>
          </a:xfrm>
          <a:prstGeom prst="rect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bg1">
                <a:lumMod val="85000"/>
                <a:alpha val="99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54F7D90-2BF6-C769-7EB8-16B8409E2B0F}"/>
              </a:ext>
            </a:extLst>
          </p:cNvPr>
          <p:cNvSpPr/>
          <p:nvPr/>
        </p:nvSpPr>
        <p:spPr>
          <a:xfrm>
            <a:off x="552602" y="525928"/>
            <a:ext cx="2528222" cy="2455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Select Project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A9A28BA-F308-9947-A3CF-AB1DE3F96972}"/>
              </a:ext>
            </a:extLst>
          </p:cNvPr>
          <p:cNvSpPr/>
          <p:nvPr/>
        </p:nvSpPr>
        <p:spPr>
          <a:xfrm>
            <a:off x="3516923" y="526432"/>
            <a:ext cx="2528222" cy="2450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Select Asset Type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20C6074-95C8-CE0C-094C-48A7EF5B0110}"/>
              </a:ext>
            </a:extLst>
          </p:cNvPr>
          <p:cNvSpPr/>
          <p:nvPr/>
        </p:nvSpPr>
        <p:spPr>
          <a:xfrm>
            <a:off x="6523164" y="510466"/>
            <a:ext cx="2528222" cy="257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Select Date Range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70AFFCA-B96D-4B89-5A2F-013EAFBACEE7}"/>
              </a:ext>
            </a:extLst>
          </p:cNvPr>
          <p:cNvSpPr/>
          <p:nvPr/>
        </p:nvSpPr>
        <p:spPr>
          <a:xfrm>
            <a:off x="9487485" y="509084"/>
            <a:ext cx="2528222" cy="257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Select Location</a:t>
            </a:r>
          </a:p>
        </p:txBody>
      </p:sp>
      <p:pic>
        <p:nvPicPr>
          <p:cNvPr id="17" name="Graphic 16" descr="Blueprint with solid fill">
            <a:extLst>
              <a:ext uri="{FF2B5EF4-FFF2-40B4-BE49-F238E27FC236}">
                <a16:creationId xmlns:a16="http://schemas.microsoft.com/office/drawing/2014/main" id="{C22E6C4C-2C36-44AF-9F71-308A77B20A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100" y="668710"/>
            <a:ext cx="304343" cy="304343"/>
          </a:xfrm>
          <a:prstGeom prst="rect">
            <a:avLst/>
          </a:prstGeom>
        </p:spPr>
      </p:pic>
      <p:pic>
        <p:nvPicPr>
          <p:cNvPr id="21" name="Graphic 20" descr="Dollar with solid fill">
            <a:extLst>
              <a:ext uri="{FF2B5EF4-FFF2-40B4-BE49-F238E27FC236}">
                <a16:creationId xmlns:a16="http://schemas.microsoft.com/office/drawing/2014/main" id="{BB53F4F1-2DF5-46A3-AAED-648B0B4A3E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163" y="1127185"/>
            <a:ext cx="304343" cy="304343"/>
          </a:xfrm>
          <a:prstGeom prst="rect">
            <a:avLst/>
          </a:prstGeom>
        </p:spPr>
      </p:pic>
      <p:pic>
        <p:nvPicPr>
          <p:cNvPr id="31" name="Graphic 30" descr="Rv with solid fill">
            <a:extLst>
              <a:ext uri="{FF2B5EF4-FFF2-40B4-BE49-F238E27FC236}">
                <a16:creationId xmlns:a16="http://schemas.microsoft.com/office/drawing/2014/main" id="{9729E0A8-8105-4E25-95EE-94166D9A48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334" y="2965126"/>
            <a:ext cx="306000" cy="306000"/>
          </a:xfrm>
          <a:prstGeom prst="rect">
            <a:avLst/>
          </a:prstGeom>
        </p:spPr>
      </p:pic>
      <p:sp>
        <p:nvSpPr>
          <p:cNvPr id="242" name="Rectangle: Top Corners One Rounded and One Snipped 241">
            <a:extLst>
              <a:ext uri="{FF2B5EF4-FFF2-40B4-BE49-F238E27FC236}">
                <a16:creationId xmlns:a16="http://schemas.microsoft.com/office/drawing/2014/main" id="{BE750072-CAB4-4D82-8184-1940B3C5325E}"/>
              </a:ext>
            </a:extLst>
          </p:cNvPr>
          <p:cNvSpPr/>
          <p:nvPr/>
        </p:nvSpPr>
        <p:spPr>
          <a:xfrm>
            <a:off x="547672" y="875438"/>
            <a:ext cx="2772000" cy="2520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cap="all" dirty="0">
                <a:solidFill>
                  <a:schemeClr val="tx2"/>
                </a:solidFill>
              </a:rPr>
              <a:t>Asset Performance</a:t>
            </a:r>
            <a:endParaRPr lang="en-IN" sz="1400" b="1" cap="all" dirty="0">
              <a:solidFill>
                <a:schemeClr val="tx2"/>
              </a:solidFill>
            </a:endParaRPr>
          </a:p>
        </p:txBody>
      </p:sp>
      <p:sp>
        <p:nvSpPr>
          <p:cNvPr id="243" name="Rectangle: Top Corners One Rounded and One Snipped 242">
            <a:extLst>
              <a:ext uri="{FF2B5EF4-FFF2-40B4-BE49-F238E27FC236}">
                <a16:creationId xmlns:a16="http://schemas.microsoft.com/office/drawing/2014/main" id="{E1A15933-0030-46D4-B5DB-1A90B28DB1AA}"/>
              </a:ext>
            </a:extLst>
          </p:cNvPr>
          <p:cNvSpPr/>
          <p:nvPr/>
        </p:nvSpPr>
        <p:spPr>
          <a:xfrm>
            <a:off x="3342419" y="876619"/>
            <a:ext cx="2772000" cy="2520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cap="all" dirty="0">
                <a:solidFill>
                  <a:schemeClr val="tx2"/>
                </a:solidFill>
              </a:rPr>
              <a:t>Asset retirement &amp; Scrapping</a:t>
            </a:r>
            <a:endParaRPr lang="en-IN" sz="1050" b="1" cap="all" dirty="0">
              <a:solidFill>
                <a:schemeClr val="tx2"/>
              </a:solidFill>
            </a:endParaRPr>
          </a:p>
        </p:txBody>
      </p:sp>
      <p:sp>
        <p:nvSpPr>
          <p:cNvPr id="244" name="Rectangle: Top Corners One Rounded and One Snipped 243">
            <a:extLst>
              <a:ext uri="{FF2B5EF4-FFF2-40B4-BE49-F238E27FC236}">
                <a16:creationId xmlns:a16="http://schemas.microsoft.com/office/drawing/2014/main" id="{FDAF186B-AFCF-4011-BE6B-85A0AE4F2CEA}"/>
              </a:ext>
            </a:extLst>
          </p:cNvPr>
          <p:cNvSpPr/>
          <p:nvPr/>
        </p:nvSpPr>
        <p:spPr>
          <a:xfrm>
            <a:off x="6139154" y="877180"/>
            <a:ext cx="2772000" cy="2520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cap="all" dirty="0">
                <a:solidFill>
                  <a:schemeClr val="tx2"/>
                </a:solidFill>
              </a:rPr>
              <a:t>Asset financials</a:t>
            </a:r>
            <a:endParaRPr lang="en-IN" sz="1050" b="1" cap="all" dirty="0">
              <a:solidFill>
                <a:schemeClr val="tx2"/>
              </a:solidFill>
            </a:endParaRPr>
          </a:p>
        </p:txBody>
      </p:sp>
      <p:sp>
        <p:nvSpPr>
          <p:cNvPr id="245" name="Rectangle: Top Corners One Rounded and One Snipped 244">
            <a:extLst>
              <a:ext uri="{FF2B5EF4-FFF2-40B4-BE49-F238E27FC236}">
                <a16:creationId xmlns:a16="http://schemas.microsoft.com/office/drawing/2014/main" id="{001F1373-676A-4B3D-9DDE-234606EA810E}"/>
              </a:ext>
            </a:extLst>
          </p:cNvPr>
          <p:cNvSpPr/>
          <p:nvPr/>
        </p:nvSpPr>
        <p:spPr>
          <a:xfrm>
            <a:off x="8942176" y="876619"/>
            <a:ext cx="2772000" cy="2520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cap="all" dirty="0">
                <a:solidFill>
                  <a:schemeClr val="tx2"/>
                </a:solidFill>
              </a:rPr>
              <a:t>Overall Key Performance parameters</a:t>
            </a:r>
            <a:endParaRPr lang="en-IN" sz="1050" b="1" cap="all" dirty="0">
              <a:solidFill>
                <a:schemeClr val="tx2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7EE3C76-0258-44B0-80D6-4E3BC3F8498F}"/>
              </a:ext>
            </a:extLst>
          </p:cNvPr>
          <p:cNvSpPr/>
          <p:nvPr/>
        </p:nvSpPr>
        <p:spPr>
          <a:xfrm>
            <a:off x="625265" y="1468320"/>
            <a:ext cx="5616000" cy="149680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Asset Planning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190B454-7E5B-4CEF-A5CD-19AA2B1F4BC4}"/>
              </a:ext>
            </a:extLst>
          </p:cNvPr>
          <p:cNvSpPr/>
          <p:nvPr/>
        </p:nvSpPr>
        <p:spPr>
          <a:xfrm>
            <a:off x="6312291" y="1468320"/>
            <a:ext cx="5616000" cy="149680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ln w="0"/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Scrapped / Retired Assets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2BDFF7A-1E1D-4587-B9F5-665C37B2675C}"/>
              </a:ext>
            </a:extLst>
          </p:cNvPr>
          <p:cNvSpPr txBox="1"/>
          <p:nvPr/>
        </p:nvSpPr>
        <p:spPr>
          <a:xfrm>
            <a:off x="656578" y="1708038"/>
            <a:ext cx="1425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" panose="020B0604020104020204" pitchFamily="34" charset="0"/>
                <a:cs typeface="72 Light" panose="020B0303030000000003" pitchFamily="34" charset="0"/>
              </a:rPr>
              <a:t>Budgeted Cost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CDC76D-0D64-451D-974D-E9B9A23E7FA8}"/>
              </a:ext>
            </a:extLst>
          </p:cNvPr>
          <p:cNvSpPr txBox="1"/>
          <p:nvPr/>
        </p:nvSpPr>
        <p:spPr>
          <a:xfrm>
            <a:off x="656578" y="1960961"/>
            <a:ext cx="1931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" panose="020B0604020104020204" pitchFamily="34" charset="0"/>
                <a:cs typeface="72 Light" panose="020B0303030000000003" pitchFamily="34" charset="0"/>
              </a:rPr>
              <a:t>Assets Approved Cost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4B89F1-B179-4462-AB5E-267ED58B989D}"/>
              </a:ext>
            </a:extLst>
          </p:cNvPr>
          <p:cNvSpPr txBox="1"/>
          <p:nvPr/>
        </p:nvSpPr>
        <p:spPr>
          <a:xfrm>
            <a:off x="3628031" y="1756872"/>
            <a:ext cx="1425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" panose="020B0604020104020204" pitchFamily="34" charset="0"/>
                <a:cs typeface="72 Light" panose="020B0303030000000003" pitchFamily="34" charset="0"/>
              </a:rPr>
              <a:t>Assets Planned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A371FEF-3B12-43F6-9222-BDD865C6E4D0}"/>
              </a:ext>
            </a:extLst>
          </p:cNvPr>
          <p:cNvSpPr txBox="1"/>
          <p:nvPr/>
        </p:nvSpPr>
        <p:spPr>
          <a:xfrm>
            <a:off x="2222474" y="1693970"/>
            <a:ext cx="99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badi" panose="020B0604020104020204" pitchFamily="34" charset="0"/>
              </a:rPr>
              <a:t>100M SR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3F5155-6587-4E06-A505-E41DFD62D457}"/>
              </a:ext>
            </a:extLst>
          </p:cNvPr>
          <p:cNvSpPr txBox="1"/>
          <p:nvPr/>
        </p:nvSpPr>
        <p:spPr>
          <a:xfrm>
            <a:off x="5207994" y="1746953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Abadi" panose="020B0604020104020204" pitchFamily="34" charset="0"/>
              </a:rPr>
              <a:t>1000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15D1B0-2CE4-4D20-ADEF-0B90A36EB86D}"/>
              </a:ext>
            </a:extLst>
          </p:cNvPr>
          <p:cNvSpPr txBox="1"/>
          <p:nvPr/>
        </p:nvSpPr>
        <p:spPr>
          <a:xfrm>
            <a:off x="2300709" y="1946892"/>
            <a:ext cx="84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800K SR</a:t>
            </a:r>
          </a:p>
        </p:txBody>
      </p:sp>
    </p:spTree>
    <p:extLst>
      <p:ext uri="{BB962C8B-B14F-4D97-AF65-F5344CB8AC3E}">
        <p14:creationId xmlns:p14="http://schemas.microsoft.com/office/powerpoint/2010/main" val="248733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5791</TotalTime>
  <Words>502</Words>
  <Application>Microsoft Office PowerPoint</Application>
  <PresentationFormat>Widescreen</PresentationFormat>
  <Paragraphs>209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Sanap</dc:creator>
  <cp:lastModifiedBy>Richa Garg</cp:lastModifiedBy>
  <cp:revision>48</cp:revision>
  <dcterms:created xsi:type="dcterms:W3CDTF">2022-09-20T13:58:46Z</dcterms:created>
  <dcterms:modified xsi:type="dcterms:W3CDTF">2022-09-24T18:10:51Z</dcterms:modified>
</cp:coreProperties>
</file>