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70" r:id="rId4"/>
    <p:sldId id="271" r:id="rId5"/>
    <p:sldId id="273" r:id="rId6"/>
    <p:sldId id="307" r:id="rId7"/>
    <p:sldId id="308" r:id="rId8"/>
    <p:sldId id="305" r:id="rId9"/>
    <p:sldId id="282" r:id="rId10"/>
    <p:sldId id="283" r:id="rId11"/>
    <p:sldId id="309" r:id="rId12"/>
    <p:sldId id="310" r:id="rId13"/>
    <p:sldId id="311" r:id="rId14"/>
    <p:sldId id="312" r:id="rId15"/>
    <p:sldId id="313" r:id="rId16"/>
    <p:sldId id="285" r:id="rId17"/>
    <p:sldId id="287" r:id="rId18"/>
    <p:sldId id="303" r:id="rId19"/>
    <p:sldId id="317" r:id="rId20"/>
    <p:sldId id="316" r:id="rId21"/>
    <p:sldId id="314" r:id="rId22"/>
    <p:sldId id="304" r:id="rId23"/>
    <p:sldId id="31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75279D-14C2-4B08-AB56-F039F061BE9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75B3A0D3-A1AE-42AC-930D-BA26B4CD762A}" type="pres">
      <dgm:prSet presAssocID="{9275279D-14C2-4B08-AB56-F039F061BE9E}" presName="diagram" presStyleCnt="0">
        <dgm:presLayoutVars>
          <dgm:dir/>
          <dgm:resizeHandles val="exact"/>
        </dgm:presLayoutVars>
      </dgm:prSet>
      <dgm:spPr/>
      <dgm:t>
        <a:bodyPr/>
        <a:lstStyle/>
        <a:p>
          <a:endParaRPr lang="en-US"/>
        </a:p>
      </dgm:t>
    </dgm:pt>
  </dgm:ptLst>
  <dgm:cxnLst>
    <dgm:cxn modelId="{EC465D4A-D104-4DC5-8193-CC0E24698A6D}" type="presOf" srcId="{9275279D-14C2-4B08-AB56-F039F061BE9E}" destId="{75B3A0D3-A1AE-42AC-930D-BA26B4CD762A}" srcOrd="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AAD3A-0912-41AC-8E6C-B07F24BF63C8}" type="datetimeFigureOut">
              <a:rPr lang="en-US" smtClean="0"/>
              <a:t>5/14/2020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8B9C9-70C7-4E09-8E14-77F30F55C9A9}" type="slidenum">
              <a:rPr lang="en-US" smtClean="0"/>
              <a:t>‹#›</a:t>
            </a:fld>
            <a:endParaRPr lang="en-US"/>
          </a:p>
        </p:txBody>
      </p:sp>
    </p:spTree>
    <p:extLst>
      <p:ext uri="{BB962C8B-B14F-4D97-AF65-F5344CB8AC3E}">
        <p14:creationId xmlns:p14="http://schemas.microsoft.com/office/powerpoint/2010/main" val="280374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54E70FA-107B-41D1-8D56-738F842AFFE5}" type="datetimeFigureOut">
              <a:rPr lang="en-US" smtClean="0"/>
              <a:t>5/14/2020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8ED382E-5634-4BDB-AA8D-3EC4E67D3B69}" type="slidenum">
              <a:rPr lang="en-US" smtClean="0"/>
              <a:t>‹#›</a:t>
            </a:fld>
            <a:endParaRPr lang="en-US"/>
          </a:p>
        </p:txBody>
      </p:sp>
    </p:spTree>
    <p:extLst>
      <p:ext uri="{BB962C8B-B14F-4D97-AF65-F5344CB8AC3E}">
        <p14:creationId xmlns:p14="http://schemas.microsoft.com/office/powerpoint/2010/main" val="3724409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4E70FA-107B-41D1-8D56-738F842AFFE5}"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ED382E-5634-4BDB-AA8D-3EC4E67D3B69}" type="slidenum">
              <a:rPr lang="en-US" smtClean="0"/>
              <a:t>‹#›</a:t>
            </a:fld>
            <a:endParaRPr lang="en-US"/>
          </a:p>
        </p:txBody>
      </p:sp>
    </p:spTree>
    <p:extLst>
      <p:ext uri="{BB962C8B-B14F-4D97-AF65-F5344CB8AC3E}">
        <p14:creationId xmlns:p14="http://schemas.microsoft.com/office/powerpoint/2010/main" val="2029090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54E70FA-107B-41D1-8D56-738F842AFFE5}"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D382E-5634-4BDB-AA8D-3EC4E67D3B69}" type="slidenum">
              <a:rPr lang="en-US" smtClean="0"/>
              <a:t>‹#›</a:t>
            </a:fld>
            <a:endParaRPr lang="en-US"/>
          </a:p>
        </p:txBody>
      </p:sp>
    </p:spTree>
    <p:extLst>
      <p:ext uri="{BB962C8B-B14F-4D97-AF65-F5344CB8AC3E}">
        <p14:creationId xmlns:p14="http://schemas.microsoft.com/office/powerpoint/2010/main" val="3577462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54E70FA-107B-41D1-8D56-738F842AFFE5}"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D382E-5634-4BDB-AA8D-3EC4E67D3B69}" type="slidenum">
              <a:rPr lang="en-US" smtClean="0"/>
              <a:t>‹#›</a:t>
            </a:fld>
            <a:endParaRPr lang="en-US"/>
          </a:p>
        </p:txBody>
      </p:sp>
    </p:spTree>
    <p:extLst>
      <p:ext uri="{BB962C8B-B14F-4D97-AF65-F5344CB8AC3E}">
        <p14:creationId xmlns:p14="http://schemas.microsoft.com/office/powerpoint/2010/main" val="2088082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4E70FA-107B-41D1-8D56-738F842AFFE5}"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D382E-5634-4BDB-AA8D-3EC4E67D3B69}" type="slidenum">
              <a:rPr lang="en-US" smtClean="0"/>
              <a:t>‹#›</a:t>
            </a:fld>
            <a:endParaRPr lang="en-US"/>
          </a:p>
        </p:txBody>
      </p:sp>
    </p:spTree>
    <p:extLst>
      <p:ext uri="{BB962C8B-B14F-4D97-AF65-F5344CB8AC3E}">
        <p14:creationId xmlns:p14="http://schemas.microsoft.com/office/powerpoint/2010/main" val="2830114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4E70FA-107B-41D1-8D56-738F842AFFE5}" type="datetimeFigureOut">
              <a:rPr lang="en-US" smtClean="0"/>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ED382E-5634-4BDB-AA8D-3EC4E67D3B69}" type="slidenum">
              <a:rPr lang="en-US" smtClean="0"/>
              <a:t>‹#›</a:t>
            </a:fld>
            <a:endParaRPr lang="en-US"/>
          </a:p>
        </p:txBody>
      </p:sp>
    </p:spTree>
    <p:extLst>
      <p:ext uri="{BB962C8B-B14F-4D97-AF65-F5344CB8AC3E}">
        <p14:creationId xmlns:p14="http://schemas.microsoft.com/office/powerpoint/2010/main" val="3412296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4E70FA-107B-41D1-8D56-738F842AFFE5}" type="datetimeFigureOut">
              <a:rPr lang="en-US" smtClean="0"/>
              <a:t>5/14/2020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8ED382E-5634-4BDB-AA8D-3EC4E67D3B69}" type="slidenum">
              <a:rPr lang="en-US" smtClean="0"/>
              <a:t>‹#›</a:t>
            </a:fld>
            <a:endParaRPr lang="en-US"/>
          </a:p>
        </p:txBody>
      </p:sp>
    </p:spTree>
    <p:extLst>
      <p:ext uri="{BB962C8B-B14F-4D97-AF65-F5344CB8AC3E}">
        <p14:creationId xmlns:p14="http://schemas.microsoft.com/office/powerpoint/2010/main" val="325266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54E70FA-107B-41D1-8D56-738F842AFFE5}"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D382E-5634-4BDB-AA8D-3EC4E67D3B69}" type="slidenum">
              <a:rPr lang="en-US" smtClean="0"/>
              <a:t>‹#›</a:t>
            </a:fld>
            <a:endParaRPr lang="en-US"/>
          </a:p>
        </p:txBody>
      </p:sp>
    </p:spTree>
    <p:extLst>
      <p:ext uri="{BB962C8B-B14F-4D97-AF65-F5344CB8AC3E}">
        <p14:creationId xmlns:p14="http://schemas.microsoft.com/office/powerpoint/2010/main" val="2490630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54E70FA-107B-41D1-8D56-738F842AFFE5}"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D382E-5634-4BDB-AA8D-3EC4E67D3B69}" type="slidenum">
              <a:rPr lang="en-US" smtClean="0"/>
              <a:t>‹#›</a:t>
            </a:fld>
            <a:endParaRPr lang="en-US"/>
          </a:p>
        </p:txBody>
      </p:sp>
    </p:spTree>
    <p:extLst>
      <p:ext uri="{BB962C8B-B14F-4D97-AF65-F5344CB8AC3E}">
        <p14:creationId xmlns:p14="http://schemas.microsoft.com/office/powerpoint/2010/main" val="3736720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4E70FA-107B-41D1-8D56-738F842AFFE5}"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D382E-5634-4BDB-AA8D-3EC4E67D3B69}" type="slidenum">
              <a:rPr lang="en-US" smtClean="0"/>
              <a:t>‹#›</a:t>
            </a:fld>
            <a:endParaRPr lang="en-US"/>
          </a:p>
        </p:txBody>
      </p:sp>
    </p:spTree>
    <p:extLst>
      <p:ext uri="{BB962C8B-B14F-4D97-AF65-F5344CB8AC3E}">
        <p14:creationId xmlns:p14="http://schemas.microsoft.com/office/powerpoint/2010/main" val="318841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4E70FA-107B-41D1-8D56-738F842AFFE5}"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D382E-5634-4BDB-AA8D-3EC4E67D3B69}" type="slidenum">
              <a:rPr lang="en-US" smtClean="0"/>
              <a:t>‹#›</a:t>
            </a:fld>
            <a:endParaRPr lang="en-US"/>
          </a:p>
        </p:txBody>
      </p:sp>
    </p:spTree>
    <p:extLst>
      <p:ext uri="{BB962C8B-B14F-4D97-AF65-F5344CB8AC3E}">
        <p14:creationId xmlns:p14="http://schemas.microsoft.com/office/powerpoint/2010/main" val="379286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4E70FA-107B-41D1-8D56-738F842AFFE5}"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ED382E-5634-4BDB-AA8D-3EC4E67D3B69}" type="slidenum">
              <a:rPr lang="en-US" smtClean="0"/>
              <a:t>‹#›</a:t>
            </a:fld>
            <a:endParaRPr lang="en-US"/>
          </a:p>
        </p:txBody>
      </p:sp>
    </p:spTree>
    <p:extLst>
      <p:ext uri="{BB962C8B-B14F-4D97-AF65-F5344CB8AC3E}">
        <p14:creationId xmlns:p14="http://schemas.microsoft.com/office/powerpoint/2010/main" val="2365403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4E70FA-107B-41D1-8D56-738F842AFFE5}" type="datetimeFigureOut">
              <a:rPr lang="en-US" smtClean="0"/>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ED382E-5634-4BDB-AA8D-3EC4E67D3B69}" type="slidenum">
              <a:rPr lang="en-US" smtClean="0"/>
              <a:t>‹#›</a:t>
            </a:fld>
            <a:endParaRPr lang="en-US"/>
          </a:p>
        </p:txBody>
      </p:sp>
    </p:spTree>
    <p:extLst>
      <p:ext uri="{BB962C8B-B14F-4D97-AF65-F5344CB8AC3E}">
        <p14:creationId xmlns:p14="http://schemas.microsoft.com/office/powerpoint/2010/main" val="1280109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4E70FA-107B-41D1-8D56-738F842AFFE5}" type="datetimeFigureOut">
              <a:rPr lang="en-US" smtClean="0"/>
              <a:t>5/14/2020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ED382E-5634-4BDB-AA8D-3EC4E67D3B69}" type="slidenum">
              <a:rPr lang="en-US" smtClean="0"/>
              <a:t>‹#›</a:t>
            </a:fld>
            <a:endParaRPr lang="en-US"/>
          </a:p>
        </p:txBody>
      </p:sp>
    </p:spTree>
    <p:extLst>
      <p:ext uri="{BB962C8B-B14F-4D97-AF65-F5344CB8AC3E}">
        <p14:creationId xmlns:p14="http://schemas.microsoft.com/office/powerpoint/2010/main" val="23838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E70FA-107B-41D1-8D56-738F842AFFE5}" type="datetimeFigureOut">
              <a:rPr lang="en-US" smtClean="0"/>
              <a:t>5/14/2020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8ED382E-5634-4BDB-AA8D-3EC4E67D3B69}" type="slidenum">
              <a:rPr lang="en-US" smtClean="0"/>
              <a:t>‹#›</a:t>
            </a:fld>
            <a:endParaRPr lang="en-US"/>
          </a:p>
        </p:txBody>
      </p:sp>
    </p:spTree>
    <p:extLst>
      <p:ext uri="{BB962C8B-B14F-4D97-AF65-F5344CB8AC3E}">
        <p14:creationId xmlns:p14="http://schemas.microsoft.com/office/powerpoint/2010/main" val="3682694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4E70FA-107B-41D1-8D56-738F842AFFE5}"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ED382E-5634-4BDB-AA8D-3EC4E67D3B69}" type="slidenum">
              <a:rPr lang="en-US" smtClean="0"/>
              <a:t>‹#›</a:t>
            </a:fld>
            <a:endParaRPr lang="en-US"/>
          </a:p>
        </p:txBody>
      </p:sp>
    </p:spTree>
    <p:extLst>
      <p:ext uri="{BB962C8B-B14F-4D97-AF65-F5344CB8AC3E}">
        <p14:creationId xmlns:p14="http://schemas.microsoft.com/office/powerpoint/2010/main" val="234644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4E70FA-107B-41D1-8D56-738F842AFFE5}"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ED382E-5634-4BDB-AA8D-3EC4E67D3B69}" type="slidenum">
              <a:rPr lang="en-US" smtClean="0"/>
              <a:t>‹#›</a:t>
            </a:fld>
            <a:endParaRPr lang="en-US"/>
          </a:p>
        </p:txBody>
      </p:sp>
    </p:spTree>
    <p:extLst>
      <p:ext uri="{BB962C8B-B14F-4D97-AF65-F5344CB8AC3E}">
        <p14:creationId xmlns:p14="http://schemas.microsoft.com/office/powerpoint/2010/main" val="620659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54E70FA-107B-41D1-8D56-738F842AFFE5}" type="datetimeFigureOut">
              <a:rPr lang="en-US" smtClean="0"/>
              <a:t>5/14/2020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8ED382E-5634-4BDB-AA8D-3EC4E67D3B69}" type="slidenum">
              <a:rPr lang="en-US" smtClean="0"/>
              <a:t>‹#›</a:t>
            </a:fld>
            <a:endParaRPr lang="en-US"/>
          </a:p>
        </p:txBody>
      </p:sp>
    </p:spTree>
    <p:extLst>
      <p:ext uri="{BB962C8B-B14F-4D97-AF65-F5344CB8AC3E}">
        <p14:creationId xmlns:p14="http://schemas.microsoft.com/office/powerpoint/2010/main" val="3649133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1177/0020294018813692" TargetMode="External"/><Relationship Id="rId2" Type="http://schemas.openxmlformats.org/officeDocument/2006/relationships/hyperlink" Target="https://doi.org/10.22362/ijcert/2016/v3/i10/4890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5287" y="1673013"/>
            <a:ext cx="8825658" cy="2677648"/>
          </a:xfrm>
        </p:spPr>
        <p:txBody>
          <a:bodyPr/>
          <a:lstStyle/>
          <a:p>
            <a:r>
              <a:rPr lang="en-US" sz="3200" b="1" dirty="0"/>
              <a:t>PERFORMANCE ANALYSIS OF MACHINE LEARNING ALGORITHMS FOR MONITORING HUMAN ACTIVITY RECOGNITION </a:t>
            </a:r>
            <a:endParaRPr lang="en-US" sz="3200" dirty="0"/>
          </a:p>
        </p:txBody>
      </p:sp>
      <p:sp>
        <p:nvSpPr>
          <p:cNvPr id="3" name="Subtitle 2"/>
          <p:cNvSpPr>
            <a:spLocks noGrp="1"/>
          </p:cNvSpPr>
          <p:nvPr>
            <p:ph type="subTitle" idx="1"/>
          </p:nvPr>
        </p:nvSpPr>
        <p:spPr>
          <a:xfrm>
            <a:off x="2408989" y="5186683"/>
            <a:ext cx="8825658" cy="861420"/>
          </a:xfrm>
        </p:spPr>
        <p:txBody>
          <a:bodyPr>
            <a:normAutofit fontScale="77500" lnSpcReduction="20000"/>
          </a:bodyPr>
          <a:lstStyle/>
          <a:p>
            <a:pPr algn="r"/>
            <a:r>
              <a:rPr lang="en-IN" b="1" dirty="0">
                <a:solidFill>
                  <a:schemeClr val="bg2"/>
                </a:solidFill>
                <a:latin typeface="Arial" panose="020B0604020202020204" pitchFamily="34" charset="0"/>
                <a:cs typeface="Arial" panose="020B0604020202020204" pitchFamily="34" charset="0"/>
              </a:rPr>
              <a:t>Submitted by:</a:t>
            </a:r>
          </a:p>
          <a:p>
            <a:pPr algn="r"/>
            <a:r>
              <a:rPr lang="en-IN" b="1" dirty="0">
                <a:solidFill>
                  <a:schemeClr val="bg2"/>
                </a:solidFill>
                <a:latin typeface="Arial" panose="020B0604020202020204" pitchFamily="34" charset="0"/>
                <a:cs typeface="Arial" panose="020B0604020202020204" pitchFamily="34" charset="0"/>
              </a:rPr>
              <a:t>	 </a:t>
            </a:r>
            <a:r>
              <a:rPr lang="en-IN" b="1" dirty="0" err="1">
                <a:solidFill>
                  <a:schemeClr val="bg2"/>
                </a:solidFill>
                <a:latin typeface="Arial" panose="020B0604020202020204" pitchFamily="34" charset="0"/>
                <a:cs typeface="Arial" panose="020B0604020202020204" pitchFamily="34" charset="0"/>
              </a:rPr>
              <a:t>Richa</a:t>
            </a:r>
            <a:r>
              <a:rPr lang="en-IN" b="1" dirty="0">
                <a:solidFill>
                  <a:schemeClr val="bg2"/>
                </a:solidFill>
                <a:latin typeface="Arial" panose="020B0604020202020204" pitchFamily="34" charset="0"/>
                <a:cs typeface="Arial" panose="020B0604020202020204" pitchFamily="34" charset="0"/>
              </a:rPr>
              <a:t> </a:t>
            </a:r>
            <a:r>
              <a:rPr lang="en-IN" b="1" dirty="0" err="1" smtClean="0">
                <a:solidFill>
                  <a:schemeClr val="bg2"/>
                </a:solidFill>
                <a:latin typeface="Arial" panose="020B0604020202020204" pitchFamily="34" charset="0"/>
                <a:cs typeface="Arial" panose="020B0604020202020204" pitchFamily="34" charset="0"/>
              </a:rPr>
              <a:t>Goel</a:t>
            </a:r>
            <a:endParaRPr lang="en-IN" b="1" dirty="0" smtClean="0">
              <a:solidFill>
                <a:schemeClr val="bg2"/>
              </a:solidFill>
              <a:latin typeface="Arial" panose="020B0604020202020204" pitchFamily="34" charset="0"/>
              <a:cs typeface="Arial" panose="020B0604020202020204" pitchFamily="34" charset="0"/>
            </a:endParaRPr>
          </a:p>
          <a:p>
            <a:pPr algn="r"/>
            <a:r>
              <a:rPr lang="en-IN" b="1" dirty="0" smtClean="0">
                <a:solidFill>
                  <a:schemeClr val="bg2"/>
                </a:solidFill>
                <a:latin typeface="Arial" panose="020B0604020202020204" pitchFamily="34" charset="0"/>
                <a:cs typeface="Arial" panose="020B0604020202020204" pitchFamily="34" charset="0"/>
              </a:rPr>
              <a:t>M.SC LJMU Cohort 3 </a:t>
            </a:r>
            <a:endParaRPr lang="en-IN" b="1" dirty="0">
              <a:solidFill>
                <a:schemeClr val="bg2"/>
              </a:solidFill>
              <a:latin typeface="Arial" panose="020B0604020202020204" pitchFamily="34" charset="0"/>
              <a:cs typeface="Arial" panose="020B0604020202020204" pitchFamily="34" charset="0"/>
            </a:endParaRPr>
          </a:p>
          <a:p>
            <a:pPr marL="457200" indent="-457200">
              <a:buFont typeface="+mj-lt"/>
              <a:buAutoNum type="arabicPeriod"/>
            </a:pPr>
            <a:endParaRPr lang="en-IN" sz="1600" dirty="0"/>
          </a:p>
          <a:p>
            <a:endParaRPr lang="en-IN" sz="2000" dirty="0"/>
          </a:p>
          <a:p>
            <a:endParaRPr lang="en-US" dirty="0"/>
          </a:p>
        </p:txBody>
      </p:sp>
    </p:spTree>
    <p:extLst>
      <p:ext uri="{BB962C8B-B14F-4D97-AF65-F5344CB8AC3E}">
        <p14:creationId xmlns:p14="http://schemas.microsoft.com/office/powerpoint/2010/main" val="1496209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a:xfrm>
            <a:off x="452846" y="687977"/>
            <a:ext cx="11129554" cy="1227909"/>
          </a:xfrm>
        </p:spPr>
        <p:txBody>
          <a:bodyPr/>
          <a:lstStyle/>
          <a:p>
            <a:r>
              <a:rPr lang="en-US" sz="4000" b="1" dirty="0" smtClean="0"/>
              <a:t>Correlation between all the columns(Wearable Sensor Data)</a:t>
            </a:r>
            <a:endParaRPr lang="en-US" sz="2800" b="1" dirty="0"/>
          </a:p>
        </p:txBody>
      </p:sp>
      <p:sp>
        <p:nvSpPr>
          <p:cNvPr id="2" name="Content Placeholder 1"/>
          <p:cNvSpPr>
            <a:spLocks noGrp="1"/>
          </p:cNvSpPr>
          <p:nvPr>
            <p:ph idx="1"/>
          </p:nvPr>
        </p:nvSpPr>
        <p:spPr>
          <a:xfrm>
            <a:off x="609600" y="1223289"/>
            <a:ext cx="10972800" cy="4525963"/>
          </a:xfrm>
        </p:spPr>
        <p:txBody>
          <a:bodyPr/>
          <a:lstStyle/>
          <a:p>
            <a:pPr marL="0" indent="0">
              <a:buNone/>
            </a:pPr>
            <a:r>
              <a:rPr lang="en-IN" dirty="0"/>
              <a:t> </a:t>
            </a:r>
            <a:endParaRPr lang="en-US" dirty="0"/>
          </a:p>
        </p:txBody>
      </p:sp>
      <p:sp>
        <p:nvSpPr>
          <p:cNvPr id="9" name="Rectangle 8"/>
          <p:cNvSpPr/>
          <p:nvPr/>
        </p:nvSpPr>
        <p:spPr>
          <a:xfrm>
            <a:off x="302940" y="2520696"/>
            <a:ext cx="5314089" cy="1200329"/>
          </a:xfrm>
          <a:prstGeom prst="rect">
            <a:avLst/>
          </a:prstGeom>
        </p:spPr>
        <p:txBody>
          <a:bodyPr wrap="square">
            <a:spAutoFit/>
          </a:bodyPr>
          <a:lstStyle/>
          <a:p>
            <a:r>
              <a:rPr lang="en-IN" b="1" dirty="0">
                <a:latin typeface="Calibri" panose="020F0502020204030204" pitchFamily="34" charset="0"/>
                <a:ea typeface="Calibri" panose="020F0502020204030204" pitchFamily="34" charset="0"/>
              </a:rPr>
              <a:t>Insight</a:t>
            </a:r>
            <a:r>
              <a:rPr lang="en-IN" dirty="0">
                <a:latin typeface="Calibri" panose="020F0502020204030204" pitchFamily="34" charset="0"/>
                <a:ea typeface="Calibri" panose="020F0502020204030204" pitchFamily="34" charset="0"/>
              </a:rPr>
              <a:t>:  </a:t>
            </a:r>
            <a:r>
              <a:rPr lang="en-GB" dirty="0">
                <a:latin typeface="Arial" panose="020B0604020202020204" pitchFamily="34" charset="0"/>
                <a:cs typeface="Arial" panose="020B0604020202020204" pitchFamily="34" charset="0"/>
              </a:rPr>
              <a:t>As per the above correlation graph, the Activity label is highly correlated with acceleration in the vertical axis, and frequency and phase have the lowest correlation. </a:t>
            </a:r>
            <a:endParaRPr lang="en-US" dirty="0">
              <a:latin typeface="Arial" panose="020B0604020202020204" pitchFamily="34" charset="0"/>
              <a:cs typeface="Arial" panose="020B0604020202020204" pitchFamily="34"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245905" y="2276856"/>
            <a:ext cx="5639435" cy="3657600"/>
          </a:xfrm>
          <a:prstGeom prst="rect">
            <a:avLst/>
          </a:prstGeom>
        </p:spPr>
      </p:pic>
    </p:spTree>
    <p:extLst>
      <p:ext uri="{BB962C8B-B14F-4D97-AF65-F5344CB8AC3E}">
        <p14:creationId xmlns:p14="http://schemas.microsoft.com/office/powerpoint/2010/main" val="21433951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0113" y="1008434"/>
            <a:ext cx="10881386" cy="603547"/>
          </a:xfrm>
        </p:spPr>
        <p:txBody>
          <a:bodyPr/>
          <a:lstStyle/>
          <a:p>
            <a:r>
              <a:rPr lang="en-US" sz="4400" b="1" dirty="0">
                <a:latin typeface="Arial" pitchFamily="34" charset="0"/>
                <a:cs typeface="Arial" pitchFamily="34" charset="0"/>
              </a:rPr>
              <a:t/>
            </a:r>
            <a:br>
              <a:rPr lang="en-US" sz="4400" b="1" dirty="0">
                <a:latin typeface="Arial" pitchFamily="34" charset="0"/>
                <a:cs typeface="Arial" pitchFamily="34" charset="0"/>
              </a:rPr>
            </a:br>
            <a:r>
              <a:rPr lang="en-US" sz="3200" b="1" dirty="0" smtClean="0">
                <a:latin typeface="Arial" pitchFamily="34" charset="0"/>
                <a:cs typeface="Arial" pitchFamily="34" charset="0"/>
              </a:rPr>
              <a:t>Mean </a:t>
            </a:r>
            <a:r>
              <a:rPr lang="en-US" sz="3200" b="1" dirty="0">
                <a:latin typeface="Arial" pitchFamily="34" charset="0"/>
                <a:cs typeface="Arial" pitchFamily="34" charset="0"/>
              </a:rPr>
              <a:t>Distribution of Acceleration in Vertical, Lateral and Front axis(Wearable </a:t>
            </a:r>
            <a:r>
              <a:rPr lang="en-US" sz="4400" b="1" dirty="0">
                <a:latin typeface="Arial" pitchFamily="34" charset="0"/>
                <a:cs typeface="Arial" pitchFamily="34" charset="0"/>
              </a:rPr>
              <a:t>Sensor Data)</a:t>
            </a:r>
            <a:br>
              <a:rPr lang="en-US" sz="4400" b="1" dirty="0">
                <a:latin typeface="Arial" pitchFamily="34" charset="0"/>
                <a:cs typeface="Arial" pitchFamily="34" charset="0"/>
              </a:rPr>
            </a:br>
            <a:endParaRPr lang="en-US" sz="3200" b="1" dirty="0"/>
          </a:p>
        </p:txBody>
      </p:sp>
      <p:sp>
        <p:nvSpPr>
          <p:cNvPr id="2" name="Content Placeholder 1"/>
          <p:cNvSpPr>
            <a:spLocks noGrp="1"/>
          </p:cNvSpPr>
          <p:nvPr>
            <p:ph idx="1"/>
          </p:nvPr>
        </p:nvSpPr>
        <p:spPr>
          <a:xfrm>
            <a:off x="609600" y="1223289"/>
            <a:ext cx="10972800" cy="4525963"/>
          </a:xfrm>
        </p:spPr>
        <p:txBody>
          <a:bodyPr/>
          <a:lstStyle/>
          <a:p>
            <a:pPr marL="0" indent="0">
              <a:buNone/>
            </a:pPr>
            <a:endParaRPr lang="en-US" dirty="0"/>
          </a:p>
        </p:txBody>
      </p:sp>
      <p:sp>
        <p:nvSpPr>
          <p:cNvPr id="9" name="Rectangle 8"/>
          <p:cNvSpPr/>
          <p:nvPr/>
        </p:nvSpPr>
        <p:spPr>
          <a:xfrm>
            <a:off x="320357" y="2000674"/>
            <a:ext cx="6777128" cy="2308324"/>
          </a:xfrm>
          <a:prstGeom prst="rect">
            <a:avLst/>
          </a:prstGeom>
        </p:spPr>
        <p:txBody>
          <a:bodyPr wrap="square">
            <a:spAutoFit/>
          </a:bodyPr>
          <a:lstStyle/>
          <a:p>
            <a:pPr lvl="0"/>
            <a:r>
              <a:rPr lang="en-GB" dirty="0" smtClean="0">
                <a:latin typeface="Arial" panose="020B0604020202020204" pitchFamily="34" charset="0"/>
                <a:cs typeface="Arial" panose="020B0604020202020204" pitchFamily="34" charset="0"/>
              </a:rPr>
              <a:t>Insight:-</a:t>
            </a:r>
          </a:p>
          <a:p>
            <a:pPr marL="285750" lvl="0" indent="-285750">
              <a:buFont typeface="Wingdings" panose="05000000000000000000" pitchFamily="2" charset="2"/>
              <a:buChar char="Ø"/>
            </a:pPr>
            <a:endParaRPr lang="en-GB" dirty="0" smtClean="0">
              <a:latin typeface="Arial" panose="020B0604020202020204" pitchFamily="34" charset="0"/>
              <a:cs typeface="Arial" panose="020B0604020202020204" pitchFamily="34" charset="0"/>
            </a:endParaRPr>
          </a:p>
          <a:p>
            <a:pPr marL="285750" lvl="0" indent="-285750">
              <a:buFont typeface="Wingdings" panose="05000000000000000000" pitchFamily="2" charset="2"/>
              <a:buChar char="Ø"/>
            </a:pPr>
            <a:r>
              <a:rPr lang="en-GB" dirty="0" smtClean="0">
                <a:latin typeface="Arial" panose="020B0604020202020204" pitchFamily="34" charset="0"/>
                <a:cs typeface="Arial" panose="020B0604020202020204" pitchFamily="34" charset="0"/>
              </a:rPr>
              <a:t>Acceleration </a:t>
            </a:r>
            <a:r>
              <a:rPr lang="en-GB" dirty="0">
                <a:latin typeface="Arial" panose="020B0604020202020204" pitchFamily="34" charset="0"/>
                <a:cs typeface="Arial" panose="020B0604020202020204" pitchFamily="34" charset="0"/>
              </a:rPr>
              <a:t>in the Lateral axis is negative for activity Lying but positive for other activity. </a:t>
            </a:r>
            <a:endParaRPr lang="en-US" dirty="0">
              <a:latin typeface="Arial" panose="020B0604020202020204" pitchFamily="34" charset="0"/>
              <a:cs typeface="Arial" panose="020B0604020202020204" pitchFamily="34" charset="0"/>
            </a:endParaRPr>
          </a:p>
          <a:p>
            <a:pPr marL="285750" lvl="0" indent="-285750">
              <a:buFont typeface="Wingdings" panose="05000000000000000000" pitchFamily="2" charset="2"/>
              <a:buChar char="Ø"/>
            </a:pPr>
            <a:r>
              <a:rPr lang="en-GB" dirty="0">
                <a:latin typeface="Arial" panose="020B0604020202020204" pitchFamily="34" charset="0"/>
                <a:cs typeface="Arial" panose="020B0604020202020204" pitchFamily="34" charset="0"/>
              </a:rPr>
              <a:t>Acceleration in the vertical axis is the lowest for activity lying if </a:t>
            </a:r>
            <a:r>
              <a:rPr lang="en-GB" dirty="0" err="1">
                <a:latin typeface="Arial" panose="020B0604020202020204" pitchFamily="34" charset="0"/>
                <a:cs typeface="Arial" panose="020B0604020202020204" pitchFamily="34" charset="0"/>
              </a:rPr>
              <a:t>Acc_vert_axis</a:t>
            </a:r>
            <a:r>
              <a:rPr lang="en-GB" dirty="0">
                <a:latin typeface="Arial" panose="020B0604020202020204" pitchFamily="34" charset="0"/>
                <a:cs typeface="Arial" panose="020B0604020202020204" pitchFamily="34" charset="0"/>
              </a:rPr>
              <a:t> is more than 0.5 only for Sitting and Ambulating.</a:t>
            </a:r>
            <a:endParaRPr lang="en-US" dirty="0">
              <a:latin typeface="Arial" panose="020B0604020202020204" pitchFamily="34" charset="0"/>
              <a:cs typeface="Arial" panose="020B0604020202020204" pitchFamily="34" charset="0"/>
            </a:endParaRPr>
          </a:p>
          <a:p>
            <a:pPr marL="285750" lvl="0" indent="-285750">
              <a:buFont typeface="Wingdings" panose="05000000000000000000" pitchFamily="2" charset="2"/>
              <a:buChar char="Ø"/>
            </a:pPr>
            <a:r>
              <a:rPr lang="en-GB" dirty="0">
                <a:latin typeface="Arial" panose="020B0604020202020204" pitchFamily="34" charset="0"/>
                <a:cs typeface="Arial" panose="020B0604020202020204" pitchFamily="34" charset="0"/>
              </a:rPr>
              <a:t>Acceleration in the frontal axis is highest for activity lying.</a:t>
            </a:r>
            <a:endParaRPr lang="en-US" dirty="0">
              <a:latin typeface="Arial" panose="020B0604020202020204" pitchFamily="34" charset="0"/>
              <a:cs typeface="Arial" panose="020B0604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7388225" y="2244560"/>
            <a:ext cx="4364990" cy="1752600"/>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540113" y="4308998"/>
            <a:ext cx="4831080" cy="2286000"/>
          </a:xfrm>
          <a:prstGeom prst="rect">
            <a:avLst/>
          </a:prstGeom>
        </p:spPr>
      </p:pic>
      <p:sp>
        <p:nvSpPr>
          <p:cNvPr id="4" name="TextBox 3"/>
          <p:cNvSpPr txBox="1"/>
          <p:nvPr/>
        </p:nvSpPr>
        <p:spPr>
          <a:xfrm>
            <a:off x="1846217" y="6526637"/>
            <a:ext cx="2603863" cy="246221"/>
          </a:xfrm>
          <a:prstGeom prst="rect">
            <a:avLst/>
          </a:prstGeom>
          <a:noFill/>
        </p:spPr>
        <p:txBody>
          <a:bodyPr wrap="square" rtlCol="0">
            <a:spAutoFit/>
          </a:bodyPr>
          <a:lstStyle/>
          <a:p>
            <a:r>
              <a:rPr lang="en-US" sz="1000" dirty="0" err="1" smtClean="0"/>
              <a:t>ACC_Lat_axis</a:t>
            </a:r>
            <a:endParaRPr lang="en-US" sz="1000" dirty="0"/>
          </a:p>
        </p:txBody>
      </p:sp>
      <p:sp>
        <p:nvSpPr>
          <p:cNvPr id="11" name="TextBox 10"/>
          <p:cNvSpPr txBox="1"/>
          <p:nvPr/>
        </p:nvSpPr>
        <p:spPr>
          <a:xfrm>
            <a:off x="8817636" y="6334845"/>
            <a:ext cx="2603863" cy="246221"/>
          </a:xfrm>
          <a:prstGeom prst="rect">
            <a:avLst/>
          </a:prstGeom>
          <a:noFill/>
        </p:spPr>
        <p:txBody>
          <a:bodyPr wrap="square" rtlCol="0">
            <a:spAutoFit/>
          </a:bodyPr>
          <a:lstStyle/>
          <a:p>
            <a:r>
              <a:rPr lang="en-US" sz="1000" dirty="0" err="1" smtClean="0"/>
              <a:t>ACC_Vert_axis</a:t>
            </a:r>
            <a:endParaRPr lang="en-US" sz="1000" dirty="0"/>
          </a:p>
        </p:txBody>
      </p:sp>
      <p:sp>
        <p:nvSpPr>
          <p:cNvPr id="12" name="TextBox 11"/>
          <p:cNvSpPr txBox="1"/>
          <p:nvPr/>
        </p:nvSpPr>
        <p:spPr>
          <a:xfrm>
            <a:off x="8717280" y="3944273"/>
            <a:ext cx="2603863" cy="246221"/>
          </a:xfrm>
          <a:prstGeom prst="rect">
            <a:avLst/>
          </a:prstGeom>
          <a:noFill/>
        </p:spPr>
        <p:txBody>
          <a:bodyPr wrap="square" rtlCol="0">
            <a:spAutoFit/>
          </a:bodyPr>
          <a:lstStyle/>
          <a:p>
            <a:r>
              <a:rPr lang="en-US" sz="1000" dirty="0" err="1" smtClean="0"/>
              <a:t>ACC_frontal_axis</a:t>
            </a:r>
            <a:endParaRPr lang="en-US" sz="1000" dirty="0"/>
          </a:p>
        </p:txBody>
      </p:sp>
      <p:pic>
        <p:nvPicPr>
          <p:cNvPr id="13" name="Picture 12"/>
          <p:cNvPicPr/>
          <p:nvPr/>
        </p:nvPicPr>
        <p:blipFill>
          <a:blip r:embed="rId4">
            <a:extLst>
              <a:ext uri="{28A0092B-C50C-407E-A947-70E740481C1C}">
                <a14:useLocalDpi xmlns:a14="http://schemas.microsoft.com/office/drawing/2010/main" val="0"/>
              </a:ext>
            </a:extLst>
          </a:blip>
          <a:stretch>
            <a:fillRect/>
          </a:stretch>
        </p:blipFill>
        <p:spPr>
          <a:xfrm>
            <a:off x="7386728" y="4190495"/>
            <a:ext cx="4357778" cy="2191336"/>
          </a:xfrm>
          <a:prstGeom prst="rect">
            <a:avLst/>
          </a:prstGeom>
        </p:spPr>
      </p:pic>
    </p:spTree>
    <p:extLst>
      <p:ext uri="{BB962C8B-B14F-4D97-AF65-F5344CB8AC3E}">
        <p14:creationId xmlns:p14="http://schemas.microsoft.com/office/powerpoint/2010/main" val="3386280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621" y="855019"/>
            <a:ext cx="11203321" cy="603547"/>
          </a:xfrm>
        </p:spPr>
        <p:txBody>
          <a:bodyPr/>
          <a:lstStyle/>
          <a:p>
            <a:r>
              <a:rPr lang="en-US" sz="4400" b="1" dirty="0">
                <a:latin typeface="Arial" pitchFamily="34" charset="0"/>
                <a:cs typeface="Arial" pitchFamily="34" charset="0"/>
              </a:rPr>
              <a:t/>
            </a:r>
            <a:br>
              <a:rPr lang="en-US" sz="4400" b="1" dirty="0">
                <a:latin typeface="Arial" pitchFamily="34" charset="0"/>
                <a:cs typeface="Arial" pitchFamily="34" charset="0"/>
              </a:rPr>
            </a:br>
            <a:r>
              <a:rPr lang="en-US" sz="3200" b="1" dirty="0" smtClean="0">
                <a:latin typeface="Arial" pitchFamily="34" charset="0"/>
                <a:cs typeface="Arial" pitchFamily="34" charset="0"/>
              </a:rPr>
              <a:t>Feature Distribution(Smartphone Sensor based Dataset</a:t>
            </a:r>
            <a:r>
              <a:rPr lang="en-US" sz="4400" b="1" dirty="0" smtClean="0">
                <a:latin typeface="Arial" pitchFamily="34" charset="0"/>
                <a:cs typeface="Arial" pitchFamily="34" charset="0"/>
              </a:rPr>
              <a:t>)</a:t>
            </a:r>
            <a:r>
              <a:rPr lang="en-US" sz="4400" b="1" dirty="0">
                <a:latin typeface="Arial" pitchFamily="34" charset="0"/>
                <a:cs typeface="Arial" pitchFamily="34" charset="0"/>
              </a:rPr>
              <a:t/>
            </a:r>
            <a:br>
              <a:rPr lang="en-US" sz="4400" b="1" dirty="0">
                <a:latin typeface="Arial" pitchFamily="34" charset="0"/>
                <a:cs typeface="Arial" pitchFamily="34" charset="0"/>
              </a:rPr>
            </a:br>
            <a:endParaRPr lang="en-US" sz="3200" b="1" dirty="0"/>
          </a:p>
        </p:txBody>
      </p:sp>
      <p:sp>
        <p:nvSpPr>
          <p:cNvPr id="9" name="Rectangle 8"/>
          <p:cNvSpPr/>
          <p:nvPr/>
        </p:nvSpPr>
        <p:spPr>
          <a:xfrm>
            <a:off x="6233478" y="2824535"/>
            <a:ext cx="6777128" cy="3139321"/>
          </a:xfrm>
          <a:prstGeom prst="rect">
            <a:avLst/>
          </a:prstGeom>
        </p:spPr>
        <p:txBody>
          <a:bodyPr wrap="square">
            <a:spAutoFit/>
          </a:bodyPr>
          <a:lstStyle/>
          <a:p>
            <a:pPr lvl="0"/>
            <a:r>
              <a:rPr lang="en-GB" b="1" dirty="0" smtClean="0">
                <a:latin typeface="Arial" panose="020B0604020202020204" pitchFamily="34" charset="0"/>
                <a:cs typeface="Arial" panose="020B0604020202020204" pitchFamily="34" charset="0"/>
              </a:rPr>
              <a:t>Insight:-</a:t>
            </a:r>
          </a:p>
          <a:p>
            <a:pPr lvl="0"/>
            <a:endParaRPr lang="en-GB" dirty="0" smtClean="0"/>
          </a:p>
          <a:p>
            <a:pPr marL="285750" lvl="0" indent="-285750">
              <a:buFont typeface="Wingdings" panose="05000000000000000000" pitchFamily="2" charset="2"/>
              <a:buChar char="Ø"/>
            </a:pPr>
            <a:r>
              <a:rPr lang="en-GB" dirty="0" smtClean="0"/>
              <a:t>The </a:t>
            </a:r>
            <a:r>
              <a:rPr lang="en-GB" dirty="0"/>
              <a:t>angle between X-axis and gravity </a:t>
            </a:r>
            <a:r>
              <a:rPr lang="en-GB" dirty="0" smtClean="0"/>
              <a:t>mean is </a:t>
            </a:r>
          </a:p>
          <a:p>
            <a:pPr lvl="0"/>
            <a:r>
              <a:rPr lang="en-GB" dirty="0" smtClean="0"/>
              <a:t>higher </a:t>
            </a:r>
            <a:r>
              <a:rPr lang="en-GB" dirty="0"/>
              <a:t>than 0 only  in case of Activity </a:t>
            </a:r>
            <a:r>
              <a:rPr lang="en-GB" dirty="0" smtClean="0"/>
              <a:t>Laying.</a:t>
            </a:r>
          </a:p>
          <a:p>
            <a:pPr lvl="0"/>
            <a:endParaRPr lang="en-US" dirty="0"/>
          </a:p>
          <a:p>
            <a:pPr marL="285750" lvl="0" indent="-285750">
              <a:buFont typeface="Wingdings" panose="05000000000000000000" pitchFamily="2" charset="2"/>
              <a:buChar char="Ø"/>
            </a:pPr>
            <a:r>
              <a:rPr lang="en-GB" dirty="0"/>
              <a:t>Activity Laying can be easily predicted only </a:t>
            </a:r>
            <a:endParaRPr lang="en-GB" dirty="0" smtClean="0"/>
          </a:p>
          <a:p>
            <a:pPr lvl="0"/>
            <a:r>
              <a:rPr lang="en-GB" dirty="0" smtClean="0"/>
              <a:t>Based upon </a:t>
            </a:r>
            <a:r>
              <a:rPr lang="en-GB" dirty="0"/>
              <a:t>angular between X axis and </a:t>
            </a:r>
            <a:r>
              <a:rPr lang="en-GB" dirty="0" smtClean="0"/>
              <a:t>gravity</a:t>
            </a:r>
          </a:p>
          <a:p>
            <a:pPr lvl="0"/>
            <a:r>
              <a:rPr lang="en-GB" dirty="0" smtClean="0"/>
              <a:t> </a:t>
            </a:r>
            <a:r>
              <a:rPr lang="en-GB" dirty="0"/>
              <a:t>mean in this data set.</a:t>
            </a:r>
            <a:endParaRPr lang="en-US" dirty="0"/>
          </a:p>
          <a:p>
            <a:pPr lvl="0"/>
            <a:endParaRPr lang="en-GB" b="1" dirty="0" smtClean="0">
              <a:latin typeface="Arial" panose="020B0604020202020204" pitchFamily="34" charset="0"/>
              <a:cs typeface="Arial" panose="020B0604020202020204" pitchFamily="34" charset="0"/>
            </a:endParaRPr>
          </a:p>
          <a:p>
            <a:pPr lvl="0"/>
            <a:endParaRPr lang="en-GB" b="1" dirty="0">
              <a:latin typeface="Arial" panose="020B0604020202020204" pitchFamily="34" charset="0"/>
              <a:cs typeface="Arial" panose="020B0604020202020204" pitchFamily="34" charset="0"/>
            </a:endParaRPr>
          </a:p>
          <a:p>
            <a:pPr lvl="0"/>
            <a:r>
              <a:rPr lang="en-GB"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13" name="Content Placeholder 12"/>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2560321"/>
            <a:ext cx="6233478" cy="4505290"/>
          </a:xfrm>
          <a:prstGeom prst="rect">
            <a:avLst/>
          </a:prstGeom>
        </p:spPr>
      </p:pic>
    </p:spTree>
    <p:extLst>
      <p:ext uri="{BB962C8B-B14F-4D97-AF65-F5344CB8AC3E}">
        <p14:creationId xmlns:p14="http://schemas.microsoft.com/office/powerpoint/2010/main" val="1723133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6496" y="831215"/>
            <a:ext cx="11229447" cy="603547"/>
          </a:xfrm>
        </p:spPr>
        <p:txBody>
          <a:bodyPr/>
          <a:lstStyle/>
          <a:p>
            <a:r>
              <a:rPr lang="en-US" sz="4400" b="1" dirty="0">
                <a:latin typeface="Arial" pitchFamily="34" charset="0"/>
                <a:cs typeface="Arial" pitchFamily="34" charset="0"/>
              </a:rPr>
              <a:t/>
            </a:r>
            <a:br>
              <a:rPr lang="en-US" sz="4400" b="1" dirty="0">
                <a:latin typeface="Arial" pitchFamily="34" charset="0"/>
                <a:cs typeface="Arial" pitchFamily="34" charset="0"/>
              </a:rPr>
            </a:br>
            <a:r>
              <a:rPr lang="en-US" sz="3200" b="1" dirty="0" smtClean="0">
                <a:latin typeface="Arial" pitchFamily="34" charset="0"/>
                <a:cs typeface="Arial" pitchFamily="34" charset="0"/>
              </a:rPr>
              <a:t>Feature Distribution(Smartphone Sensor based dataset</a:t>
            </a:r>
            <a:r>
              <a:rPr lang="en-US" sz="4400" b="1" dirty="0" smtClean="0">
                <a:latin typeface="Arial" pitchFamily="34" charset="0"/>
                <a:cs typeface="Arial" pitchFamily="34" charset="0"/>
              </a:rPr>
              <a:t>)</a:t>
            </a:r>
            <a:r>
              <a:rPr lang="en-US" sz="4400" b="1" dirty="0">
                <a:latin typeface="Arial" pitchFamily="34" charset="0"/>
                <a:cs typeface="Arial" pitchFamily="34" charset="0"/>
              </a:rPr>
              <a:t/>
            </a:r>
            <a:br>
              <a:rPr lang="en-US" sz="4400" b="1" dirty="0">
                <a:latin typeface="Arial" pitchFamily="34" charset="0"/>
                <a:cs typeface="Arial" pitchFamily="34" charset="0"/>
              </a:rPr>
            </a:br>
            <a:endParaRPr lang="en-US" sz="3200" b="1" dirty="0"/>
          </a:p>
        </p:txBody>
      </p:sp>
      <p:sp>
        <p:nvSpPr>
          <p:cNvPr id="9" name="Rectangle 8"/>
          <p:cNvSpPr/>
          <p:nvPr/>
        </p:nvSpPr>
        <p:spPr>
          <a:xfrm>
            <a:off x="6233478" y="2824535"/>
            <a:ext cx="5592762" cy="3416320"/>
          </a:xfrm>
          <a:prstGeom prst="rect">
            <a:avLst/>
          </a:prstGeom>
        </p:spPr>
        <p:txBody>
          <a:bodyPr wrap="square">
            <a:spAutoFit/>
          </a:bodyPr>
          <a:lstStyle/>
          <a:p>
            <a:pPr lvl="0"/>
            <a:r>
              <a:rPr lang="en-GB" b="1" dirty="0" smtClean="0">
                <a:latin typeface="Arial" panose="020B0604020202020204" pitchFamily="34" charset="0"/>
                <a:cs typeface="Arial" panose="020B0604020202020204" pitchFamily="34" charset="0"/>
              </a:rPr>
              <a:t>Insight</a:t>
            </a:r>
          </a:p>
          <a:p>
            <a:pPr lvl="0"/>
            <a:endParaRPr lang="en-GB" dirty="0"/>
          </a:p>
          <a:p>
            <a:pPr marL="285750" lvl="0" indent="-285750">
              <a:buFont typeface="Wingdings" panose="05000000000000000000" pitchFamily="2" charset="2"/>
              <a:buChar char="q"/>
            </a:pPr>
            <a:r>
              <a:rPr lang="en-US" dirty="0" smtClean="0"/>
              <a:t>A</a:t>
            </a:r>
            <a:r>
              <a:rPr lang="en-GB" dirty="0" smtClean="0"/>
              <a:t>cc </a:t>
            </a:r>
            <a:r>
              <a:rPr lang="en-GB" dirty="0"/>
              <a:t>Mean is highest for Activity Walking </a:t>
            </a:r>
            <a:r>
              <a:rPr lang="en-GB" dirty="0" smtClean="0"/>
              <a:t>downstairs </a:t>
            </a:r>
            <a:r>
              <a:rPr lang="en-GB" dirty="0"/>
              <a:t>and almost the same as walking up staircase and down </a:t>
            </a:r>
            <a:r>
              <a:rPr lang="en-GB" dirty="0" smtClean="0"/>
              <a:t>staircase.</a:t>
            </a:r>
            <a:endParaRPr lang="en-US" dirty="0"/>
          </a:p>
          <a:p>
            <a:pPr marL="285750" lvl="0" indent="-285750">
              <a:buFont typeface="Wingdings" panose="05000000000000000000" pitchFamily="2" charset="2"/>
              <a:buChar char="q"/>
            </a:pPr>
            <a:endParaRPr lang="en-US" dirty="0"/>
          </a:p>
          <a:p>
            <a:pPr marL="285750" lvl="0" indent="-285750">
              <a:buFont typeface="Wingdings" panose="05000000000000000000" pitchFamily="2" charset="2"/>
              <a:buChar char="q"/>
            </a:pPr>
            <a:r>
              <a:rPr lang="en-GB" dirty="0" smtClean="0"/>
              <a:t>For </a:t>
            </a:r>
            <a:r>
              <a:rPr lang="en-GB" dirty="0"/>
              <a:t>a static activity like Standing, Sitting and lying acceleration magnitude mean is negative and less than -0.8</a:t>
            </a:r>
            <a:endParaRPr lang="en-US" dirty="0"/>
          </a:p>
          <a:p>
            <a:pPr marL="285750" lvl="0" indent="-285750">
              <a:buFont typeface="Wingdings" panose="05000000000000000000" pitchFamily="2" charset="2"/>
              <a:buChar char="q"/>
            </a:pPr>
            <a:endParaRPr lang="en-GB" b="1" dirty="0" smtClean="0">
              <a:latin typeface="Arial" panose="020B0604020202020204" pitchFamily="34" charset="0"/>
              <a:cs typeface="Arial" panose="020B0604020202020204" pitchFamily="34" charset="0"/>
            </a:endParaRPr>
          </a:p>
          <a:p>
            <a:pPr lvl="0"/>
            <a:endParaRPr lang="en-GB" b="1" dirty="0">
              <a:latin typeface="Arial" panose="020B0604020202020204" pitchFamily="34" charset="0"/>
              <a:cs typeface="Arial" panose="020B0604020202020204" pitchFamily="34" charset="0"/>
            </a:endParaRPr>
          </a:p>
          <a:p>
            <a:pPr lvl="0"/>
            <a:r>
              <a:rPr lang="en-GB"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p:txBody>
          <a:bodyPr/>
          <a:lstStyle/>
          <a:p>
            <a:endParaRPr lang="en-US" dirty="0" smtClean="0"/>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34497" y="2306456"/>
            <a:ext cx="5731510" cy="5188585"/>
          </a:xfrm>
          <a:prstGeom prst="rect">
            <a:avLst/>
          </a:prstGeom>
        </p:spPr>
      </p:pic>
    </p:spTree>
    <p:extLst>
      <p:ext uri="{BB962C8B-B14F-4D97-AF65-F5344CB8AC3E}">
        <p14:creationId xmlns:p14="http://schemas.microsoft.com/office/powerpoint/2010/main" val="487264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0593" y="729760"/>
            <a:ext cx="10337075" cy="863909"/>
          </a:xfrm>
        </p:spPr>
        <p:txBody>
          <a:bodyPr/>
          <a:lstStyle/>
          <a:p>
            <a:r>
              <a:rPr lang="en-US" sz="4400" b="1" dirty="0">
                <a:latin typeface="Arial" pitchFamily="34" charset="0"/>
                <a:cs typeface="Arial" pitchFamily="34" charset="0"/>
              </a:rPr>
              <a:t/>
            </a:r>
            <a:br>
              <a:rPr lang="en-US" sz="4400" b="1" dirty="0">
                <a:latin typeface="Arial" pitchFamily="34" charset="0"/>
                <a:cs typeface="Arial" pitchFamily="34" charset="0"/>
              </a:rPr>
            </a:br>
            <a:r>
              <a:rPr lang="en-US" sz="3200" b="1" dirty="0" smtClean="0">
                <a:latin typeface="Arial" pitchFamily="34" charset="0"/>
                <a:cs typeface="Arial" pitchFamily="34" charset="0"/>
              </a:rPr>
              <a:t>Feature Distribution(Smartphone Sensor based  dataset</a:t>
            </a:r>
            <a:r>
              <a:rPr lang="en-US" sz="4400" b="1" dirty="0" smtClean="0">
                <a:latin typeface="Arial" pitchFamily="34" charset="0"/>
                <a:cs typeface="Arial" pitchFamily="34" charset="0"/>
              </a:rPr>
              <a:t>)</a:t>
            </a:r>
            <a:r>
              <a:rPr lang="en-US" sz="4400" b="1" dirty="0">
                <a:latin typeface="Arial" pitchFamily="34" charset="0"/>
                <a:cs typeface="Arial" pitchFamily="34" charset="0"/>
              </a:rPr>
              <a:t/>
            </a:r>
            <a:br>
              <a:rPr lang="en-US" sz="4400" b="1" dirty="0">
                <a:latin typeface="Arial" pitchFamily="34" charset="0"/>
                <a:cs typeface="Arial" pitchFamily="34" charset="0"/>
              </a:rPr>
            </a:br>
            <a:endParaRPr lang="en-US" sz="3200" b="1" dirty="0"/>
          </a:p>
        </p:txBody>
      </p:sp>
      <p:sp>
        <p:nvSpPr>
          <p:cNvPr id="9" name="Rectangle 8"/>
          <p:cNvSpPr/>
          <p:nvPr/>
        </p:nvSpPr>
        <p:spPr>
          <a:xfrm>
            <a:off x="6233478" y="2824535"/>
            <a:ext cx="6777128" cy="2862322"/>
          </a:xfrm>
          <a:prstGeom prst="rect">
            <a:avLst/>
          </a:prstGeom>
        </p:spPr>
        <p:txBody>
          <a:bodyPr wrap="square">
            <a:spAutoFit/>
          </a:bodyPr>
          <a:lstStyle/>
          <a:p>
            <a:pPr lvl="0"/>
            <a:r>
              <a:rPr lang="en-GB" b="1" dirty="0" smtClean="0">
                <a:latin typeface="Arial" panose="020B0604020202020204" pitchFamily="34" charset="0"/>
                <a:cs typeface="Arial" panose="020B0604020202020204" pitchFamily="34" charset="0"/>
              </a:rPr>
              <a:t>Insight</a:t>
            </a:r>
          </a:p>
          <a:p>
            <a:pPr lvl="0"/>
            <a:endParaRPr lang="en-GB" dirty="0"/>
          </a:p>
          <a:p>
            <a:pPr marL="285750" indent="-285750">
              <a:buFont typeface="Wingdings" panose="05000000000000000000" pitchFamily="2" charset="2"/>
              <a:buChar char="q"/>
            </a:pPr>
            <a:r>
              <a:rPr lang="en-GB" dirty="0"/>
              <a:t>Angle between Y axis and gravity </a:t>
            </a:r>
            <a:r>
              <a:rPr lang="en-GB" dirty="0" smtClean="0"/>
              <a:t>means</a:t>
            </a:r>
          </a:p>
          <a:p>
            <a:r>
              <a:rPr lang="en-GB" dirty="0" smtClean="0"/>
              <a:t>is </a:t>
            </a:r>
            <a:r>
              <a:rPr lang="en-GB" dirty="0"/>
              <a:t>lowest for Activity Laying and high for </a:t>
            </a:r>
            <a:endParaRPr lang="en-GB" dirty="0" smtClean="0"/>
          </a:p>
          <a:p>
            <a:r>
              <a:rPr lang="en-GB" dirty="0" smtClean="0"/>
              <a:t>dynamic </a:t>
            </a:r>
            <a:r>
              <a:rPr lang="en-GB" dirty="0"/>
              <a:t>acidity like walking, </a:t>
            </a:r>
            <a:r>
              <a:rPr lang="en-GB" dirty="0" err="1"/>
              <a:t>walking_downstairs</a:t>
            </a:r>
            <a:r>
              <a:rPr lang="en-GB" dirty="0" smtClean="0"/>
              <a:t>,</a:t>
            </a:r>
          </a:p>
          <a:p>
            <a:r>
              <a:rPr lang="en-GB" dirty="0" smtClean="0"/>
              <a:t> </a:t>
            </a:r>
            <a:r>
              <a:rPr lang="en-GB" dirty="0"/>
              <a:t>and upstairs.</a:t>
            </a:r>
            <a:endParaRPr lang="en-US" dirty="0"/>
          </a:p>
          <a:p>
            <a:pPr marL="285750" lvl="0" indent="-285750">
              <a:buFont typeface="Wingdings" panose="05000000000000000000" pitchFamily="2" charset="2"/>
              <a:buChar char="q"/>
            </a:pPr>
            <a:endParaRPr lang="en-GB" b="1" dirty="0" smtClean="0">
              <a:latin typeface="Arial" panose="020B0604020202020204" pitchFamily="34" charset="0"/>
              <a:cs typeface="Arial" panose="020B0604020202020204" pitchFamily="34" charset="0"/>
            </a:endParaRPr>
          </a:p>
          <a:p>
            <a:pPr marL="285750" lvl="0" indent="-285750">
              <a:buFont typeface="Wingdings" panose="05000000000000000000" pitchFamily="2" charset="2"/>
              <a:buChar char="q"/>
            </a:pPr>
            <a:endParaRPr lang="en-GB" b="1" dirty="0" smtClean="0">
              <a:latin typeface="Arial" panose="020B0604020202020204" pitchFamily="34" charset="0"/>
              <a:cs typeface="Arial" panose="020B0604020202020204" pitchFamily="34" charset="0"/>
            </a:endParaRPr>
          </a:p>
          <a:p>
            <a:pPr lvl="0"/>
            <a:endParaRPr lang="en-GB" b="1" dirty="0">
              <a:latin typeface="Arial" panose="020B0604020202020204" pitchFamily="34" charset="0"/>
              <a:cs typeface="Arial" panose="020B0604020202020204" pitchFamily="34" charset="0"/>
            </a:endParaRPr>
          </a:p>
          <a:p>
            <a:pPr lvl="0"/>
            <a:r>
              <a:rPr lang="en-GB"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p:txBody>
          <a:bodyPr/>
          <a:lstStyle/>
          <a:p>
            <a:endParaRPr lang="en-US" dirty="0" smtClean="0"/>
          </a:p>
          <a:p>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73536" y="2541587"/>
            <a:ext cx="5731510" cy="5188585"/>
          </a:xfrm>
          <a:prstGeom prst="rect">
            <a:avLst/>
          </a:prstGeom>
        </p:spPr>
      </p:pic>
    </p:spTree>
    <p:extLst>
      <p:ext uri="{BB962C8B-B14F-4D97-AF65-F5344CB8AC3E}">
        <p14:creationId xmlns:p14="http://schemas.microsoft.com/office/powerpoint/2010/main" val="940922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9303" y="668800"/>
            <a:ext cx="11129554" cy="890034"/>
          </a:xfrm>
        </p:spPr>
        <p:txBody>
          <a:bodyPr/>
          <a:lstStyle/>
          <a:p>
            <a:r>
              <a:rPr lang="en-US" sz="4400" b="1" dirty="0">
                <a:latin typeface="Arial" pitchFamily="34" charset="0"/>
                <a:cs typeface="Arial" pitchFamily="34" charset="0"/>
              </a:rPr>
              <a:t/>
            </a:r>
            <a:br>
              <a:rPr lang="en-US" sz="4400" b="1" dirty="0">
                <a:latin typeface="Arial" pitchFamily="34" charset="0"/>
                <a:cs typeface="Arial" pitchFamily="34" charset="0"/>
              </a:rPr>
            </a:br>
            <a:r>
              <a:rPr lang="en-US" sz="3200" b="1" dirty="0" smtClean="0">
                <a:latin typeface="Arial" pitchFamily="34" charset="0"/>
                <a:cs typeface="Arial" pitchFamily="34" charset="0"/>
              </a:rPr>
              <a:t>Duration for walking upstairs and down stairs (Smartphone Sensor based dataset</a:t>
            </a:r>
            <a:r>
              <a:rPr lang="en-US" sz="4400" b="1" dirty="0" smtClean="0">
                <a:latin typeface="Arial" pitchFamily="34" charset="0"/>
                <a:cs typeface="Arial" pitchFamily="34" charset="0"/>
              </a:rPr>
              <a:t>)</a:t>
            </a:r>
            <a:r>
              <a:rPr lang="en-US" sz="4400" b="1" dirty="0">
                <a:latin typeface="Arial" pitchFamily="34" charset="0"/>
                <a:cs typeface="Arial" pitchFamily="34" charset="0"/>
              </a:rPr>
              <a:t/>
            </a:r>
            <a:br>
              <a:rPr lang="en-US" sz="4400" b="1" dirty="0">
                <a:latin typeface="Arial" pitchFamily="34" charset="0"/>
                <a:cs typeface="Arial" pitchFamily="34" charset="0"/>
              </a:rPr>
            </a:br>
            <a:endParaRPr lang="en-US" sz="3200" b="1" dirty="0"/>
          </a:p>
        </p:txBody>
      </p:sp>
      <p:sp>
        <p:nvSpPr>
          <p:cNvPr id="9" name="Rectangle 8"/>
          <p:cNvSpPr/>
          <p:nvPr/>
        </p:nvSpPr>
        <p:spPr>
          <a:xfrm>
            <a:off x="6233478" y="2824535"/>
            <a:ext cx="6132693" cy="2308324"/>
          </a:xfrm>
          <a:prstGeom prst="rect">
            <a:avLst/>
          </a:prstGeom>
        </p:spPr>
        <p:txBody>
          <a:bodyPr wrap="square">
            <a:spAutoFit/>
          </a:bodyPr>
          <a:lstStyle/>
          <a:p>
            <a:pPr lvl="0"/>
            <a:r>
              <a:rPr lang="en-GB" b="1" dirty="0" smtClean="0">
                <a:latin typeface="Arial" panose="020B0604020202020204" pitchFamily="34" charset="0"/>
                <a:cs typeface="Arial" panose="020B0604020202020204" pitchFamily="34" charset="0"/>
              </a:rPr>
              <a:t>Insight</a:t>
            </a:r>
          </a:p>
          <a:p>
            <a:pPr lvl="0"/>
            <a:endParaRPr lang="en-GB" dirty="0"/>
          </a:p>
          <a:p>
            <a:pPr marL="285750" lvl="0" indent="-285750">
              <a:buFont typeface="Wingdings" panose="05000000000000000000" pitchFamily="2" charset="2"/>
              <a:buChar char="q"/>
            </a:pPr>
            <a:r>
              <a:rPr lang="en-US" dirty="0" smtClean="0"/>
              <a:t>Almost all the participants took less time in walking</a:t>
            </a:r>
          </a:p>
          <a:p>
            <a:pPr lvl="0"/>
            <a:r>
              <a:rPr lang="en-US" dirty="0" smtClean="0">
                <a:latin typeface="Arial" panose="020B0604020202020204" pitchFamily="34" charset="0"/>
                <a:cs typeface="Arial" panose="020B0604020202020204" pitchFamily="34" charset="0"/>
              </a:rPr>
              <a:t>Down stairs than walking upstairs</a:t>
            </a:r>
          </a:p>
          <a:p>
            <a:pPr lvl="0"/>
            <a:endParaRPr lang="en-GB" dirty="0" smtClean="0">
              <a:latin typeface="Arial" panose="020B0604020202020204" pitchFamily="34" charset="0"/>
              <a:cs typeface="Arial" panose="020B0604020202020204" pitchFamily="34" charset="0"/>
            </a:endParaRPr>
          </a:p>
          <a:p>
            <a:pPr marL="285750" lvl="0" indent="-285750">
              <a:buFont typeface="Wingdings" panose="05000000000000000000" pitchFamily="2" charset="2"/>
              <a:buChar char="q"/>
            </a:pPr>
            <a:endParaRPr lang="en-GB" b="1" dirty="0" smtClean="0">
              <a:latin typeface="Arial" panose="020B0604020202020204" pitchFamily="34" charset="0"/>
              <a:cs typeface="Arial" panose="020B0604020202020204" pitchFamily="34" charset="0"/>
            </a:endParaRPr>
          </a:p>
          <a:p>
            <a:pPr lvl="0"/>
            <a:endParaRPr lang="en-GB" b="1" dirty="0">
              <a:latin typeface="Arial" panose="020B0604020202020204" pitchFamily="34" charset="0"/>
              <a:cs typeface="Arial" panose="020B0604020202020204" pitchFamily="34" charset="0"/>
            </a:endParaRPr>
          </a:p>
          <a:p>
            <a:pPr lvl="0"/>
            <a:r>
              <a:rPr lang="en-GB"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p:txBody>
          <a:bodyPr/>
          <a:lstStyle/>
          <a:p>
            <a:endParaRPr lang="en-US" dirty="0" smtClean="0"/>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82245" y="2351950"/>
            <a:ext cx="5731510" cy="2101850"/>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21285" y="4546146"/>
            <a:ext cx="5731510" cy="2137410"/>
          </a:xfrm>
          <a:prstGeom prst="rect">
            <a:avLst/>
          </a:prstGeom>
        </p:spPr>
      </p:pic>
    </p:spTree>
    <p:extLst>
      <p:ext uri="{BB962C8B-B14F-4D97-AF65-F5344CB8AC3E}">
        <p14:creationId xmlns:p14="http://schemas.microsoft.com/office/powerpoint/2010/main" val="418580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663643"/>
            <a:ext cx="9040606" cy="706964"/>
          </a:xfrm>
        </p:spPr>
        <p:txBody>
          <a:bodyPr vert="horz" lIns="91440" tIns="45720" rIns="91440" bIns="45720" rtlCol="0" anchor="ctr">
            <a:normAutofit fontScale="90000"/>
          </a:bodyPr>
          <a:lstStyle/>
          <a:p>
            <a:r>
              <a:rPr lang="en-US" sz="4400" b="1" dirty="0">
                <a:latin typeface="Arial" pitchFamily="34" charset="0"/>
                <a:cs typeface="Arial" pitchFamily="34" charset="0"/>
              </a:rPr>
              <a:t>	</a:t>
            </a:r>
            <a:r>
              <a:rPr lang="en-US" sz="4400" b="1" dirty="0" smtClean="0">
                <a:latin typeface="Arial" pitchFamily="34" charset="0"/>
                <a:cs typeface="Arial" pitchFamily="34" charset="0"/>
              </a:rPr>
              <a:t>PCA(Smartphone sensor dataset)</a:t>
            </a:r>
            <a:endParaRPr lang="en-US" sz="4400" b="1" dirty="0">
              <a:latin typeface="Arial" pitchFamily="34" charset="0"/>
              <a:cs typeface="Arial" pitchFamily="34" charset="0"/>
            </a:endParaRPr>
          </a:p>
        </p:txBody>
      </p:sp>
      <p:sp>
        <p:nvSpPr>
          <p:cNvPr id="10" name="Rectangle 9"/>
          <p:cNvSpPr/>
          <p:nvPr/>
        </p:nvSpPr>
        <p:spPr>
          <a:xfrm>
            <a:off x="138901" y="5296058"/>
            <a:ext cx="12053099" cy="2782428"/>
          </a:xfrm>
          <a:prstGeom prst="rect">
            <a:avLst/>
          </a:prstGeom>
        </p:spPr>
        <p:txBody>
          <a:bodyPr wrap="square">
            <a:spAutoFit/>
          </a:bodyPr>
          <a:lstStyle/>
          <a:p>
            <a:pPr>
              <a:lnSpc>
                <a:spcPct val="107000"/>
              </a:lnSpc>
              <a:spcAft>
                <a:spcPts val="800"/>
              </a:spcAft>
            </a:pPr>
            <a:r>
              <a:rPr lang="en-IN" b="1" dirty="0">
                <a:latin typeface="Calibri" panose="020F0502020204030204" pitchFamily="34" charset="0"/>
                <a:ea typeface="Calibri" panose="020F0502020204030204" pitchFamily="34" charset="0"/>
              </a:rPr>
              <a:t>Insight: </a:t>
            </a:r>
            <a:endParaRPr lang="en-IN" b="1" dirty="0" smtClean="0">
              <a:latin typeface="Calibri" panose="020F0502020204030204" pitchFamily="34" charset="0"/>
              <a:ea typeface="Calibri" panose="020F0502020204030204" pitchFamily="34" charset="0"/>
            </a:endParaRPr>
          </a:p>
          <a:p>
            <a:pPr marL="285750" indent="-285750">
              <a:lnSpc>
                <a:spcPct val="107000"/>
              </a:lnSpc>
              <a:spcAft>
                <a:spcPts val="800"/>
              </a:spcAft>
              <a:buFont typeface="Wingdings" panose="05000000000000000000" pitchFamily="2" charset="2"/>
              <a:buChar char="q"/>
            </a:pPr>
            <a:r>
              <a:rPr lang="en-IN" dirty="0" smtClean="0">
                <a:latin typeface="Arial" panose="020B0604020202020204" pitchFamily="34" charset="0"/>
                <a:ea typeface="Calibri" panose="020F0502020204030204" pitchFamily="34" charset="0"/>
                <a:cs typeface="Arial" panose="020B0604020202020204" pitchFamily="34" charset="0"/>
              </a:rPr>
              <a:t>As per Correlation graph, smartphone based </a:t>
            </a:r>
            <a:r>
              <a:rPr lang="en-IN" dirty="0" err="1" smtClean="0">
                <a:latin typeface="Arial" panose="020B0604020202020204" pitchFamily="34" charset="0"/>
                <a:ea typeface="Calibri" panose="020F0502020204030204" pitchFamily="34" charset="0"/>
                <a:cs typeface="Arial" panose="020B0604020202020204" pitchFamily="34" charset="0"/>
              </a:rPr>
              <a:t>senors</a:t>
            </a:r>
            <a:r>
              <a:rPr lang="en-IN" dirty="0" smtClean="0">
                <a:latin typeface="Arial" panose="020B0604020202020204" pitchFamily="34" charset="0"/>
                <a:ea typeface="Calibri" panose="020F0502020204030204" pitchFamily="34" charset="0"/>
                <a:cs typeface="Arial" panose="020B0604020202020204" pitchFamily="34" charset="0"/>
              </a:rPr>
              <a:t> dataset has </a:t>
            </a:r>
            <a:r>
              <a:rPr lang="en-US" dirty="0" err="1" smtClean="0">
                <a:latin typeface="Arial" panose="020B0604020202020204" pitchFamily="34" charset="0"/>
                <a:cs typeface="Arial" panose="020B0604020202020204" pitchFamily="34" charset="0"/>
              </a:rPr>
              <a:t>multicollinearity</a:t>
            </a:r>
            <a:r>
              <a:rPr lang="en-IN" dirty="0" smtClean="0">
                <a:latin typeface="Arial" panose="020B0604020202020204" pitchFamily="34" charset="0"/>
                <a:cs typeface="Arial" panose="020B0604020202020204" pitchFamily="34" charset="0"/>
              </a:rPr>
              <a:t>.</a:t>
            </a:r>
          </a:p>
          <a:p>
            <a:pPr marL="285750" indent="-285750">
              <a:lnSpc>
                <a:spcPct val="107000"/>
              </a:lnSpc>
              <a:spcAft>
                <a:spcPts val="800"/>
              </a:spcAft>
              <a:buFont typeface="Wingdings" panose="05000000000000000000" pitchFamily="2" charset="2"/>
              <a:buChar char="q"/>
            </a:pPr>
            <a:r>
              <a:rPr lang="en-US" dirty="0">
                <a:latin typeface="Arial" panose="020B0604020202020204" pitchFamily="34" charset="0"/>
                <a:cs typeface="Arial" panose="020B0604020202020204" pitchFamily="34" charset="0"/>
              </a:rPr>
              <a:t>To remove </a:t>
            </a:r>
            <a:r>
              <a:rPr lang="en-US" dirty="0" err="1">
                <a:latin typeface="Arial" panose="020B0604020202020204" pitchFamily="34" charset="0"/>
                <a:cs typeface="Arial" panose="020B0604020202020204" pitchFamily="34" charset="0"/>
              </a:rPr>
              <a:t>multicollinearity</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reduce no of features, we used PCA approach for this </a:t>
            </a:r>
            <a:r>
              <a:rPr lang="en-US" dirty="0" smtClean="0">
                <a:latin typeface="Arial" panose="020B0604020202020204" pitchFamily="34" charset="0"/>
                <a:cs typeface="Arial" panose="020B0604020202020204" pitchFamily="34" charset="0"/>
              </a:rPr>
              <a:t>dataset.</a:t>
            </a:r>
          </a:p>
          <a:p>
            <a:pPr marL="285750" indent="-285750">
              <a:lnSpc>
                <a:spcPct val="107000"/>
              </a:lnSpc>
              <a:spcAft>
                <a:spcPts val="800"/>
              </a:spcAft>
              <a:buFont typeface="Wingdings" panose="05000000000000000000" pitchFamily="2" charset="2"/>
              <a:buChar char="q"/>
            </a:pPr>
            <a:r>
              <a:rPr lang="en-US" dirty="0" smtClean="0">
                <a:latin typeface="Arial" panose="020B0604020202020204" pitchFamily="34" charset="0"/>
                <a:cs typeface="Arial" panose="020B0604020202020204" pitchFamily="34" charset="0"/>
              </a:rPr>
              <a:t>Cumulative </a:t>
            </a:r>
            <a:r>
              <a:rPr lang="en-US" dirty="0">
                <a:latin typeface="Arial" panose="020B0604020202020204" pitchFamily="34" charset="0"/>
                <a:cs typeface="Arial" panose="020B0604020202020204" pitchFamily="34" charset="0"/>
              </a:rPr>
              <a:t>variance and found that PCA Components 102 is able to show more than 95% variance of </a:t>
            </a:r>
            <a:r>
              <a:rPr lang="en-US" dirty="0" smtClean="0">
                <a:latin typeface="Arial" panose="020B0604020202020204" pitchFamily="34" charset="0"/>
                <a:cs typeface="Arial" panose="020B0604020202020204" pitchFamily="34" charset="0"/>
              </a:rPr>
              <a:t>data.</a:t>
            </a:r>
          </a:p>
          <a:p>
            <a:pPr>
              <a:lnSpc>
                <a:spcPct val="107000"/>
              </a:lnSpc>
              <a:spcAft>
                <a:spcPts val="800"/>
              </a:spcAft>
            </a:pPr>
            <a:endParaRPr lang="en-IN" b="1" dirty="0" smtClean="0">
              <a:latin typeface="Calibri" panose="020F0502020204030204" pitchFamily="34" charset="0"/>
            </a:endParaRPr>
          </a:p>
          <a:p>
            <a:pPr>
              <a:lnSpc>
                <a:spcPct val="107000"/>
              </a:lnSpc>
              <a:spcAft>
                <a:spcPts val="800"/>
              </a:spcAft>
            </a:pPr>
            <a:endParaRPr lang="en-IN" b="1" dirty="0" smtClean="0">
              <a:latin typeface="Calibri" panose="020F0502020204030204" pitchFamily="34" charset="0"/>
              <a:ea typeface="Calibri" panose="020F0502020204030204" pitchFamily="34" charset="0"/>
            </a:endParaRPr>
          </a:p>
          <a:p>
            <a:pPr>
              <a:lnSpc>
                <a:spcPct val="107000"/>
              </a:lnSpc>
              <a:spcAft>
                <a:spcPts val="800"/>
              </a:spcAft>
            </a:pPr>
            <a:r>
              <a:rPr lang="en-IN" b="1" dirty="0">
                <a:latin typeface="Calibri" panose="020F0502020204030204" pitchFamily="34" charset="0"/>
                <a:ea typeface="Calibri" panose="020F0502020204030204" pitchFamily="34" charset="0"/>
              </a:rPr>
              <a:t> </a:t>
            </a:r>
            <a:endParaRPr lang="en-US" b="1" dirty="0">
              <a:latin typeface="Calibri" panose="020F0502020204030204" pitchFamily="34" charset="0"/>
              <a:ea typeface="Calibri" panose="020F050202020403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0" y="2036876"/>
            <a:ext cx="5424170" cy="333756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566263" y="2212295"/>
            <a:ext cx="5079728" cy="2986722"/>
          </a:xfrm>
          <a:prstGeom prst="rect">
            <a:avLst/>
          </a:prstGeom>
        </p:spPr>
      </p:pic>
    </p:spTree>
    <p:extLst>
      <p:ext uri="{BB962C8B-B14F-4D97-AF65-F5344CB8AC3E}">
        <p14:creationId xmlns:p14="http://schemas.microsoft.com/office/powerpoint/2010/main" val="4179113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8715" y="680684"/>
            <a:ext cx="10244566" cy="706964"/>
          </a:xfrm>
        </p:spPr>
        <p:txBody>
          <a:bodyPr vert="horz" lIns="91440" tIns="45720" rIns="91440" bIns="45720" rtlCol="0" anchor="ctr">
            <a:normAutofit fontScale="90000"/>
          </a:bodyPr>
          <a:lstStyle/>
          <a:p>
            <a:r>
              <a:rPr lang="en-US" sz="4400" b="1" dirty="0">
                <a:latin typeface="Arial" pitchFamily="34" charset="0"/>
                <a:cs typeface="Arial" pitchFamily="34" charset="0"/>
              </a:rPr>
              <a:t>		</a:t>
            </a:r>
            <a:r>
              <a:rPr lang="en-US" sz="4400" b="1" dirty="0" smtClean="0">
                <a:latin typeface="Arial" pitchFamily="34" charset="0"/>
                <a:cs typeface="Arial" pitchFamily="34" charset="0"/>
              </a:rPr>
              <a:t>Optimization of Hyper Parameter</a:t>
            </a:r>
            <a:endParaRPr lang="en-US" sz="4400" b="1" dirty="0">
              <a:latin typeface="Arial" pitchFamily="34" charset="0"/>
              <a:cs typeface="Arial" pitchFamily="34" charset="0"/>
            </a:endParaRPr>
          </a:p>
        </p:txBody>
      </p:sp>
      <p:sp>
        <p:nvSpPr>
          <p:cNvPr id="2" name="Content Placeholder 1"/>
          <p:cNvSpPr>
            <a:spLocks noGrp="1"/>
          </p:cNvSpPr>
          <p:nvPr>
            <p:ph idx="1"/>
          </p:nvPr>
        </p:nvSpPr>
        <p:spPr>
          <a:xfrm>
            <a:off x="609600" y="1605280"/>
            <a:ext cx="10972800" cy="4432492"/>
          </a:xfrm>
        </p:spPr>
        <p:txBody>
          <a:bodyPr/>
          <a:lstStyle/>
          <a:p>
            <a:pPr marL="0" indent="0">
              <a:buNone/>
            </a:pPr>
            <a:r>
              <a:rPr lang="en-IN" dirty="0" smtClean="0"/>
              <a:t>.</a:t>
            </a:r>
            <a:endParaRPr lang="en-US" dirty="0"/>
          </a:p>
        </p:txBody>
      </p:sp>
      <p:sp>
        <p:nvSpPr>
          <p:cNvPr id="4" name="Rectangle 3"/>
          <p:cNvSpPr/>
          <p:nvPr/>
        </p:nvSpPr>
        <p:spPr>
          <a:xfrm>
            <a:off x="274320" y="5886072"/>
            <a:ext cx="11917680" cy="369332"/>
          </a:xfrm>
          <a:prstGeom prst="rect">
            <a:avLst/>
          </a:prstGeom>
        </p:spPr>
        <p:txBody>
          <a:bodyPr wrap="square">
            <a:spAutoFit/>
          </a:bodyPr>
          <a:lstStyle/>
          <a:p>
            <a:r>
              <a:rPr lang="en-IN"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9" name="TextBox 8"/>
          <p:cNvSpPr txBox="1"/>
          <p:nvPr/>
        </p:nvSpPr>
        <p:spPr>
          <a:xfrm>
            <a:off x="539933" y="2473235"/>
            <a:ext cx="9152708"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Grid </a:t>
            </a:r>
            <a:r>
              <a:rPr lang="en-US" dirty="0" err="1" smtClean="0"/>
              <a:t>searchCv</a:t>
            </a:r>
            <a:r>
              <a:rPr lang="en-US" dirty="0" smtClean="0"/>
              <a:t> is used to  find optimized parameter for all models.</a:t>
            </a:r>
            <a:endParaRPr lang="en-US" dirty="0"/>
          </a:p>
          <a:p>
            <a:pPr marL="285750" indent="-285750">
              <a:buFont typeface="Wingdings" panose="05000000000000000000" pitchFamily="2" charset="2"/>
              <a:buChar char="q"/>
            </a:pPr>
            <a:r>
              <a:rPr lang="en-US" dirty="0" smtClean="0"/>
              <a:t>Below are the optimized parameter for all the models.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a:p>
          <a:p>
            <a:r>
              <a:rPr lang="en-US" dirty="0" smtClean="0"/>
              <a:t> </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798307843"/>
              </p:ext>
            </p:extLst>
          </p:nvPr>
        </p:nvGraphicFramePr>
        <p:xfrm>
          <a:off x="681921" y="3342729"/>
          <a:ext cx="5013485" cy="2534940"/>
        </p:xfrm>
        <a:graphic>
          <a:graphicData uri="http://schemas.openxmlformats.org/drawingml/2006/table">
            <a:tbl>
              <a:tblPr firstRow="1" firstCol="1" bandRow="1">
                <a:tableStyleId>{5C22544A-7EE6-4342-B048-85BDC9FD1C3A}</a:tableStyleId>
              </a:tblPr>
              <a:tblGrid>
                <a:gridCol w="2461200">
                  <a:extLst>
                    <a:ext uri="{9D8B030D-6E8A-4147-A177-3AD203B41FA5}">
                      <a16:colId xmlns:a16="http://schemas.microsoft.com/office/drawing/2014/main" val="33227911"/>
                    </a:ext>
                  </a:extLst>
                </a:gridCol>
                <a:gridCol w="2552285">
                  <a:extLst>
                    <a:ext uri="{9D8B030D-6E8A-4147-A177-3AD203B41FA5}">
                      <a16:colId xmlns:a16="http://schemas.microsoft.com/office/drawing/2014/main" val="3144662037"/>
                    </a:ext>
                  </a:extLst>
                </a:gridCol>
              </a:tblGrid>
              <a:tr h="200297">
                <a:tc>
                  <a:txBody>
                    <a:bodyPr/>
                    <a:lstStyle/>
                    <a:p>
                      <a:pPr marL="0" marR="0">
                        <a:lnSpc>
                          <a:spcPct val="107000"/>
                        </a:lnSpc>
                        <a:spcBef>
                          <a:spcPts val="0"/>
                        </a:spcBef>
                        <a:spcAft>
                          <a:spcPts val="0"/>
                        </a:spcAft>
                      </a:pPr>
                      <a:r>
                        <a:rPr lang="en-US" sz="1100">
                          <a:effectLst/>
                        </a:rPr>
                        <a:t>Algorithm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Best </a:t>
                      </a:r>
                      <a:r>
                        <a:rPr lang="en-US" sz="1100" dirty="0" smtClean="0">
                          <a:effectLst/>
                        </a:rPr>
                        <a:t>Parameter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70081403"/>
                  </a:ext>
                </a:extLst>
              </a:tr>
              <a:tr h="511071">
                <a:tc>
                  <a:txBody>
                    <a:bodyPr/>
                    <a:lstStyle/>
                    <a:p>
                      <a:pPr marL="0" marR="0">
                        <a:lnSpc>
                          <a:spcPct val="107000"/>
                        </a:lnSpc>
                        <a:spcBef>
                          <a:spcPts val="0"/>
                        </a:spcBef>
                        <a:spcAft>
                          <a:spcPts val="0"/>
                        </a:spcAft>
                      </a:pPr>
                      <a:r>
                        <a:rPr lang="en-US" sz="1100" dirty="0">
                          <a:effectLst/>
                        </a:rPr>
                        <a:t>Logistics Regression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C=1000, and Penalty=L1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31017655"/>
                  </a:ext>
                </a:extLst>
              </a:tr>
              <a:tr h="260510">
                <a:tc>
                  <a:txBody>
                    <a:bodyPr/>
                    <a:lstStyle/>
                    <a:p>
                      <a:pPr marL="0" marR="0">
                        <a:lnSpc>
                          <a:spcPct val="107000"/>
                        </a:lnSpc>
                        <a:spcBef>
                          <a:spcPts val="0"/>
                        </a:spcBef>
                        <a:spcAft>
                          <a:spcPts val="0"/>
                        </a:spcAft>
                      </a:pPr>
                      <a:r>
                        <a:rPr lang="en-US" sz="1100">
                          <a:effectLst/>
                        </a:rPr>
                        <a:t>KNN Classifier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n_neighbors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06923960"/>
                  </a:ext>
                </a:extLst>
              </a:tr>
              <a:tr h="260510">
                <a:tc>
                  <a:txBody>
                    <a:bodyPr/>
                    <a:lstStyle/>
                    <a:p>
                      <a:pPr marL="0" marR="0">
                        <a:lnSpc>
                          <a:spcPct val="107000"/>
                        </a:lnSpc>
                        <a:spcBef>
                          <a:spcPts val="0"/>
                        </a:spcBef>
                        <a:spcAft>
                          <a:spcPts val="0"/>
                        </a:spcAft>
                      </a:pPr>
                      <a:r>
                        <a:rPr lang="en-US" sz="1100">
                          <a:effectLst/>
                        </a:rPr>
                        <a:t>SVM Classifier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C=1000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96006053"/>
                  </a:ext>
                </a:extLst>
              </a:tr>
              <a:tr h="260510">
                <a:tc>
                  <a:txBody>
                    <a:bodyPr/>
                    <a:lstStyle/>
                    <a:p>
                      <a:pPr marL="0" marR="0">
                        <a:lnSpc>
                          <a:spcPct val="107000"/>
                        </a:lnSpc>
                        <a:spcBef>
                          <a:spcPts val="0"/>
                        </a:spcBef>
                        <a:spcAft>
                          <a:spcPts val="0"/>
                        </a:spcAft>
                      </a:pPr>
                      <a:r>
                        <a:rPr lang="en-US" sz="1100">
                          <a:effectLst/>
                        </a:rPr>
                        <a:t>GBM Classification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err="1">
                          <a:effectLst/>
                        </a:rPr>
                        <a:t>max_depth</a:t>
                      </a:r>
                      <a:r>
                        <a:rPr lang="en-US" sz="1100" dirty="0">
                          <a:effectLst/>
                        </a:rPr>
                        <a:t> =15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38216865"/>
                  </a:ext>
                </a:extLst>
              </a:tr>
              <a:tr h="521021">
                <a:tc>
                  <a:txBody>
                    <a:bodyPr/>
                    <a:lstStyle/>
                    <a:p>
                      <a:pPr marL="0" marR="0">
                        <a:lnSpc>
                          <a:spcPct val="107000"/>
                        </a:lnSpc>
                        <a:spcBef>
                          <a:spcPts val="0"/>
                        </a:spcBef>
                        <a:spcAft>
                          <a:spcPts val="0"/>
                        </a:spcAft>
                      </a:pPr>
                      <a:r>
                        <a:rPr lang="en-US" sz="1100">
                          <a:effectLst/>
                        </a:rPr>
                        <a:t>Random Forest Classification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n_estimators=20 and Learning rate =0.15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73171801"/>
                  </a:ext>
                </a:extLst>
              </a:tr>
              <a:tr h="521021">
                <a:tc>
                  <a:txBody>
                    <a:bodyPr/>
                    <a:lstStyle/>
                    <a:p>
                      <a:pPr marL="0" marR="0">
                        <a:lnSpc>
                          <a:spcPct val="107000"/>
                        </a:lnSpc>
                        <a:spcBef>
                          <a:spcPts val="0"/>
                        </a:spcBef>
                        <a:spcAft>
                          <a:spcPts val="0"/>
                        </a:spcAft>
                      </a:pPr>
                      <a:r>
                        <a:rPr lang="en-US" sz="1100">
                          <a:effectLst/>
                        </a:rPr>
                        <a:t>DNN Classification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 hidden layer and </a:t>
                      </a:r>
                      <a:r>
                        <a:rPr lang="en-US" sz="1100" dirty="0" smtClean="0">
                          <a:effectLst/>
                        </a:rPr>
                        <a:t>epochs </a:t>
                      </a:r>
                      <a:r>
                        <a:rPr lang="en-US" sz="1100" dirty="0">
                          <a:effectLst/>
                        </a:rPr>
                        <a: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78611609"/>
                  </a:ext>
                </a:extLst>
              </a:tr>
            </a:tbl>
          </a:graphicData>
        </a:graphic>
      </p:graphicFrame>
      <p:sp>
        <p:nvSpPr>
          <p:cNvPr id="12" name="TextBox 11"/>
          <p:cNvSpPr txBox="1"/>
          <p:nvPr/>
        </p:nvSpPr>
        <p:spPr>
          <a:xfrm>
            <a:off x="609600" y="5853106"/>
            <a:ext cx="4216650" cy="369332"/>
          </a:xfrm>
          <a:prstGeom prst="rect">
            <a:avLst/>
          </a:prstGeom>
          <a:noFill/>
        </p:spPr>
        <p:txBody>
          <a:bodyPr wrap="square" rtlCol="0">
            <a:spAutoFit/>
          </a:bodyPr>
          <a:lstStyle/>
          <a:p>
            <a:r>
              <a:rPr lang="en-US" dirty="0" smtClean="0"/>
              <a:t>Wearable sensor based dataset</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4219428149"/>
              </p:ext>
            </p:extLst>
          </p:nvPr>
        </p:nvGraphicFramePr>
        <p:xfrm>
          <a:off x="6238048" y="3334326"/>
          <a:ext cx="5344351" cy="2586454"/>
        </p:xfrm>
        <a:graphic>
          <a:graphicData uri="http://schemas.openxmlformats.org/drawingml/2006/table">
            <a:tbl>
              <a:tblPr firstRow="1" firstCol="1" bandRow="1">
                <a:tableStyleId>{5C22544A-7EE6-4342-B048-85BDC9FD1C3A}</a:tableStyleId>
              </a:tblPr>
              <a:tblGrid>
                <a:gridCol w="2478540">
                  <a:extLst>
                    <a:ext uri="{9D8B030D-6E8A-4147-A177-3AD203B41FA5}">
                      <a16:colId xmlns:a16="http://schemas.microsoft.com/office/drawing/2014/main" val="2279755460"/>
                    </a:ext>
                  </a:extLst>
                </a:gridCol>
                <a:gridCol w="2865811">
                  <a:extLst>
                    <a:ext uri="{9D8B030D-6E8A-4147-A177-3AD203B41FA5}">
                      <a16:colId xmlns:a16="http://schemas.microsoft.com/office/drawing/2014/main" val="1744331485"/>
                    </a:ext>
                  </a:extLst>
                </a:gridCol>
              </a:tblGrid>
              <a:tr h="287384">
                <a:tc>
                  <a:txBody>
                    <a:bodyPr/>
                    <a:lstStyle/>
                    <a:p>
                      <a:pPr marL="0" marR="0">
                        <a:lnSpc>
                          <a:spcPct val="107000"/>
                        </a:lnSpc>
                        <a:spcBef>
                          <a:spcPts val="0"/>
                        </a:spcBef>
                        <a:spcAft>
                          <a:spcPts val="0"/>
                        </a:spcAft>
                      </a:pPr>
                      <a:r>
                        <a:rPr lang="en-US" sz="1100" dirty="0">
                          <a:effectLst/>
                        </a:rPr>
                        <a:t>Algorithm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Best 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10561226"/>
                  </a:ext>
                </a:extLst>
              </a:tr>
              <a:tr h="287384">
                <a:tc>
                  <a:txBody>
                    <a:bodyPr/>
                    <a:lstStyle/>
                    <a:p>
                      <a:pPr marL="0" marR="0">
                        <a:lnSpc>
                          <a:spcPct val="107000"/>
                        </a:lnSpc>
                        <a:spcBef>
                          <a:spcPts val="0"/>
                        </a:spcBef>
                        <a:spcAft>
                          <a:spcPts val="0"/>
                        </a:spcAft>
                      </a:pPr>
                      <a:r>
                        <a:rPr lang="en-US" sz="1100">
                          <a:effectLst/>
                        </a:rPr>
                        <a:t>Logistics Regression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C1 and Penalty L1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9214875"/>
                  </a:ext>
                </a:extLst>
              </a:tr>
              <a:tr h="287384">
                <a:tc>
                  <a:txBody>
                    <a:bodyPr/>
                    <a:lstStyle/>
                    <a:p>
                      <a:pPr marL="0" marR="0">
                        <a:lnSpc>
                          <a:spcPct val="107000"/>
                        </a:lnSpc>
                        <a:spcBef>
                          <a:spcPts val="0"/>
                        </a:spcBef>
                        <a:spcAft>
                          <a:spcPts val="0"/>
                        </a:spcAft>
                      </a:pPr>
                      <a:r>
                        <a:rPr lang="en-US" sz="1100">
                          <a:effectLst/>
                        </a:rPr>
                        <a:t>KNN Classifier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n_neighbors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75259143"/>
                  </a:ext>
                </a:extLst>
              </a:tr>
              <a:tr h="287384">
                <a:tc>
                  <a:txBody>
                    <a:bodyPr/>
                    <a:lstStyle/>
                    <a:p>
                      <a:pPr marL="0" marR="0">
                        <a:lnSpc>
                          <a:spcPct val="107000"/>
                        </a:lnSpc>
                        <a:spcBef>
                          <a:spcPts val="0"/>
                        </a:spcBef>
                        <a:spcAft>
                          <a:spcPts val="0"/>
                        </a:spcAft>
                      </a:pPr>
                      <a:r>
                        <a:rPr lang="en-US" sz="1100">
                          <a:effectLst/>
                        </a:rPr>
                        <a:t>SVM Classifier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C=1000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55470903"/>
                  </a:ext>
                </a:extLst>
              </a:tr>
              <a:tr h="287384">
                <a:tc>
                  <a:txBody>
                    <a:bodyPr/>
                    <a:lstStyle/>
                    <a:p>
                      <a:pPr marL="0" marR="0">
                        <a:lnSpc>
                          <a:spcPct val="107000"/>
                        </a:lnSpc>
                        <a:spcBef>
                          <a:spcPts val="0"/>
                        </a:spcBef>
                        <a:spcAft>
                          <a:spcPts val="0"/>
                        </a:spcAft>
                      </a:pPr>
                      <a:r>
                        <a:rPr lang="en-US" sz="1100">
                          <a:effectLst/>
                        </a:rPr>
                        <a:t>GBM Classification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max_depth =100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95937990"/>
                  </a:ext>
                </a:extLst>
              </a:tr>
              <a:tr h="574767">
                <a:tc>
                  <a:txBody>
                    <a:bodyPr/>
                    <a:lstStyle/>
                    <a:p>
                      <a:pPr marL="0" marR="0">
                        <a:lnSpc>
                          <a:spcPct val="107000"/>
                        </a:lnSpc>
                        <a:spcBef>
                          <a:spcPts val="0"/>
                        </a:spcBef>
                        <a:spcAft>
                          <a:spcPts val="0"/>
                        </a:spcAft>
                      </a:pPr>
                      <a:r>
                        <a:rPr lang="en-US" sz="1100">
                          <a:effectLst/>
                        </a:rPr>
                        <a:t>Random Forest Classification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n_estimators=20 and Learning rate =0.15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74650703"/>
                  </a:ext>
                </a:extLst>
              </a:tr>
              <a:tr h="574767">
                <a:tc>
                  <a:txBody>
                    <a:bodyPr/>
                    <a:lstStyle/>
                    <a:p>
                      <a:pPr marL="0" marR="0">
                        <a:lnSpc>
                          <a:spcPct val="107000"/>
                        </a:lnSpc>
                        <a:spcBef>
                          <a:spcPts val="0"/>
                        </a:spcBef>
                        <a:spcAft>
                          <a:spcPts val="0"/>
                        </a:spcAft>
                      </a:pPr>
                      <a:r>
                        <a:rPr lang="en-US" sz="1100">
                          <a:effectLst/>
                        </a:rPr>
                        <a:t>DNN Classification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 hidden layer and epochs =20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50522650"/>
                  </a:ext>
                </a:extLst>
              </a:tr>
            </a:tbl>
          </a:graphicData>
        </a:graphic>
      </p:graphicFrame>
      <p:sp>
        <p:nvSpPr>
          <p:cNvPr id="15" name="TextBox 14"/>
          <p:cNvSpPr txBox="1"/>
          <p:nvPr/>
        </p:nvSpPr>
        <p:spPr>
          <a:xfrm>
            <a:off x="6251903" y="5936166"/>
            <a:ext cx="5400164" cy="369332"/>
          </a:xfrm>
          <a:prstGeom prst="rect">
            <a:avLst/>
          </a:prstGeom>
          <a:noFill/>
        </p:spPr>
        <p:txBody>
          <a:bodyPr wrap="square" rtlCol="0">
            <a:spAutoFit/>
          </a:bodyPr>
          <a:lstStyle/>
          <a:p>
            <a:r>
              <a:rPr lang="en-US" dirty="0" smtClean="0"/>
              <a:t>Smartphone sensor based dataset</a:t>
            </a:r>
            <a:endParaRPr lang="en-US" dirty="0"/>
          </a:p>
        </p:txBody>
      </p:sp>
    </p:spTree>
    <p:extLst>
      <p:ext uri="{BB962C8B-B14F-4D97-AF65-F5344CB8AC3E}">
        <p14:creationId xmlns:p14="http://schemas.microsoft.com/office/powerpoint/2010/main" val="1828923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a:xfrm>
            <a:off x="618310" y="538541"/>
            <a:ext cx="10807336" cy="1516681"/>
          </a:xfrm>
        </p:spPr>
        <p:txBody>
          <a:bodyPr vert="horz" lIns="91440" tIns="45720" rIns="91440" bIns="45720" rtlCol="0" anchor="ctr">
            <a:normAutofit fontScale="90000"/>
          </a:bodyPr>
          <a:lstStyle/>
          <a:p>
            <a:r>
              <a:rPr lang="en-US" sz="4400" b="1" dirty="0" smtClean="0">
                <a:latin typeface="Arial" pitchFamily="34" charset="0"/>
                <a:cs typeface="Arial" pitchFamily="34" charset="0"/>
              </a:rPr>
              <a:t>Comparison between all Algorithm results (Wearable Sensor based Dataset)</a:t>
            </a:r>
            <a:endParaRPr lang="en-US" sz="4400" b="1" dirty="0">
              <a:latin typeface="Arial" pitchFamily="34" charset="0"/>
              <a:cs typeface="Arial" pitchFamily="34" charset="0"/>
            </a:endParaRPr>
          </a:p>
        </p:txBody>
      </p:sp>
      <p:sp>
        <p:nvSpPr>
          <p:cNvPr id="8" name="TextBox 7">
            <a:extLst>
              <a:ext uri="{FF2B5EF4-FFF2-40B4-BE49-F238E27FC236}">
                <a16:creationId xmlns:a16="http://schemas.microsoft.com/office/drawing/2014/main" id="{D2E79EC8-0728-4735-9C45-DBC1237DC418}"/>
              </a:ext>
            </a:extLst>
          </p:cNvPr>
          <p:cNvSpPr txBox="1"/>
          <p:nvPr/>
        </p:nvSpPr>
        <p:spPr>
          <a:xfrm>
            <a:off x="551431" y="2564694"/>
            <a:ext cx="10114475" cy="830997"/>
          </a:xfrm>
          <a:prstGeom prst="rect">
            <a:avLst/>
          </a:prstGeom>
          <a:noFill/>
        </p:spPr>
        <p:txBody>
          <a:bodyPr wrap="square" rtlCol="0">
            <a:spAutoFit/>
          </a:bodyPr>
          <a:lstStyle/>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506582906"/>
              </p:ext>
            </p:extLst>
          </p:nvPr>
        </p:nvGraphicFramePr>
        <p:xfrm>
          <a:off x="6662058" y="2416859"/>
          <a:ext cx="4479737" cy="1808197"/>
        </p:xfrm>
        <a:graphic>
          <a:graphicData uri="http://schemas.openxmlformats.org/drawingml/2006/table">
            <a:tbl>
              <a:tblPr firstRow="1" firstCol="1" bandRow="1">
                <a:tableStyleId>{5C22544A-7EE6-4342-B048-85BDC9FD1C3A}</a:tableStyleId>
              </a:tblPr>
              <a:tblGrid>
                <a:gridCol w="2586446">
                  <a:extLst>
                    <a:ext uri="{9D8B030D-6E8A-4147-A177-3AD203B41FA5}">
                      <a16:colId xmlns:a16="http://schemas.microsoft.com/office/drawing/2014/main" val="3919696652"/>
                    </a:ext>
                  </a:extLst>
                </a:gridCol>
                <a:gridCol w="1893291">
                  <a:extLst>
                    <a:ext uri="{9D8B030D-6E8A-4147-A177-3AD203B41FA5}">
                      <a16:colId xmlns:a16="http://schemas.microsoft.com/office/drawing/2014/main" val="4012449264"/>
                    </a:ext>
                  </a:extLst>
                </a:gridCol>
              </a:tblGrid>
              <a:tr h="85548">
                <a:tc>
                  <a:txBody>
                    <a:bodyPr/>
                    <a:lstStyle/>
                    <a:p>
                      <a:pPr marL="0" marR="0">
                        <a:lnSpc>
                          <a:spcPct val="107000"/>
                        </a:lnSpc>
                        <a:spcBef>
                          <a:spcPts val="0"/>
                        </a:spcBef>
                        <a:spcAft>
                          <a:spcPts val="0"/>
                        </a:spcAft>
                      </a:pPr>
                      <a:r>
                        <a:rPr lang="en-US" sz="1100" dirty="0" smtClean="0">
                          <a:effectLst/>
                        </a:rPr>
                        <a:t>Algorithm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Accuracy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8114236"/>
                  </a:ext>
                </a:extLst>
              </a:tr>
              <a:tr h="269596">
                <a:tc>
                  <a:txBody>
                    <a:bodyPr/>
                    <a:lstStyle/>
                    <a:p>
                      <a:pPr marL="0" marR="0">
                        <a:lnSpc>
                          <a:spcPct val="107000"/>
                        </a:lnSpc>
                        <a:spcBef>
                          <a:spcPts val="0"/>
                        </a:spcBef>
                        <a:spcAft>
                          <a:spcPts val="0"/>
                        </a:spcAft>
                      </a:pPr>
                      <a:r>
                        <a:rPr lang="en-US" sz="1100" dirty="0">
                          <a:effectLst/>
                        </a:rPr>
                        <a:t>DNN Classifier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b="1" kern="1200" dirty="0">
                          <a:solidFill>
                            <a:schemeClr val="dk1"/>
                          </a:solidFill>
                          <a:effectLst/>
                          <a:latin typeface="+mn-lt"/>
                          <a:ea typeface="+mn-ea"/>
                          <a:cs typeface="+mn-cs"/>
                        </a:rPr>
                        <a:t>0.9850</a:t>
                      </a:r>
                    </a:p>
                  </a:txBody>
                  <a:tcPr marL="7620" marR="7620" marT="7620" marB="0" anchor="b"/>
                </a:tc>
                <a:extLst>
                  <a:ext uri="{0D108BD9-81ED-4DB2-BD59-A6C34878D82A}">
                    <a16:rowId xmlns:a16="http://schemas.microsoft.com/office/drawing/2014/main" val="3720300780"/>
                  </a:ext>
                </a:extLst>
              </a:tr>
              <a:tr h="269596">
                <a:tc>
                  <a:txBody>
                    <a:bodyPr/>
                    <a:lstStyle/>
                    <a:p>
                      <a:pPr marL="0" marR="0">
                        <a:lnSpc>
                          <a:spcPct val="107000"/>
                        </a:lnSpc>
                        <a:spcBef>
                          <a:spcPts val="0"/>
                        </a:spcBef>
                        <a:spcAft>
                          <a:spcPts val="0"/>
                        </a:spcAft>
                      </a:pPr>
                      <a:r>
                        <a:rPr lang="en-US" sz="1100" dirty="0">
                          <a:effectLst/>
                        </a:rPr>
                        <a:t>GBM Classification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kern="1200" dirty="0">
                          <a:solidFill>
                            <a:schemeClr val="dk1"/>
                          </a:solidFill>
                          <a:effectLst/>
                          <a:latin typeface="+mn-lt"/>
                          <a:ea typeface="+mn-ea"/>
                          <a:cs typeface="+mn-cs"/>
                        </a:rPr>
                        <a:t>0.9324</a:t>
                      </a:r>
                    </a:p>
                  </a:txBody>
                  <a:tcPr marL="7620" marR="7620" marT="7620" marB="0" anchor="b"/>
                </a:tc>
                <a:extLst>
                  <a:ext uri="{0D108BD9-81ED-4DB2-BD59-A6C34878D82A}">
                    <a16:rowId xmlns:a16="http://schemas.microsoft.com/office/drawing/2014/main" val="2221861109"/>
                  </a:ext>
                </a:extLst>
              </a:tr>
              <a:tr h="269596">
                <a:tc>
                  <a:txBody>
                    <a:bodyPr/>
                    <a:lstStyle/>
                    <a:p>
                      <a:pPr marL="0" marR="0">
                        <a:lnSpc>
                          <a:spcPct val="107000"/>
                        </a:lnSpc>
                        <a:spcBef>
                          <a:spcPts val="0"/>
                        </a:spcBef>
                        <a:spcAft>
                          <a:spcPts val="0"/>
                        </a:spcAft>
                      </a:pPr>
                      <a:r>
                        <a:rPr lang="en-US" sz="1100" dirty="0">
                          <a:effectLst/>
                        </a:rPr>
                        <a:t>KNN Classifier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b="1" kern="1200" dirty="0">
                          <a:solidFill>
                            <a:schemeClr val="dk1"/>
                          </a:solidFill>
                          <a:effectLst/>
                          <a:latin typeface="+mn-lt"/>
                          <a:ea typeface="+mn-ea"/>
                          <a:cs typeface="+mn-cs"/>
                        </a:rPr>
                        <a:t>0.9872</a:t>
                      </a:r>
                    </a:p>
                  </a:txBody>
                  <a:tcPr marL="7620" marR="7620" marT="7620" marB="0" anchor="b"/>
                </a:tc>
                <a:extLst>
                  <a:ext uri="{0D108BD9-81ED-4DB2-BD59-A6C34878D82A}">
                    <a16:rowId xmlns:a16="http://schemas.microsoft.com/office/drawing/2014/main" val="4199345488"/>
                  </a:ext>
                </a:extLst>
              </a:tr>
              <a:tr h="269596">
                <a:tc>
                  <a:txBody>
                    <a:bodyPr/>
                    <a:lstStyle/>
                    <a:p>
                      <a:pPr marL="0" marR="0">
                        <a:lnSpc>
                          <a:spcPct val="107000"/>
                        </a:lnSpc>
                        <a:spcBef>
                          <a:spcPts val="0"/>
                        </a:spcBef>
                        <a:spcAft>
                          <a:spcPts val="0"/>
                        </a:spcAft>
                      </a:pPr>
                      <a:r>
                        <a:rPr lang="en-US" sz="1100">
                          <a:effectLst/>
                        </a:rPr>
                        <a:t>Logistics 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kern="1200" dirty="0">
                          <a:solidFill>
                            <a:schemeClr val="dk1"/>
                          </a:solidFill>
                          <a:effectLst/>
                          <a:latin typeface="+mn-lt"/>
                          <a:ea typeface="+mn-ea"/>
                          <a:cs typeface="+mn-cs"/>
                        </a:rPr>
                        <a:t>0.9260</a:t>
                      </a:r>
                    </a:p>
                  </a:txBody>
                  <a:tcPr marL="7620" marR="7620" marT="7620" marB="0" anchor="b"/>
                </a:tc>
                <a:extLst>
                  <a:ext uri="{0D108BD9-81ED-4DB2-BD59-A6C34878D82A}">
                    <a16:rowId xmlns:a16="http://schemas.microsoft.com/office/drawing/2014/main" val="4072580146"/>
                  </a:ext>
                </a:extLst>
              </a:tr>
              <a:tr h="269596">
                <a:tc>
                  <a:txBody>
                    <a:bodyPr/>
                    <a:lstStyle/>
                    <a:p>
                      <a:pPr marL="0" marR="0">
                        <a:lnSpc>
                          <a:spcPct val="107000"/>
                        </a:lnSpc>
                        <a:spcBef>
                          <a:spcPts val="0"/>
                        </a:spcBef>
                        <a:spcAft>
                          <a:spcPts val="0"/>
                        </a:spcAft>
                      </a:pPr>
                      <a:r>
                        <a:rPr lang="en-US" sz="1100" dirty="0">
                          <a:effectLst/>
                        </a:rPr>
                        <a:t>Random Forest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b="1" kern="1200" dirty="0">
                          <a:solidFill>
                            <a:schemeClr val="dk1"/>
                          </a:solidFill>
                          <a:effectLst/>
                          <a:latin typeface="+mn-lt"/>
                          <a:ea typeface="+mn-ea"/>
                          <a:cs typeface="+mn-cs"/>
                        </a:rPr>
                        <a:t>0.9913</a:t>
                      </a:r>
                    </a:p>
                  </a:txBody>
                  <a:tcPr marL="7620" marR="7620" marT="7620" marB="0" anchor="b"/>
                </a:tc>
                <a:extLst>
                  <a:ext uri="{0D108BD9-81ED-4DB2-BD59-A6C34878D82A}">
                    <a16:rowId xmlns:a16="http://schemas.microsoft.com/office/drawing/2014/main" val="2140723877"/>
                  </a:ext>
                </a:extLst>
              </a:tr>
              <a:tr h="280829">
                <a:tc>
                  <a:txBody>
                    <a:bodyPr/>
                    <a:lstStyle/>
                    <a:p>
                      <a:pPr marL="0" marR="0">
                        <a:lnSpc>
                          <a:spcPct val="107000"/>
                        </a:lnSpc>
                        <a:spcBef>
                          <a:spcPts val="0"/>
                        </a:spcBef>
                        <a:spcAft>
                          <a:spcPts val="0"/>
                        </a:spcAft>
                      </a:pPr>
                      <a:r>
                        <a:rPr lang="en-US" sz="1100">
                          <a:effectLst/>
                        </a:rPr>
                        <a:t>SVM Classifier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b="1" kern="1200" dirty="0">
                          <a:solidFill>
                            <a:schemeClr val="dk1"/>
                          </a:solidFill>
                          <a:effectLst/>
                          <a:latin typeface="+mn-lt"/>
                          <a:ea typeface="+mn-ea"/>
                          <a:cs typeface="+mn-cs"/>
                        </a:rPr>
                        <a:t>0.9862</a:t>
                      </a:r>
                    </a:p>
                  </a:txBody>
                  <a:tcPr marL="7620" marR="7620" marT="7620" marB="0" anchor="b"/>
                </a:tc>
                <a:extLst>
                  <a:ext uri="{0D108BD9-81ED-4DB2-BD59-A6C34878D82A}">
                    <a16:rowId xmlns:a16="http://schemas.microsoft.com/office/drawing/2014/main" val="165852427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534629034"/>
              </p:ext>
            </p:extLst>
          </p:nvPr>
        </p:nvGraphicFramePr>
        <p:xfrm>
          <a:off x="551431" y="2055222"/>
          <a:ext cx="5199563" cy="1931127"/>
        </p:xfrm>
        <a:graphic>
          <a:graphicData uri="http://schemas.openxmlformats.org/drawingml/2006/table">
            <a:tbl>
              <a:tblPr firstRow="1" firstCol="1" bandRow="1">
                <a:tableStyleId>{5C22544A-7EE6-4342-B048-85BDC9FD1C3A}</a:tableStyleId>
              </a:tblPr>
              <a:tblGrid>
                <a:gridCol w="1333825">
                  <a:extLst>
                    <a:ext uri="{9D8B030D-6E8A-4147-A177-3AD203B41FA5}">
                      <a16:colId xmlns:a16="http://schemas.microsoft.com/office/drawing/2014/main" val="3186954101"/>
                    </a:ext>
                  </a:extLst>
                </a:gridCol>
                <a:gridCol w="922326">
                  <a:extLst>
                    <a:ext uri="{9D8B030D-6E8A-4147-A177-3AD203B41FA5}">
                      <a16:colId xmlns:a16="http://schemas.microsoft.com/office/drawing/2014/main" val="1766144020"/>
                    </a:ext>
                  </a:extLst>
                </a:gridCol>
                <a:gridCol w="922326">
                  <a:extLst>
                    <a:ext uri="{9D8B030D-6E8A-4147-A177-3AD203B41FA5}">
                      <a16:colId xmlns:a16="http://schemas.microsoft.com/office/drawing/2014/main" val="1621725125"/>
                    </a:ext>
                  </a:extLst>
                </a:gridCol>
                <a:gridCol w="922326">
                  <a:extLst>
                    <a:ext uri="{9D8B030D-6E8A-4147-A177-3AD203B41FA5}">
                      <a16:colId xmlns:a16="http://schemas.microsoft.com/office/drawing/2014/main" val="1672062007"/>
                    </a:ext>
                  </a:extLst>
                </a:gridCol>
                <a:gridCol w="1098760">
                  <a:extLst>
                    <a:ext uri="{9D8B030D-6E8A-4147-A177-3AD203B41FA5}">
                      <a16:colId xmlns:a16="http://schemas.microsoft.com/office/drawing/2014/main" val="618004448"/>
                    </a:ext>
                  </a:extLst>
                </a:gridCol>
              </a:tblGrid>
              <a:tr h="288063">
                <a:tc>
                  <a:txBody>
                    <a:bodyPr/>
                    <a:lstStyle/>
                    <a:p>
                      <a:pPr marL="0" marR="0">
                        <a:lnSpc>
                          <a:spcPct val="107000"/>
                        </a:lnSpc>
                        <a:spcBef>
                          <a:spcPts val="0"/>
                        </a:spcBef>
                        <a:spcAft>
                          <a:spcPts val="0"/>
                        </a:spcAft>
                      </a:pPr>
                      <a:r>
                        <a:rPr lang="en-US" sz="1100" dirty="0">
                          <a:effectLst/>
                        </a:rPr>
                        <a:t>Model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Sit On Bed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Sit on Chair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Lying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Ambulating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85793797"/>
                  </a:ext>
                </a:extLst>
              </a:tr>
              <a:tr h="190500">
                <a:tc>
                  <a:txBody>
                    <a:bodyPr/>
                    <a:lstStyle/>
                    <a:p>
                      <a:pPr marL="0" marR="0">
                        <a:lnSpc>
                          <a:spcPct val="107000"/>
                        </a:lnSpc>
                        <a:spcBef>
                          <a:spcPts val="0"/>
                        </a:spcBef>
                        <a:spcAft>
                          <a:spcPts val="0"/>
                        </a:spcAft>
                      </a:pPr>
                      <a:r>
                        <a:rPr lang="en-US" sz="1100">
                          <a:effectLst/>
                        </a:rPr>
                        <a:t>DNN Classifier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kern="1200" dirty="0">
                          <a:solidFill>
                            <a:schemeClr val="dk1"/>
                          </a:solidFill>
                          <a:effectLst/>
                          <a:latin typeface="+mn-lt"/>
                          <a:ea typeface="+mn-ea"/>
                          <a:cs typeface="+mn-cs"/>
                        </a:rPr>
                        <a:t>0.9556</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a:solidFill>
                            <a:schemeClr val="dk1"/>
                          </a:solidFill>
                          <a:effectLst/>
                          <a:latin typeface="+mn-lt"/>
                          <a:ea typeface="+mn-ea"/>
                          <a:cs typeface="+mn-cs"/>
                        </a:rPr>
                        <a:t>0.9664</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a:solidFill>
                            <a:schemeClr val="dk1"/>
                          </a:solidFill>
                          <a:effectLst/>
                          <a:latin typeface="+mn-lt"/>
                          <a:ea typeface="+mn-ea"/>
                          <a:cs typeface="+mn-cs"/>
                        </a:rPr>
                        <a:t>0.9983</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a:solidFill>
                            <a:schemeClr val="dk1"/>
                          </a:solidFill>
                          <a:effectLst/>
                          <a:latin typeface="+mn-lt"/>
                          <a:ea typeface="+mn-ea"/>
                          <a:cs typeface="+mn-cs"/>
                        </a:rPr>
                        <a:t>0.9343</a:t>
                      </a:r>
                    </a:p>
                  </a:txBody>
                  <a:tcPr marL="7620" marR="7620" marT="7620" marB="0" anchor="b"/>
                </a:tc>
                <a:extLst>
                  <a:ext uri="{0D108BD9-81ED-4DB2-BD59-A6C34878D82A}">
                    <a16:rowId xmlns:a16="http://schemas.microsoft.com/office/drawing/2014/main" val="2718022816"/>
                  </a:ext>
                </a:extLst>
              </a:tr>
              <a:tr h="190500">
                <a:tc>
                  <a:txBody>
                    <a:bodyPr/>
                    <a:lstStyle/>
                    <a:p>
                      <a:pPr marL="0" marR="0">
                        <a:lnSpc>
                          <a:spcPct val="107000"/>
                        </a:lnSpc>
                        <a:spcBef>
                          <a:spcPts val="0"/>
                        </a:spcBef>
                        <a:spcAft>
                          <a:spcPts val="0"/>
                        </a:spcAft>
                      </a:pPr>
                      <a:r>
                        <a:rPr lang="en-US" sz="1100">
                          <a:effectLst/>
                        </a:rPr>
                        <a:t>GBM Classification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b="1" kern="1200" dirty="0">
                          <a:solidFill>
                            <a:schemeClr val="dk1"/>
                          </a:solidFill>
                          <a:effectLst/>
                          <a:latin typeface="+mn-lt"/>
                          <a:ea typeface="+mn-ea"/>
                          <a:cs typeface="+mn-cs"/>
                        </a:rPr>
                        <a:t>0.7997</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dirty="0">
                          <a:solidFill>
                            <a:schemeClr val="dk1"/>
                          </a:solidFill>
                          <a:effectLst/>
                          <a:latin typeface="+mn-lt"/>
                          <a:ea typeface="+mn-ea"/>
                          <a:cs typeface="+mn-cs"/>
                        </a:rPr>
                        <a:t>0.8755</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a:solidFill>
                            <a:schemeClr val="dk1"/>
                          </a:solidFill>
                          <a:effectLst/>
                          <a:latin typeface="+mn-lt"/>
                          <a:ea typeface="+mn-ea"/>
                          <a:cs typeface="+mn-cs"/>
                        </a:rPr>
                        <a:t>0.9861</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a:solidFill>
                            <a:schemeClr val="dk1"/>
                          </a:solidFill>
                          <a:effectLst/>
                          <a:latin typeface="+mn-lt"/>
                          <a:ea typeface="+mn-ea"/>
                          <a:cs typeface="+mn-cs"/>
                        </a:rPr>
                        <a:t>0.9063</a:t>
                      </a:r>
                    </a:p>
                  </a:txBody>
                  <a:tcPr marL="7620" marR="7620" marT="7620" marB="0" anchor="b"/>
                </a:tc>
                <a:extLst>
                  <a:ext uri="{0D108BD9-81ED-4DB2-BD59-A6C34878D82A}">
                    <a16:rowId xmlns:a16="http://schemas.microsoft.com/office/drawing/2014/main" val="918616399"/>
                  </a:ext>
                </a:extLst>
              </a:tr>
              <a:tr h="190500">
                <a:tc>
                  <a:txBody>
                    <a:bodyPr/>
                    <a:lstStyle/>
                    <a:p>
                      <a:pPr marL="0" marR="0">
                        <a:lnSpc>
                          <a:spcPct val="107000"/>
                        </a:lnSpc>
                        <a:spcBef>
                          <a:spcPts val="0"/>
                        </a:spcBef>
                        <a:spcAft>
                          <a:spcPts val="0"/>
                        </a:spcAft>
                      </a:pPr>
                      <a:r>
                        <a:rPr lang="en-US" sz="1100">
                          <a:effectLst/>
                        </a:rPr>
                        <a:t>KNN Classifier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kern="1200" dirty="0">
                          <a:solidFill>
                            <a:schemeClr val="dk1"/>
                          </a:solidFill>
                          <a:effectLst/>
                          <a:latin typeface="+mn-lt"/>
                          <a:ea typeface="+mn-ea"/>
                          <a:cs typeface="+mn-cs"/>
                        </a:rPr>
                        <a:t>0.9757</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dirty="0">
                          <a:solidFill>
                            <a:schemeClr val="dk1"/>
                          </a:solidFill>
                          <a:effectLst/>
                          <a:latin typeface="+mn-lt"/>
                          <a:ea typeface="+mn-ea"/>
                          <a:cs typeface="+mn-cs"/>
                        </a:rPr>
                        <a:t>0.9678</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a:solidFill>
                            <a:schemeClr val="dk1"/>
                          </a:solidFill>
                          <a:effectLst/>
                          <a:latin typeface="+mn-lt"/>
                          <a:ea typeface="+mn-ea"/>
                          <a:cs typeface="+mn-cs"/>
                        </a:rPr>
                        <a:t>0.9961</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a:solidFill>
                            <a:schemeClr val="dk1"/>
                          </a:solidFill>
                          <a:effectLst/>
                          <a:latin typeface="+mn-lt"/>
                          <a:ea typeface="+mn-ea"/>
                          <a:cs typeface="+mn-cs"/>
                        </a:rPr>
                        <a:t>0.9036</a:t>
                      </a:r>
                    </a:p>
                  </a:txBody>
                  <a:tcPr marL="7620" marR="7620" marT="7620" marB="0" anchor="b"/>
                </a:tc>
                <a:extLst>
                  <a:ext uri="{0D108BD9-81ED-4DB2-BD59-A6C34878D82A}">
                    <a16:rowId xmlns:a16="http://schemas.microsoft.com/office/drawing/2014/main" val="3751623640"/>
                  </a:ext>
                </a:extLst>
              </a:tr>
              <a:tr h="522289">
                <a:tc>
                  <a:txBody>
                    <a:bodyPr/>
                    <a:lstStyle/>
                    <a:p>
                      <a:pPr marL="0" marR="0">
                        <a:lnSpc>
                          <a:spcPct val="107000"/>
                        </a:lnSpc>
                        <a:spcBef>
                          <a:spcPts val="0"/>
                        </a:spcBef>
                        <a:spcAft>
                          <a:spcPts val="0"/>
                        </a:spcAft>
                      </a:pPr>
                      <a:r>
                        <a:rPr lang="en-US" sz="1100">
                          <a:effectLst/>
                        </a:rPr>
                        <a:t>Logistics 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b="1" kern="1200" dirty="0">
                          <a:solidFill>
                            <a:schemeClr val="dk1"/>
                          </a:solidFill>
                          <a:effectLst/>
                          <a:latin typeface="+mn-lt"/>
                          <a:ea typeface="+mn-ea"/>
                          <a:cs typeface="+mn-cs"/>
                        </a:rPr>
                        <a:t>0.7771</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b="1" kern="1200" dirty="0">
                          <a:solidFill>
                            <a:schemeClr val="dk1"/>
                          </a:solidFill>
                          <a:effectLst/>
                          <a:latin typeface="+mn-lt"/>
                          <a:ea typeface="+mn-ea"/>
                          <a:cs typeface="+mn-cs"/>
                        </a:rPr>
                        <a:t>0.7138</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a:solidFill>
                            <a:schemeClr val="dk1"/>
                          </a:solidFill>
                          <a:effectLst/>
                          <a:latin typeface="+mn-lt"/>
                          <a:ea typeface="+mn-ea"/>
                          <a:cs typeface="+mn-cs"/>
                        </a:rPr>
                        <a:t>0.9929</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a:solidFill>
                            <a:schemeClr val="dk1"/>
                          </a:solidFill>
                          <a:effectLst/>
                          <a:latin typeface="+mn-lt"/>
                          <a:ea typeface="+mn-ea"/>
                          <a:cs typeface="+mn-cs"/>
                        </a:rPr>
                        <a:t>0.9472</a:t>
                      </a:r>
                    </a:p>
                  </a:txBody>
                  <a:tcPr marL="7620" marR="7620" marT="7620" marB="0" anchor="b"/>
                </a:tc>
                <a:extLst>
                  <a:ext uri="{0D108BD9-81ED-4DB2-BD59-A6C34878D82A}">
                    <a16:rowId xmlns:a16="http://schemas.microsoft.com/office/drawing/2014/main" val="2719554969"/>
                  </a:ext>
                </a:extLst>
              </a:tr>
              <a:tr h="190500">
                <a:tc>
                  <a:txBody>
                    <a:bodyPr/>
                    <a:lstStyle/>
                    <a:p>
                      <a:pPr marL="0" marR="0">
                        <a:lnSpc>
                          <a:spcPct val="107000"/>
                        </a:lnSpc>
                        <a:spcBef>
                          <a:spcPts val="0"/>
                        </a:spcBef>
                        <a:spcAft>
                          <a:spcPts val="0"/>
                        </a:spcAft>
                      </a:pPr>
                      <a:r>
                        <a:rPr lang="en-US" sz="1100">
                          <a:effectLst/>
                        </a:rPr>
                        <a:t>Random Forest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kern="1200" dirty="0">
                          <a:solidFill>
                            <a:schemeClr val="dk1"/>
                          </a:solidFill>
                          <a:effectLst/>
                          <a:latin typeface="+mn-lt"/>
                          <a:ea typeface="+mn-ea"/>
                          <a:cs typeface="+mn-cs"/>
                        </a:rPr>
                        <a:t>0.9776</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dirty="0">
                          <a:solidFill>
                            <a:schemeClr val="dk1"/>
                          </a:solidFill>
                          <a:effectLst/>
                          <a:latin typeface="+mn-lt"/>
                          <a:ea typeface="+mn-ea"/>
                          <a:cs typeface="+mn-cs"/>
                        </a:rPr>
                        <a:t>0.9740</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dirty="0">
                          <a:solidFill>
                            <a:schemeClr val="dk1"/>
                          </a:solidFill>
                          <a:effectLst/>
                          <a:latin typeface="+mn-lt"/>
                          <a:ea typeface="+mn-ea"/>
                          <a:cs typeface="+mn-cs"/>
                        </a:rPr>
                        <a:t>0.9985</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dirty="0">
                          <a:solidFill>
                            <a:schemeClr val="dk1"/>
                          </a:solidFill>
                          <a:effectLst/>
                          <a:latin typeface="+mn-lt"/>
                          <a:ea typeface="+mn-ea"/>
                          <a:cs typeface="+mn-cs"/>
                        </a:rPr>
                        <a:t>0.9643</a:t>
                      </a:r>
                    </a:p>
                  </a:txBody>
                  <a:tcPr marL="7620" marR="7620" marT="7620" marB="0" anchor="b"/>
                </a:tc>
                <a:extLst>
                  <a:ext uri="{0D108BD9-81ED-4DB2-BD59-A6C34878D82A}">
                    <a16:rowId xmlns:a16="http://schemas.microsoft.com/office/drawing/2014/main" val="1971874489"/>
                  </a:ext>
                </a:extLst>
              </a:tr>
              <a:tr h="190500">
                <a:tc>
                  <a:txBody>
                    <a:bodyPr/>
                    <a:lstStyle/>
                    <a:p>
                      <a:pPr marL="0" marR="0">
                        <a:lnSpc>
                          <a:spcPct val="107000"/>
                        </a:lnSpc>
                        <a:spcBef>
                          <a:spcPts val="0"/>
                        </a:spcBef>
                        <a:spcAft>
                          <a:spcPts val="0"/>
                        </a:spcAft>
                      </a:pPr>
                      <a:r>
                        <a:rPr lang="en-US" sz="1100">
                          <a:effectLst/>
                        </a:rPr>
                        <a:t>SVM Classifier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US" sz="1100" kern="1200">
                          <a:solidFill>
                            <a:schemeClr val="dk1"/>
                          </a:solidFill>
                          <a:effectLst/>
                          <a:latin typeface="+mn-lt"/>
                          <a:ea typeface="+mn-ea"/>
                          <a:cs typeface="+mn-cs"/>
                        </a:rPr>
                        <a:t>0.9665</a:t>
                      </a:r>
                    </a:p>
                  </a:txBody>
                  <a:tcPr marL="7620" marR="7620" marT="7620" marB="0" anchor="b"/>
                </a:tc>
                <a:tc>
                  <a:txBody>
                    <a:bodyPr/>
                    <a:lstStyle/>
                    <a:p>
                      <a:pPr algn="r" fontAlgn="b"/>
                      <a:r>
                        <a:rPr lang="en-US" sz="1100" kern="1200" dirty="0">
                          <a:solidFill>
                            <a:schemeClr val="dk1"/>
                          </a:solidFill>
                          <a:effectLst/>
                          <a:latin typeface="+mn-lt"/>
                          <a:ea typeface="+mn-ea"/>
                          <a:cs typeface="+mn-cs"/>
                        </a:rPr>
                        <a:t>0.9640</a:t>
                      </a:r>
                    </a:p>
                  </a:txBody>
                  <a:tcPr marL="7620" marR="7620" marT="7620" marB="0" anchor="b"/>
                </a:tc>
                <a:tc>
                  <a:txBody>
                    <a:bodyPr/>
                    <a:lstStyle/>
                    <a:p>
                      <a:pPr algn="r" fontAlgn="b"/>
                      <a:r>
                        <a:rPr lang="en-US" sz="1100" kern="1200" dirty="0">
                          <a:solidFill>
                            <a:schemeClr val="dk1"/>
                          </a:solidFill>
                          <a:effectLst/>
                          <a:latin typeface="+mn-lt"/>
                          <a:ea typeface="+mn-ea"/>
                          <a:cs typeface="+mn-cs"/>
                        </a:rPr>
                        <a:t>0.9978</a:t>
                      </a:r>
                    </a:p>
                  </a:txBody>
                  <a:tcPr marL="7620" marR="7620" marT="7620" marB="0" anchor="b"/>
                </a:tc>
                <a:tc>
                  <a:txBody>
                    <a:bodyPr/>
                    <a:lstStyle/>
                    <a:p>
                      <a:pPr algn="r" fontAlgn="b"/>
                      <a:r>
                        <a:rPr lang="en-US" sz="1100" kern="1200" dirty="0">
                          <a:solidFill>
                            <a:schemeClr val="dk1"/>
                          </a:solidFill>
                          <a:effectLst/>
                          <a:latin typeface="+mn-lt"/>
                          <a:ea typeface="+mn-ea"/>
                          <a:cs typeface="+mn-cs"/>
                        </a:rPr>
                        <a:t>0.9011</a:t>
                      </a:r>
                    </a:p>
                  </a:txBody>
                  <a:tcPr marL="7620" marR="7620" marT="7620" marB="0" anchor="b"/>
                </a:tc>
                <a:extLst>
                  <a:ext uri="{0D108BD9-81ED-4DB2-BD59-A6C34878D82A}">
                    <a16:rowId xmlns:a16="http://schemas.microsoft.com/office/drawing/2014/main" val="2728613549"/>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50005882"/>
              </p:ext>
            </p:extLst>
          </p:nvPr>
        </p:nvGraphicFramePr>
        <p:xfrm>
          <a:off x="384028" y="4393685"/>
          <a:ext cx="5241710" cy="2153871"/>
        </p:xfrm>
        <a:graphic>
          <a:graphicData uri="http://schemas.openxmlformats.org/drawingml/2006/table">
            <a:tbl>
              <a:tblPr firstRow="1" firstCol="1" bandRow="1">
                <a:tableStyleId>{5C22544A-7EE6-4342-B048-85BDC9FD1C3A}</a:tableStyleId>
              </a:tblPr>
              <a:tblGrid>
                <a:gridCol w="1320714">
                  <a:extLst>
                    <a:ext uri="{9D8B030D-6E8A-4147-A177-3AD203B41FA5}">
                      <a16:colId xmlns:a16="http://schemas.microsoft.com/office/drawing/2014/main" val="922411273"/>
                    </a:ext>
                  </a:extLst>
                </a:gridCol>
                <a:gridCol w="846869">
                  <a:extLst>
                    <a:ext uri="{9D8B030D-6E8A-4147-A177-3AD203B41FA5}">
                      <a16:colId xmlns:a16="http://schemas.microsoft.com/office/drawing/2014/main" val="1567692086"/>
                    </a:ext>
                  </a:extLst>
                </a:gridCol>
                <a:gridCol w="979651">
                  <a:extLst>
                    <a:ext uri="{9D8B030D-6E8A-4147-A177-3AD203B41FA5}">
                      <a16:colId xmlns:a16="http://schemas.microsoft.com/office/drawing/2014/main" val="2196245448"/>
                    </a:ext>
                  </a:extLst>
                </a:gridCol>
                <a:gridCol w="913260">
                  <a:extLst>
                    <a:ext uri="{9D8B030D-6E8A-4147-A177-3AD203B41FA5}">
                      <a16:colId xmlns:a16="http://schemas.microsoft.com/office/drawing/2014/main" val="1905205173"/>
                    </a:ext>
                  </a:extLst>
                </a:gridCol>
                <a:gridCol w="1181216">
                  <a:extLst>
                    <a:ext uri="{9D8B030D-6E8A-4147-A177-3AD203B41FA5}">
                      <a16:colId xmlns:a16="http://schemas.microsoft.com/office/drawing/2014/main" val="290227572"/>
                    </a:ext>
                  </a:extLst>
                </a:gridCol>
              </a:tblGrid>
              <a:tr h="613744">
                <a:tc>
                  <a:txBody>
                    <a:bodyPr/>
                    <a:lstStyle/>
                    <a:p>
                      <a:pPr marL="0" marR="0">
                        <a:lnSpc>
                          <a:spcPct val="107000"/>
                        </a:lnSpc>
                        <a:spcBef>
                          <a:spcPts val="0"/>
                        </a:spcBef>
                        <a:spcAft>
                          <a:spcPts val="0"/>
                        </a:spcAft>
                      </a:pPr>
                      <a:r>
                        <a:rPr lang="en-US" sz="1100">
                          <a:effectLst/>
                        </a:rPr>
                        <a:t>Model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Sit On Bed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Sit on Chair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Lying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Ambulating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02897569"/>
                  </a:ext>
                </a:extLst>
              </a:tr>
              <a:tr h="122163">
                <a:tc>
                  <a:txBody>
                    <a:bodyPr/>
                    <a:lstStyle/>
                    <a:p>
                      <a:pPr marL="0" marR="0">
                        <a:lnSpc>
                          <a:spcPct val="107000"/>
                        </a:lnSpc>
                        <a:spcBef>
                          <a:spcPts val="0"/>
                        </a:spcBef>
                        <a:spcAft>
                          <a:spcPts val="0"/>
                        </a:spcAft>
                      </a:pPr>
                      <a:r>
                        <a:rPr lang="en-US" sz="1100">
                          <a:effectLst/>
                        </a:rPr>
                        <a:t>DNN Classifier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kern="1200" dirty="0">
                          <a:solidFill>
                            <a:schemeClr val="dk1"/>
                          </a:solidFill>
                          <a:effectLst/>
                          <a:latin typeface="+mn-lt"/>
                          <a:ea typeface="+mn-ea"/>
                          <a:cs typeface="+mn-cs"/>
                        </a:rPr>
                        <a:t>0.9920</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a:solidFill>
                            <a:schemeClr val="dk1"/>
                          </a:solidFill>
                          <a:effectLst/>
                          <a:latin typeface="+mn-lt"/>
                          <a:ea typeface="+mn-ea"/>
                          <a:cs typeface="+mn-cs"/>
                        </a:rPr>
                        <a:t>0.9857</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a:solidFill>
                            <a:schemeClr val="dk1"/>
                          </a:solidFill>
                          <a:effectLst/>
                          <a:latin typeface="+mn-lt"/>
                          <a:ea typeface="+mn-ea"/>
                          <a:cs typeface="+mn-cs"/>
                        </a:rPr>
                        <a:t>0.9989</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b="1" kern="1200" dirty="0">
                          <a:solidFill>
                            <a:schemeClr val="dk1"/>
                          </a:solidFill>
                          <a:effectLst/>
                          <a:latin typeface="+mn-lt"/>
                          <a:ea typeface="+mn-ea"/>
                          <a:cs typeface="+mn-cs"/>
                        </a:rPr>
                        <a:t>0.6291</a:t>
                      </a:r>
                    </a:p>
                  </a:txBody>
                  <a:tcPr marL="7620" marR="7620" marT="7620" marB="0" anchor="b"/>
                </a:tc>
                <a:extLst>
                  <a:ext uri="{0D108BD9-81ED-4DB2-BD59-A6C34878D82A}">
                    <a16:rowId xmlns:a16="http://schemas.microsoft.com/office/drawing/2014/main" val="567445759"/>
                  </a:ext>
                </a:extLst>
              </a:tr>
              <a:tr h="239661">
                <a:tc>
                  <a:txBody>
                    <a:bodyPr/>
                    <a:lstStyle/>
                    <a:p>
                      <a:pPr marL="0" marR="0">
                        <a:lnSpc>
                          <a:spcPct val="107000"/>
                        </a:lnSpc>
                        <a:spcBef>
                          <a:spcPts val="0"/>
                        </a:spcBef>
                        <a:spcAft>
                          <a:spcPts val="0"/>
                        </a:spcAft>
                      </a:pPr>
                      <a:r>
                        <a:rPr lang="en-US" sz="1100">
                          <a:effectLst/>
                        </a:rPr>
                        <a:t>GBM Classification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kern="1200" dirty="0">
                          <a:solidFill>
                            <a:schemeClr val="dk1"/>
                          </a:solidFill>
                          <a:effectLst/>
                          <a:latin typeface="+mn-lt"/>
                          <a:ea typeface="+mn-ea"/>
                          <a:cs typeface="+mn-cs"/>
                        </a:rPr>
                        <a:t>0.9537</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a:solidFill>
                            <a:schemeClr val="dk1"/>
                          </a:solidFill>
                          <a:effectLst/>
                          <a:latin typeface="+mn-lt"/>
                          <a:ea typeface="+mn-ea"/>
                          <a:cs typeface="+mn-cs"/>
                        </a:rPr>
                        <a:t>0.4565</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a:solidFill>
                            <a:schemeClr val="dk1"/>
                          </a:solidFill>
                          <a:effectLst/>
                          <a:latin typeface="+mn-lt"/>
                          <a:ea typeface="+mn-ea"/>
                          <a:cs typeface="+mn-cs"/>
                        </a:rPr>
                        <a:t>0.9999</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b="1" kern="1200" dirty="0">
                          <a:solidFill>
                            <a:schemeClr val="dk1"/>
                          </a:solidFill>
                          <a:effectLst/>
                          <a:latin typeface="+mn-lt"/>
                          <a:ea typeface="+mn-ea"/>
                          <a:cs typeface="+mn-cs"/>
                        </a:rPr>
                        <a:t>0.2482</a:t>
                      </a:r>
                    </a:p>
                  </a:txBody>
                  <a:tcPr marL="7620" marR="7620" marT="7620" marB="0" anchor="b"/>
                </a:tc>
                <a:extLst>
                  <a:ext uri="{0D108BD9-81ED-4DB2-BD59-A6C34878D82A}">
                    <a16:rowId xmlns:a16="http://schemas.microsoft.com/office/drawing/2014/main" val="3638445235"/>
                  </a:ext>
                </a:extLst>
              </a:tr>
              <a:tr h="122163">
                <a:tc>
                  <a:txBody>
                    <a:bodyPr/>
                    <a:lstStyle/>
                    <a:p>
                      <a:pPr marL="0" marR="0">
                        <a:lnSpc>
                          <a:spcPct val="107000"/>
                        </a:lnSpc>
                        <a:spcBef>
                          <a:spcPts val="0"/>
                        </a:spcBef>
                        <a:spcAft>
                          <a:spcPts val="0"/>
                        </a:spcAft>
                      </a:pPr>
                      <a:r>
                        <a:rPr lang="en-US" sz="1100">
                          <a:effectLst/>
                        </a:rPr>
                        <a:t>KNN Classifier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b="1" kern="1200" dirty="0">
                          <a:solidFill>
                            <a:schemeClr val="dk1"/>
                          </a:solidFill>
                          <a:effectLst/>
                          <a:latin typeface="+mn-lt"/>
                          <a:ea typeface="+mn-ea"/>
                          <a:cs typeface="+mn-cs"/>
                        </a:rPr>
                        <a:t>0.9784</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b="1" kern="1200" dirty="0">
                          <a:solidFill>
                            <a:schemeClr val="dk1"/>
                          </a:solidFill>
                          <a:effectLst/>
                          <a:latin typeface="+mn-lt"/>
                          <a:ea typeface="+mn-ea"/>
                          <a:cs typeface="+mn-cs"/>
                        </a:rPr>
                        <a:t>0.9864</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b="1" kern="1200" dirty="0">
                          <a:solidFill>
                            <a:schemeClr val="dk1"/>
                          </a:solidFill>
                          <a:effectLst/>
                          <a:latin typeface="+mn-lt"/>
                          <a:ea typeface="+mn-ea"/>
                          <a:cs typeface="+mn-cs"/>
                        </a:rPr>
                        <a:t>0.9992</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b="1" kern="1200" dirty="0">
                          <a:solidFill>
                            <a:schemeClr val="dk1"/>
                          </a:solidFill>
                          <a:effectLst/>
                          <a:latin typeface="+mn-lt"/>
                          <a:ea typeface="+mn-ea"/>
                          <a:cs typeface="+mn-cs"/>
                        </a:rPr>
                        <a:t>0.7889</a:t>
                      </a:r>
                    </a:p>
                  </a:txBody>
                  <a:tcPr marL="7620" marR="7620" marT="7620" marB="0" anchor="b"/>
                </a:tc>
                <a:extLst>
                  <a:ext uri="{0D108BD9-81ED-4DB2-BD59-A6C34878D82A}">
                    <a16:rowId xmlns:a16="http://schemas.microsoft.com/office/drawing/2014/main" val="1560444978"/>
                  </a:ext>
                </a:extLst>
              </a:tr>
              <a:tr h="239661">
                <a:tc>
                  <a:txBody>
                    <a:bodyPr/>
                    <a:lstStyle/>
                    <a:p>
                      <a:pPr marL="0" marR="0">
                        <a:lnSpc>
                          <a:spcPct val="107000"/>
                        </a:lnSpc>
                        <a:spcBef>
                          <a:spcPts val="0"/>
                        </a:spcBef>
                        <a:spcAft>
                          <a:spcPts val="0"/>
                        </a:spcAft>
                      </a:pPr>
                      <a:r>
                        <a:rPr lang="en-US" sz="1100">
                          <a:effectLst/>
                        </a:rPr>
                        <a:t>Logistics 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kern="1200" dirty="0">
                          <a:solidFill>
                            <a:schemeClr val="dk1"/>
                          </a:solidFill>
                          <a:effectLst/>
                          <a:latin typeface="+mn-lt"/>
                          <a:ea typeface="+mn-ea"/>
                          <a:cs typeface="+mn-cs"/>
                        </a:rPr>
                        <a:t>0.9499</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dirty="0">
                          <a:solidFill>
                            <a:schemeClr val="dk1"/>
                          </a:solidFill>
                          <a:effectLst/>
                          <a:latin typeface="+mn-lt"/>
                          <a:ea typeface="+mn-ea"/>
                          <a:cs typeface="+mn-cs"/>
                        </a:rPr>
                        <a:t>0.3167</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a:solidFill>
                            <a:schemeClr val="dk1"/>
                          </a:solidFill>
                          <a:effectLst/>
                          <a:latin typeface="+mn-lt"/>
                          <a:ea typeface="+mn-ea"/>
                          <a:cs typeface="+mn-cs"/>
                        </a:rPr>
                        <a:t>0.9994</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a:solidFill>
                            <a:schemeClr val="dk1"/>
                          </a:solidFill>
                          <a:effectLst/>
                          <a:latin typeface="+mn-lt"/>
                          <a:ea typeface="+mn-ea"/>
                          <a:cs typeface="+mn-cs"/>
                        </a:rPr>
                        <a:t>0.3581</a:t>
                      </a:r>
                    </a:p>
                  </a:txBody>
                  <a:tcPr marL="7620" marR="7620" marT="7620" marB="0" anchor="b"/>
                </a:tc>
                <a:extLst>
                  <a:ext uri="{0D108BD9-81ED-4DB2-BD59-A6C34878D82A}">
                    <a16:rowId xmlns:a16="http://schemas.microsoft.com/office/drawing/2014/main" val="552265431"/>
                  </a:ext>
                </a:extLst>
              </a:tr>
              <a:tr h="261553">
                <a:tc>
                  <a:txBody>
                    <a:bodyPr/>
                    <a:lstStyle/>
                    <a:p>
                      <a:pPr marL="0" marR="0">
                        <a:lnSpc>
                          <a:spcPct val="107000"/>
                        </a:lnSpc>
                        <a:spcBef>
                          <a:spcPts val="0"/>
                        </a:spcBef>
                        <a:spcAft>
                          <a:spcPts val="0"/>
                        </a:spcAft>
                      </a:pPr>
                      <a:r>
                        <a:rPr lang="en-US" sz="1100">
                          <a:effectLst/>
                        </a:rPr>
                        <a:t>Random Forest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b="1" kern="1200" dirty="0">
                          <a:solidFill>
                            <a:schemeClr val="dk1"/>
                          </a:solidFill>
                          <a:effectLst/>
                          <a:latin typeface="+mn-lt"/>
                          <a:ea typeface="+mn-ea"/>
                          <a:cs typeface="+mn-cs"/>
                        </a:rPr>
                        <a:t>0.9934</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b="1" kern="1200" dirty="0">
                          <a:solidFill>
                            <a:schemeClr val="dk1"/>
                          </a:solidFill>
                          <a:effectLst/>
                          <a:latin typeface="+mn-lt"/>
                          <a:ea typeface="+mn-ea"/>
                          <a:cs typeface="+mn-cs"/>
                        </a:rPr>
                        <a:t>0.9893</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b="1" kern="1200" dirty="0">
                          <a:solidFill>
                            <a:schemeClr val="dk1"/>
                          </a:solidFill>
                          <a:effectLst/>
                          <a:latin typeface="+mn-lt"/>
                          <a:ea typeface="+mn-ea"/>
                          <a:cs typeface="+mn-cs"/>
                        </a:rPr>
                        <a:t>0.9992</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b="1" kern="1200" dirty="0">
                          <a:solidFill>
                            <a:schemeClr val="dk1"/>
                          </a:solidFill>
                          <a:effectLst/>
                          <a:latin typeface="+mn-lt"/>
                          <a:ea typeface="+mn-ea"/>
                          <a:cs typeface="+mn-cs"/>
                        </a:rPr>
                        <a:t>0.8088</a:t>
                      </a:r>
                    </a:p>
                  </a:txBody>
                  <a:tcPr marL="7620" marR="7620" marT="7620" marB="0" anchor="b"/>
                </a:tc>
                <a:extLst>
                  <a:ext uri="{0D108BD9-81ED-4DB2-BD59-A6C34878D82A}">
                    <a16:rowId xmlns:a16="http://schemas.microsoft.com/office/drawing/2014/main" val="2342971120"/>
                  </a:ext>
                </a:extLst>
              </a:tr>
              <a:tr h="122163">
                <a:tc>
                  <a:txBody>
                    <a:bodyPr/>
                    <a:lstStyle/>
                    <a:p>
                      <a:pPr marL="0" marR="0">
                        <a:lnSpc>
                          <a:spcPct val="107000"/>
                        </a:lnSpc>
                        <a:spcBef>
                          <a:spcPts val="0"/>
                        </a:spcBef>
                        <a:spcAft>
                          <a:spcPts val="0"/>
                        </a:spcAft>
                      </a:pPr>
                      <a:r>
                        <a:rPr lang="en-US" sz="1100">
                          <a:effectLst/>
                        </a:rPr>
                        <a:t>SVM Classifier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kern="1200">
                          <a:solidFill>
                            <a:schemeClr val="dk1"/>
                          </a:solidFill>
                          <a:effectLst/>
                          <a:latin typeface="+mn-lt"/>
                          <a:ea typeface="+mn-ea"/>
                          <a:cs typeface="+mn-cs"/>
                        </a:rPr>
                        <a:t>0.9840</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dirty="0">
                          <a:solidFill>
                            <a:schemeClr val="dk1"/>
                          </a:solidFill>
                          <a:effectLst/>
                          <a:latin typeface="+mn-lt"/>
                          <a:ea typeface="+mn-ea"/>
                          <a:cs typeface="+mn-cs"/>
                        </a:rPr>
                        <a:t>0.9922</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kern="1200" dirty="0">
                          <a:solidFill>
                            <a:schemeClr val="dk1"/>
                          </a:solidFill>
                          <a:effectLst/>
                          <a:latin typeface="+mn-lt"/>
                          <a:ea typeface="+mn-ea"/>
                          <a:cs typeface="+mn-cs"/>
                        </a:rPr>
                        <a:t>0.9986</a:t>
                      </a:r>
                    </a:p>
                  </a:txBody>
                  <a:tcPr marL="7620" marR="7620" marT="7620" marB="0" anchor="b"/>
                </a:tc>
                <a:tc>
                  <a:txBody>
                    <a:bodyPr/>
                    <a:lstStyle/>
                    <a:p>
                      <a:pPr marL="0" marR="0" algn="r" defTabSz="457200" rtl="0" eaLnBrk="1" fontAlgn="b" latinLnBrk="0" hangingPunct="1">
                        <a:lnSpc>
                          <a:spcPct val="107000"/>
                        </a:lnSpc>
                        <a:spcBef>
                          <a:spcPts val="0"/>
                        </a:spcBef>
                        <a:spcAft>
                          <a:spcPts val="0"/>
                        </a:spcAft>
                      </a:pPr>
                      <a:r>
                        <a:rPr lang="en-US" sz="1100" b="1" kern="1200" dirty="0" smtClean="0">
                          <a:solidFill>
                            <a:schemeClr val="dk1"/>
                          </a:solidFill>
                          <a:effectLst/>
                          <a:latin typeface="+mn-lt"/>
                          <a:ea typeface="+mn-ea"/>
                          <a:cs typeface="+mn-cs"/>
                        </a:rPr>
                        <a:t>0.7147</a:t>
                      </a:r>
                      <a:endParaRPr lang="en-US" sz="1100" b="1" kern="1200" dirty="0">
                        <a:solidFill>
                          <a:schemeClr val="dk1"/>
                        </a:solidFill>
                        <a:effectLst/>
                        <a:latin typeface="+mn-lt"/>
                        <a:ea typeface="+mn-ea"/>
                        <a:cs typeface="+mn-cs"/>
                      </a:endParaRPr>
                    </a:p>
                  </a:txBody>
                  <a:tcPr marL="7620" marR="7620" marT="7620" marB="0" anchor="b"/>
                </a:tc>
                <a:extLst>
                  <a:ext uri="{0D108BD9-81ED-4DB2-BD59-A6C34878D82A}">
                    <a16:rowId xmlns:a16="http://schemas.microsoft.com/office/drawing/2014/main" val="2918734986"/>
                  </a:ext>
                </a:extLst>
              </a:tr>
            </a:tbl>
          </a:graphicData>
        </a:graphic>
      </p:graphicFrame>
      <p:sp>
        <p:nvSpPr>
          <p:cNvPr id="13" name="TextBox 12"/>
          <p:cNvSpPr txBox="1"/>
          <p:nvPr/>
        </p:nvSpPr>
        <p:spPr>
          <a:xfrm>
            <a:off x="1741714" y="3998387"/>
            <a:ext cx="2481942" cy="276999"/>
          </a:xfrm>
          <a:prstGeom prst="rect">
            <a:avLst/>
          </a:prstGeom>
          <a:noFill/>
        </p:spPr>
        <p:txBody>
          <a:bodyPr wrap="square" rtlCol="0">
            <a:spAutoFit/>
          </a:bodyPr>
          <a:lstStyle/>
          <a:p>
            <a:r>
              <a:rPr lang="en-US" sz="1200" b="1" dirty="0" smtClean="0"/>
              <a:t>Precision Metrics</a:t>
            </a:r>
            <a:endParaRPr lang="en-US" sz="1200" b="1" dirty="0"/>
          </a:p>
        </p:txBody>
      </p:sp>
      <p:sp>
        <p:nvSpPr>
          <p:cNvPr id="15" name="TextBox 14"/>
          <p:cNvSpPr txBox="1"/>
          <p:nvPr/>
        </p:nvSpPr>
        <p:spPr>
          <a:xfrm>
            <a:off x="1763912" y="6581001"/>
            <a:ext cx="2481942" cy="276999"/>
          </a:xfrm>
          <a:prstGeom prst="rect">
            <a:avLst/>
          </a:prstGeom>
          <a:noFill/>
        </p:spPr>
        <p:txBody>
          <a:bodyPr wrap="square" rtlCol="0">
            <a:spAutoFit/>
          </a:bodyPr>
          <a:lstStyle/>
          <a:p>
            <a:pPr fontAlgn="b"/>
            <a:r>
              <a:rPr lang="en-US" sz="1200" b="1" dirty="0" smtClean="0"/>
              <a:t>Recall </a:t>
            </a:r>
            <a:endParaRPr lang="en-US" sz="1200" b="1" dirty="0"/>
          </a:p>
        </p:txBody>
      </p:sp>
      <p:sp>
        <p:nvSpPr>
          <p:cNvPr id="16" name="TextBox 15"/>
          <p:cNvSpPr txBox="1"/>
          <p:nvPr/>
        </p:nvSpPr>
        <p:spPr>
          <a:xfrm>
            <a:off x="9094009" y="4086557"/>
            <a:ext cx="2481942" cy="276999"/>
          </a:xfrm>
          <a:prstGeom prst="rect">
            <a:avLst/>
          </a:prstGeom>
          <a:noFill/>
        </p:spPr>
        <p:txBody>
          <a:bodyPr wrap="square" rtlCol="0">
            <a:spAutoFit/>
          </a:bodyPr>
          <a:lstStyle/>
          <a:p>
            <a:r>
              <a:rPr lang="en-US" sz="1200" b="1" dirty="0" smtClean="0"/>
              <a:t>Accuracy</a:t>
            </a:r>
            <a:endParaRPr lang="en-US" sz="1200" b="1" dirty="0"/>
          </a:p>
        </p:txBody>
      </p:sp>
      <p:graphicFrame>
        <p:nvGraphicFramePr>
          <p:cNvPr id="17" name="Table 16"/>
          <p:cNvGraphicFramePr>
            <a:graphicFrameLocks noGrp="1"/>
          </p:cNvGraphicFramePr>
          <p:nvPr>
            <p:extLst>
              <p:ext uri="{D42A27DB-BD31-4B8C-83A1-F6EECF244321}">
                <p14:modId xmlns:p14="http://schemas.microsoft.com/office/powerpoint/2010/main" val="218270799"/>
              </p:ext>
            </p:extLst>
          </p:nvPr>
        </p:nvGraphicFramePr>
        <p:xfrm>
          <a:off x="6614161" y="4495738"/>
          <a:ext cx="4575530" cy="1934770"/>
        </p:xfrm>
        <a:graphic>
          <a:graphicData uri="http://schemas.openxmlformats.org/drawingml/2006/table">
            <a:tbl>
              <a:tblPr firstRow="1" firstCol="1" bandRow="1">
                <a:tableStyleId>{5C22544A-7EE6-4342-B048-85BDC9FD1C3A}</a:tableStyleId>
              </a:tblPr>
              <a:tblGrid>
                <a:gridCol w="2717073">
                  <a:extLst>
                    <a:ext uri="{9D8B030D-6E8A-4147-A177-3AD203B41FA5}">
                      <a16:colId xmlns:a16="http://schemas.microsoft.com/office/drawing/2014/main" val="3919696652"/>
                    </a:ext>
                  </a:extLst>
                </a:gridCol>
                <a:gridCol w="1858457">
                  <a:extLst>
                    <a:ext uri="{9D8B030D-6E8A-4147-A177-3AD203B41FA5}">
                      <a16:colId xmlns:a16="http://schemas.microsoft.com/office/drawing/2014/main" val="4012449264"/>
                    </a:ext>
                  </a:extLst>
                </a:gridCol>
              </a:tblGrid>
              <a:tr h="76561">
                <a:tc>
                  <a:txBody>
                    <a:bodyPr/>
                    <a:lstStyle/>
                    <a:p>
                      <a:pPr marL="0" marR="0">
                        <a:lnSpc>
                          <a:spcPct val="107000"/>
                        </a:lnSpc>
                        <a:spcBef>
                          <a:spcPts val="0"/>
                        </a:spcBef>
                        <a:spcAft>
                          <a:spcPts val="0"/>
                        </a:spcAft>
                      </a:pPr>
                      <a:r>
                        <a:rPr lang="en-US" sz="1100" dirty="0" smtClean="0">
                          <a:effectLst/>
                        </a:rPr>
                        <a:t>Algorithm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smtClean="0">
                          <a:effectLst/>
                        </a:rPr>
                        <a:t>Elapsed Time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8114236"/>
                  </a:ext>
                </a:extLst>
              </a:tr>
              <a:tr h="290546">
                <a:tc>
                  <a:txBody>
                    <a:bodyPr/>
                    <a:lstStyle/>
                    <a:p>
                      <a:pPr marL="0" marR="0">
                        <a:lnSpc>
                          <a:spcPct val="107000"/>
                        </a:lnSpc>
                        <a:spcBef>
                          <a:spcPts val="0"/>
                        </a:spcBef>
                        <a:spcAft>
                          <a:spcPts val="0"/>
                        </a:spcAft>
                      </a:pPr>
                      <a:r>
                        <a:rPr lang="en-US" sz="1100" dirty="0">
                          <a:effectLst/>
                        </a:rPr>
                        <a:t>DNN Classifier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45.8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20300780"/>
                  </a:ext>
                </a:extLst>
              </a:tr>
              <a:tr h="290546">
                <a:tc>
                  <a:txBody>
                    <a:bodyPr/>
                    <a:lstStyle/>
                    <a:p>
                      <a:pPr marL="0" marR="0">
                        <a:lnSpc>
                          <a:spcPct val="107000"/>
                        </a:lnSpc>
                        <a:spcBef>
                          <a:spcPts val="0"/>
                        </a:spcBef>
                        <a:spcAft>
                          <a:spcPts val="0"/>
                        </a:spcAft>
                      </a:pPr>
                      <a:r>
                        <a:rPr lang="en-US" sz="1100">
                          <a:effectLst/>
                        </a:rPr>
                        <a:t>GBM Classification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smtClean="0">
                          <a:effectLst/>
                          <a:latin typeface="+mn-lt"/>
                          <a:ea typeface="+mn-ea"/>
                          <a:cs typeface="+mn-cs"/>
                        </a:rPr>
                        <a:t>1.27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21861109"/>
                  </a:ext>
                </a:extLst>
              </a:tr>
              <a:tr h="290546">
                <a:tc>
                  <a:txBody>
                    <a:bodyPr/>
                    <a:lstStyle/>
                    <a:p>
                      <a:pPr marL="0" marR="0">
                        <a:lnSpc>
                          <a:spcPct val="107000"/>
                        </a:lnSpc>
                        <a:spcBef>
                          <a:spcPts val="0"/>
                        </a:spcBef>
                        <a:spcAft>
                          <a:spcPts val="0"/>
                        </a:spcAft>
                      </a:pPr>
                      <a:r>
                        <a:rPr lang="en-US" sz="1100">
                          <a:effectLst/>
                        </a:rPr>
                        <a:t>KNN Classifier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smtClean="0">
                          <a:effectLst/>
                          <a:latin typeface="+mn-lt"/>
                          <a:ea typeface="+mn-ea"/>
                          <a:cs typeface="+mn-cs"/>
                        </a:rPr>
                        <a:t>0.10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99345488"/>
                  </a:ext>
                </a:extLst>
              </a:tr>
              <a:tr h="290546">
                <a:tc>
                  <a:txBody>
                    <a:bodyPr/>
                    <a:lstStyle/>
                    <a:p>
                      <a:pPr marL="0" marR="0">
                        <a:lnSpc>
                          <a:spcPct val="107000"/>
                        </a:lnSpc>
                        <a:spcBef>
                          <a:spcPts val="0"/>
                        </a:spcBef>
                        <a:spcAft>
                          <a:spcPts val="0"/>
                        </a:spcAft>
                      </a:pPr>
                      <a:r>
                        <a:rPr lang="en-US" sz="1100">
                          <a:effectLst/>
                        </a:rPr>
                        <a:t>Logistics 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smtClean="0">
                          <a:effectLst/>
                          <a:latin typeface="+mn-lt"/>
                          <a:ea typeface="+mn-ea"/>
                          <a:cs typeface="+mn-cs"/>
                        </a:rPr>
                        <a:t>1.21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72580146"/>
                  </a:ext>
                </a:extLst>
              </a:tr>
              <a:tr h="290546">
                <a:tc>
                  <a:txBody>
                    <a:bodyPr/>
                    <a:lstStyle/>
                    <a:p>
                      <a:pPr marL="0" marR="0">
                        <a:lnSpc>
                          <a:spcPct val="107000"/>
                        </a:lnSpc>
                        <a:spcBef>
                          <a:spcPts val="0"/>
                        </a:spcBef>
                        <a:spcAft>
                          <a:spcPts val="0"/>
                        </a:spcAft>
                      </a:pPr>
                      <a:r>
                        <a:rPr lang="en-US" sz="1100">
                          <a:effectLst/>
                        </a:rPr>
                        <a:t>Random Forest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smtClean="0">
                          <a:effectLst/>
                          <a:latin typeface="+mn-lt"/>
                          <a:ea typeface="+mn-ea"/>
                          <a:cs typeface="+mn-cs"/>
                        </a:rPr>
                        <a:t>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40723877"/>
                  </a:ext>
                </a:extLst>
              </a:tr>
              <a:tr h="302652">
                <a:tc>
                  <a:txBody>
                    <a:bodyPr/>
                    <a:lstStyle/>
                    <a:p>
                      <a:pPr marL="0" marR="0">
                        <a:lnSpc>
                          <a:spcPct val="107000"/>
                        </a:lnSpc>
                        <a:spcBef>
                          <a:spcPts val="0"/>
                        </a:spcBef>
                        <a:spcAft>
                          <a:spcPts val="0"/>
                        </a:spcAft>
                      </a:pPr>
                      <a:r>
                        <a:rPr lang="en-US" sz="1100" dirty="0">
                          <a:effectLst/>
                        </a:rPr>
                        <a:t>SVM Classifier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smtClean="0">
                          <a:effectLst/>
                          <a:latin typeface="+mn-lt"/>
                          <a:ea typeface="+mn-ea"/>
                          <a:cs typeface="+mn-cs"/>
                        </a:rPr>
                        <a:t>66.09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58524270"/>
                  </a:ext>
                </a:extLst>
              </a:tr>
            </a:tbl>
          </a:graphicData>
        </a:graphic>
      </p:graphicFrame>
      <p:sp>
        <p:nvSpPr>
          <p:cNvPr id="18" name="TextBox 17"/>
          <p:cNvSpPr txBox="1"/>
          <p:nvPr/>
        </p:nvSpPr>
        <p:spPr>
          <a:xfrm>
            <a:off x="8943704" y="6477194"/>
            <a:ext cx="2481942" cy="276999"/>
          </a:xfrm>
          <a:prstGeom prst="rect">
            <a:avLst/>
          </a:prstGeom>
          <a:noFill/>
        </p:spPr>
        <p:txBody>
          <a:bodyPr wrap="square" rtlCol="0">
            <a:spAutoFit/>
          </a:bodyPr>
          <a:lstStyle/>
          <a:p>
            <a:pPr fontAlgn="b"/>
            <a:r>
              <a:rPr lang="en-US" sz="1200" b="1" dirty="0" smtClean="0"/>
              <a:t>Elapsed time  </a:t>
            </a:r>
            <a:endParaRPr lang="en-US" sz="1200" b="1" dirty="0"/>
          </a:p>
        </p:txBody>
      </p:sp>
    </p:spTree>
    <p:extLst>
      <p:ext uri="{BB962C8B-B14F-4D97-AF65-F5344CB8AC3E}">
        <p14:creationId xmlns:p14="http://schemas.microsoft.com/office/powerpoint/2010/main" val="1279677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a:xfrm>
            <a:off x="401745" y="494998"/>
            <a:ext cx="10264161" cy="1516681"/>
          </a:xfrm>
        </p:spPr>
        <p:txBody>
          <a:bodyPr vert="horz" lIns="91440" tIns="45720" rIns="91440" bIns="45720" rtlCol="0" anchor="ctr">
            <a:normAutofit fontScale="90000"/>
          </a:bodyPr>
          <a:lstStyle/>
          <a:p>
            <a:r>
              <a:rPr lang="en-US" sz="4400" b="1" dirty="0" smtClean="0">
                <a:latin typeface="Arial" pitchFamily="34" charset="0"/>
                <a:cs typeface="Arial" pitchFamily="34" charset="0"/>
              </a:rPr>
              <a:t>Comparison between all Algorithm Results (Wearable Sensor based Dataset)</a:t>
            </a:r>
            <a:endParaRPr lang="en-US" sz="4400" b="1" dirty="0">
              <a:latin typeface="Arial" pitchFamily="34" charset="0"/>
              <a:cs typeface="Arial" pitchFamily="34" charset="0"/>
            </a:endParaRPr>
          </a:p>
        </p:txBody>
      </p:sp>
      <p:sp>
        <p:nvSpPr>
          <p:cNvPr id="8" name="TextBox 7">
            <a:extLst>
              <a:ext uri="{FF2B5EF4-FFF2-40B4-BE49-F238E27FC236}">
                <a16:creationId xmlns:a16="http://schemas.microsoft.com/office/drawing/2014/main" id="{D2E79EC8-0728-4735-9C45-DBC1237DC418}"/>
              </a:ext>
            </a:extLst>
          </p:cNvPr>
          <p:cNvSpPr txBox="1"/>
          <p:nvPr/>
        </p:nvSpPr>
        <p:spPr>
          <a:xfrm>
            <a:off x="551431" y="2564694"/>
            <a:ext cx="10114475" cy="4278094"/>
          </a:xfrm>
          <a:prstGeom prst="rect">
            <a:avLst/>
          </a:prstGeom>
          <a:noFill/>
        </p:spPr>
        <p:txBody>
          <a:bodyPr wrap="square" rtlCol="0">
            <a:spAutoFit/>
          </a:bodyPr>
          <a:lstStyle/>
          <a:p>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dirty="0" smtClean="0">
                <a:latin typeface="Calibri" panose="020F0502020204030204" pitchFamily="34" charset="0"/>
                <a:cs typeface="Calibri" panose="020F0502020204030204" pitchFamily="34" charset="0"/>
              </a:rPr>
              <a:t>Accuracy is 99% for Random Forest , 98.72% for KNN , 98.50% for DNN and 98.62% for SVM and 93.24%% for GBM and 92.60%Logistics Regression.</a:t>
            </a:r>
          </a:p>
          <a:p>
            <a:pPr marL="285750" indent="-285750">
              <a:buFont typeface="Wingdings" panose="05000000000000000000" pitchFamily="2" charset="2"/>
              <a:buChar char="q"/>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dirty="0" smtClean="0">
                <a:latin typeface="Calibri" panose="020F0502020204030204" pitchFamily="34" charset="0"/>
                <a:cs typeface="Calibri" panose="020F0502020204030204" pitchFamily="34" charset="0"/>
              </a:rPr>
              <a:t>Recall is the ability to identify all the activity correctly. </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Accuracy is 98.62% for SVM model but it is not able to identify all the activity correctly . </a:t>
            </a:r>
          </a:p>
          <a:p>
            <a:pPr marL="285750" indent="-285750">
              <a:buFont typeface="Wingdings" panose="05000000000000000000" pitchFamily="2" charset="2"/>
              <a:buChar char="q"/>
            </a:pPr>
            <a:endParaRPr lang="en-US" sz="16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dirty="0" smtClean="0">
                <a:latin typeface="Calibri" panose="020F0502020204030204" pitchFamily="34" charset="0"/>
                <a:cs typeface="Calibri" panose="020F0502020204030204" pitchFamily="34" charset="0"/>
              </a:rPr>
              <a:t>If we consider recall parameter for all the activity then </a:t>
            </a:r>
            <a:r>
              <a:rPr lang="en-US" sz="1600" b="1" dirty="0" smtClean="0">
                <a:latin typeface="Calibri" panose="020F0502020204030204" pitchFamily="34" charset="0"/>
                <a:cs typeface="Calibri" panose="020F0502020204030204" pitchFamily="34" charset="0"/>
              </a:rPr>
              <a:t>KNN and Random forest</a:t>
            </a:r>
            <a:r>
              <a:rPr lang="en-US" sz="1600" dirty="0" smtClean="0">
                <a:latin typeface="Calibri" panose="020F0502020204030204" pitchFamily="34" charset="0"/>
                <a:cs typeface="Calibri" panose="020F0502020204030204" pitchFamily="34" charset="0"/>
              </a:rPr>
              <a:t> are top 2 model. Recall parameter for Activity “Ambulating “ for Random forest was 80.88%% and for KNN it is 78.89%.</a:t>
            </a:r>
          </a:p>
          <a:p>
            <a:pPr marL="285750" indent="-285750">
              <a:buFont typeface="Wingdings" panose="05000000000000000000" pitchFamily="2" charset="2"/>
              <a:buChar char="q"/>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dirty="0" smtClean="0">
                <a:latin typeface="Calibri" panose="020F0502020204030204" pitchFamily="34" charset="0"/>
                <a:cs typeface="Calibri" panose="020F0502020204030204" pitchFamily="34" charset="0"/>
              </a:rPr>
              <a:t>Based upon elapsed time, KNN classifier is fastest and SVM took maximum time.</a:t>
            </a:r>
          </a:p>
          <a:p>
            <a:pPr marL="285750" indent="-285750">
              <a:buFont typeface="Wingdings" panose="05000000000000000000" pitchFamily="2" charset="2"/>
              <a:buChar char="q"/>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dirty="0" smtClean="0">
                <a:latin typeface="Calibri" panose="020F0502020204030204" pitchFamily="34" charset="0"/>
                <a:cs typeface="Calibri" panose="020F0502020204030204" pitchFamily="34" charset="0"/>
              </a:rPr>
              <a:t>Based upon all the performance matrix , </a:t>
            </a:r>
            <a:r>
              <a:rPr lang="en-US" sz="1600" b="1" dirty="0" smtClean="0">
                <a:latin typeface="Calibri" panose="020F0502020204030204" pitchFamily="34" charset="0"/>
                <a:cs typeface="Calibri" panose="020F0502020204030204" pitchFamily="34" charset="0"/>
              </a:rPr>
              <a:t>KNN and Random forest </a:t>
            </a:r>
            <a:r>
              <a:rPr lang="en-US" sz="1600" dirty="0" smtClean="0">
                <a:latin typeface="Calibri" panose="020F0502020204030204" pitchFamily="34" charset="0"/>
                <a:cs typeface="Calibri" panose="020F0502020204030204" pitchFamily="34" charset="0"/>
              </a:rPr>
              <a:t>were top 2 mode for Human activity recognition for wearable sensor based dataset.</a:t>
            </a:r>
          </a:p>
          <a:p>
            <a:pPr marL="285750" indent="-285750">
              <a:buFont typeface="Wingdings" panose="05000000000000000000" pitchFamily="2" charset="2"/>
              <a:buChar char="q"/>
            </a:pPr>
            <a:endParaRPr lang="en-US" sz="1600" dirty="0" smtClean="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q"/>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0994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726" y="825622"/>
            <a:ext cx="8761413" cy="706964"/>
          </a:xfrm>
        </p:spPr>
        <p:txBody>
          <a:bodyPr/>
          <a:lstStyle/>
          <a:p>
            <a:r>
              <a:rPr lang="en-IN" b="1" dirty="0">
                <a:latin typeface="Arial" pitchFamily="34" charset="0"/>
                <a:cs typeface="Arial" pitchFamily="34" charset="0"/>
              </a:rPr>
              <a:t>Objective</a:t>
            </a:r>
            <a:endParaRPr lang="en-US" b="1" dirty="0"/>
          </a:p>
        </p:txBody>
      </p:sp>
      <p:sp>
        <p:nvSpPr>
          <p:cNvPr id="3" name="Rectangle 2"/>
          <p:cNvSpPr/>
          <p:nvPr/>
        </p:nvSpPr>
        <p:spPr>
          <a:xfrm>
            <a:off x="287382" y="2533361"/>
            <a:ext cx="11451771" cy="4775666"/>
          </a:xfrm>
          <a:prstGeom prst="rect">
            <a:avLst/>
          </a:prstGeom>
        </p:spPr>
        <p:txBody>
          <a:bodyPr wrap="square">
            <a:spAutoFit/>
          </a:bodyPr>
          <a:lstStyle/>
          <a:p>
            <a:pPr>
              <a:spcBef>
                <a:spcPts val="1000"/>
              </a:spcBef>
              <a:buClr>
                <a:schemeClr val="accent1"/>
              </a:buClr>
              <a:buSzPct val="80000"/>
            </a:pPr>
            <a:r>
              <a:rPr lang="en-IN" sz="2200" b="1" dirty="0">
                <a:solidFill>
                  <a:schemeClr val="tx1">
                    <a:lumMod val="75000"/>
                    <a:lumOff val="25000"/>
                  </a:schemeClr>
                </a:solidFill>
                <a:latin typeface="Arial" pitchFamily="34" charset="0"/>
                <a:cs typeface="Arial" pitchFamily="34" charset="0"/>
              </a:rPr>
              <a:t>Problem Statement:</a:t>
            </a:r>
          </a:p>
          <a:p>
            <a:pPr>
              <a:spcBef>
                <a:spcPts val="1000"/>
              </a:spcBef>
              <a:buClr>
                <a:schemeClr val="accent1"/>
              </a:buClr>
              <a:buSzPct val="80000"/>
            </a:pPr>
            <a:r>
              <a:rPr lang="en-US" dirty="0" smtClean="0">
                <a:latin typeface="Arial" pitchFamily="34" charset="0"/>
                <a:cs typeface="Arial" pitchFamily="34" charset="0"/>
              </a:rPr>
              <a:t>The purpose of this study to predict Human </a:t>
            </a:r>
            <a:r>
              <a:rPr lang="en-US" dirty="0">
                <a:latin typeface="Arial" pitchFamily="34" charset="0"/>
                <a:cs typeface="Arial" pitchFamily="34" charset="0"/>
              </a:rPr>
              <a:t>activity by using six </a:t>
            </a:r>
            <a:r>
              <a:rPr lang="en-US" dirty="0" smtClean="0">
                <a:latin typeface="Arial" pitchFamily="34" charset="0"/>
                <a:cs typeface="Arial" pitchFamily="34" charset="0"/>
              </a:rPr>
              <a:t> Machine Learning algorithms </a:t>
            </a:r>
            <a:r>
              <a:rPr lang="en-US" dirty="0">
                <a:latin typeface="Arial" pitchFamily="34" charset="0"/>
                <a:cs typeface="Arial" pitchFamily="34" charset="0"/>
              </a:rPr>
              <a:t>and compare the results to classify the behaviors of six algorithms, which will help to develop a tracking and monitoring system for older </a:t>
            </a:r>
            <a:r>
              <a:rPr lang="en-US" dirty="0" smtClean="0">
                <a:latin typeface="Arial" pitchFamily="34" charset="0"/>
                <a:cs typeface="Arial" pitchFamily="34" charset="0"/>
              </a:rPr>
              <a:t>people. </a:t>
            </a:r>
          </a:p>
          <a:p>
            <a:pPr>
              <a:spcBef>
                <a:spcPts val="1000"/>
              </a:spcBef>
              <a:buClr>
                <a:schemeClr val="accent1"/>
              </a:buClr>
              <a:buSzPct val="80000"/>
            </a:pPr>
            <a:r>
              <a:rPr lang="en-US" sz="2200" b="1" dirty="0" smtClean="0">
                <a:solidFill>
                  <a:schemeClr val="tx1">
                    <a:lumMod val="75000"/>
                    <a:lumOff val="25000"/>
                  </a:schemeClr>
                </a:solidFill>
                <a:latin typeface="Arial" pitchFamily="34" charset="0"/>
                <a:cs typeface="Arial" pitchFamily="34" charset="0"/>
              </a:rPr>
              <a:t>Abstract:</a:t>
            </a:r>
          </a:p>
          <a:p>
            <a:pPr>
              <a:spcBef>
                <a:spcPts val="1000"/>
              </a:spcBef>
              <a:buClr>
                <a:schemeClr val="accent1"/>
              </a:buClr>
              <a:buSzPct val="80000"/>
            </a:pPr>
            <a:r>
              <a:rPr lang="en-US" dirty="0" smtClean="0">
                <a:latin typeface="Arial" pitchFamily="34" charset="0"/>
                <a:cs typeface="Arial" pitchFamily="34" charset="0"/>
              </a:rPr>
              <a:t>Two Data set , one is smartphone based sensor data and another one is wearable sensor data set is used for this thesis project.</a:t>
            </a:r>
          </a:p>
          <a:p>
            <a:pPr>
              <a:spcBef>
                <a:spcPts val="1000"/>
              </a:spcBef>
              <a:buClr>
                <a:schemeClr val="accent1"/>
              </a:buClr>
              <a:buSzPct val="80000"/>
            </a:pPr>
            <a:r>
              <a:rPr lang="en-US" dirty="0" smtClean="0">
                <a:latin typeface="Arial" pitchFamily="34" charset="0"/>
                <a:cs typeface="Arial" pitchFamily="34" charset="0"/>
              </a:rPr>
              <a:t>Six </a:t>
            </a:r>
            <a:r>
              <a:rPr lang="en-US" dirty="0">
                <a:latin typeface="Arial" pitchFamily="34" charset="0"/>
                <a:cs typeface="Arial" pitchFamily="34" charset="0"/>
              </a:rPr>
              <a:t>machine learning algorithm(Random </a:t>
            </a:r>
            <a:r>
              <a:rPr lang="en-US" dirty="0" err="1">
                <a:latin typeface="Arial" pitchFamily="34" charset="0"/>
                <a:cs typeface="Arial" pitchFamily="34" charset="0"/>
              </a:rPr>
              <a:t>Forest,Deep</a:t>
            </a:r>
            <a:r>
              <a:rPr lang="en-US" dirty="0">
                <a:latin typeface="Arial" pitchFamily="34" charset="0"/>
                <a:cs typeface="Arial" pitchFamily="34" charset="0"/>
              </a:rPr>
              <a:t> Neural Network , Logistics Regression, SVM, KNN, GBM) is used to classy Human activity</a:t>
            </a:r>
            <a:r>
              <a:rPr lang="en-US" dirty="0" smtClean="0">
                <a:latin typeface="Arial" pitchFamily="34" charset="0"/>
                <a:cs typeface="Arial" pitchFamily="34" charset="0"/>
              </a:rPr>
              <a:t>.</a:t>
            </a:r>
          </a:p>
          <a:p>
            <a:pPr>
              <a:spcBef>
                <a:spcPts val="1000"/>
              </a:spcBef>
              <a:buClr>
                <a:schemeClr val="accent1"/>
              </a:buClr>
              <a:buSzPct val="80000"/>
            </a:pPr>
            <a:r>
              <a:rPr lang="en-US" dirty="0" smtClean="0">
                <a:latin typeface="Arial" pitchFamily="34" charset="0"/>
                <a:cs typeface="Arial" pitchFamily="34" charset="0"/>
              </a:rPr>
              <a:t>Six Machine algorithm is compared based upon performance metrics like accuracy, precision, recall ,F-score, Specificity , ROC  curve, Negative predicted value , Overall Misclassification Ratio, Positive likelihood ratio, </a:t>
            </a:r>
          </a:p>
          <a:p>
            <a:pPr>
              <a:spcBef>
                <a:spcPts val="1000"/>
              </a:spcBef>
              <a:buClr>
                <a:schemeClr val="accent1"/>
              </a:buClr>
              <a:buSzPct val="80000"/>
            </a:pPr>
            <a:endParaRPr lang="en-US" dirty="0">
              <a:latin typeface="Arial" pitchFamily="34" charset="0"/>
              <a:cs typeface="Arial" pitchFamily="34" charset="0"/>
            </a:endParaRPr>
          </a:p>
          <a:p>
            <a:pPr>
              <a:spcBef>
                <a:spcPts val="1000"/>
              </a:spcBef>
              <a:buClr>
                <a:schemeClr val="accent1"/>
              </a:buClr>
              <a:buSzPct val="80000"/>
            </a:pPr>
            <a:endParaRPr lang="en-US" sz="2200" dirty="0" smtClean="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32074766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a:xfrm>
            <a:off x="618310" y="538541"/>
            <a:ext cx="10807336" cy="1516681"/>
          </a:xfrm>
        </p:spPr>
        <p:txBody>
          <a:bodyPr vert="horz" lIns="91440" tIns="45720" rIns="91440" bIns="45720" rtlCol="0" anchor="ctr">
            <a:normAutofit fontScale="90000"/>
          </a:bodyPr>
          <a:lstStyle/>
          <a:p>
            <a:r>
              <a:rPr lang="en-US" sz="4400" b="1" dirty="0" smtClean="0">
                <a:latin typeface="Arial" pitchFamily="34" charset="0"/>
                <a:cs typeface="Arial" pitchFamily="34" charset="0"/>
              </a:rPr>
              <a:t>Comparison between all Algorithm results (Smartphone Sensor based Dataset)</a:t>
            </a:r>
            <a:endParaRPr lang="en-US" sz="4400" b="1" dirty="0">
              <a:latin typeface="Arial" pitchFamily="34" charset="0"/>
              <a:cs typeface="Arial" pitchFamily="34" charset="0"/>
            </a:endParaRPr>
          </a:p>
        </p:txBody>
      </p:sp>
      <p:sp>
        <p:nvSpPr>
          <p:cNvPr id="8" name="TextBox 7">
            <a:extLst>
              <a:ext uri="{FF2B5EF4-FFF2-40B4-BE49-F238E27FC236}">
                <a16:creationId xmlns:a16="http://schemas.microsoft.com/office/drawing/2014/main" id="{D2E79EC8-0728-4735-9C45-DBC1237DC418}"/>
              </a:ext>
            </a:extLst>
          </p:cNvPr>
          <p:cNvSpPr txBox="1"/>
          <p:nvPr/>
        </p:nvSpPr>
        <p:spPr>
          <a:xfrm>
            <a:off x="551431" y="2564694"/>
            <a:ext cx="10114475" cy="830997"/>
          </a:xfrm>
          <a:prstGeom prst="rect">
            <a:avLst/>
          </a:prstGeom>
          <a:noFill/>
        </p:spPr>
        <p:txBody>
          <a:bodyPr wrap="square" rtlCol="0">
            <a:spAutoFit/>
          </a:bodyPr>
          <a:lstStyle/>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95786993"/>
              </p:ext>
            </p:extLst>
          </p:nvPr>
        </p:nvGraphicFramePr>
        <p:xfrm>
          <a:off x="7551155" y="1962830"/>
          <a:ext cx="4479737" cy="1916562"/>
        </p:xfrm>
        <a:graphic>
          <a:graphicData uri="http://schemas.openxmlformats.org/drawingml/2006/table">
            <a:tbl>
              <a:tblPr firstRow="1" firstCol="1" bandRow="1">
                <a:tableStyleId>{5C22544A-7EE6-4342-B048-85BDC9FD1C3A}</a:tableStyleId>
              </a:tblPr>
              <a:tblGrid>
                <a:gridCol w="2586446">
                  <a:extLst>
                    <a:ext uri="{9D8B030D-6E8A-4147-A177-3AD203B41FA5}">
                      <a16:colId xmlns:a16="http://schemas.microsoft.com/office/drawing/2014/main" val="3919696652"/>
                    </a:ext>
                  </a:extLst>
                </a:gridCol>
                <a:gridCol w="1893291">
                  <a:extLst>
                    <a:ext uri="{9D8B030D-6E8A-4147-A177-3AD203B41FA5}">
                      <a16:colId xmlns:a16="http://schemas.microsoft.com/office/drawing/2014/main" val="4012449264"/>
                    </a:ext>
                  </a:extLst>
                </a:gridCol>
              </a:tblGrid>
              <a:tr h="227516">
                <a:tc>
                  <a:txBody>
                    <a:bodyPr/>
                    <a:lstStyle/>
                    <a:p>
                      <a:pPr marL="0" marR="0">
                        <a:lnSpc>
                          <a:spcPct val="107000"/>
                        </a:lnSpc>
                        <a:spcBef>
                          <a:spcPts val="0"/>
                        </a:spcBef>
                        <a:spcAft>
                          <a:spcPts val="0"/>
                        </a:spcAft>
                      </a:pPr>
                      <a:r>
                        <a:rPr lang="en-US" sz="1100" dirty="0" smtClean="0">
                          <a:effectLst/>
                        </a:rPr>
                        <a:t>Algorithm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Accuracy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8114236"/>
                  </a:ext>
                </a:extLst>
              </a:tr>
              <a:tr h="329833">
                <a:tc>
                  <a:txBody>
                    <a:bodyPr/>
                    <a:lstStyle/>
                    <a:p>
                      <a:pPr marL="0" marR="0">
                        <a:lnSpc>
                          <a:spcPct val="107000"/>
                        </a:lnSpc>
                        <a:spcBef>
                          <a:spcPts val="0"/>
                        </a:spcBef>
                        <a:spcAft>
                          <a:spcPts val="0"/>
                        </a:spcAft>
                      </a:pPr>
                      <a:r>
                        <a:rPr lang="en-US" sz="1100" dirty="0">
                          <a:effectLst/>
                        </a:rPr>
                        <a:t>DNN Classifier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b="1" kern="1200" dirty="0">
                          <a:solidFill>
                            <a:schemeClr val="dk1"/>
                          </a:solidFill>
                          <a:effectLst/>
                          <a:latin typeface="+mn-lt"/>
                          <a:ea typeface="+mn-ea"/>
                          <a:cs typeface="+mn-cs"/>
                        </a:rPr>
                        <a:t>0.94</a:t>
                      </a:r>
                    </a:p>
                  </a:txBody>
                  <a:tcPr marL="7620" marR="7620" marT="7620" marB="0" anchor="b"/>
                </a:tc>
                <a:extLst>
                  <a:ext uri="{0D108BD9-81ED-4DB2-BD59-A6C34878D82A}">
                    <a16:rowId xmlns:a16="http://schemas.microsoft.com/office/drawing/2014/main" val="3720300780"/>
                  </a:ext>
                </a:extLst>
              </a:tr>
              <a:tr h="269596">
                <a:tc>
                  <a:txBody>
                    <a:bodyPr/>
                    <a:lstStyle/>
                    <a:p>
                      <a:pPr marL="0" marR="0">
                        <a:lnSpc>
                          <a:spcPct val="107000"/>
                        </a:lnSpc>
                        <a:spcBef>
                          <a:spcPts val="0"/>
                        </a:spcBef>
                        <a:spcAft>
                          <a:spcPts val="0"/>
                        </a:spcAft>
                      </a:pPr>
                      <a:r>
                        <a:rPr lang="en-US" sz="1100" dirty="0">
                          <a:effectLst/>
                        </a:rPr>
                        <a:t>GBM Classification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kern="1200" dirty="0">
                          <a:solidFill>
                            <a:schemeClr val="dk1"/>
                          </a:solidFill>
                          <a:effectLst/>
                          <a:latin typeface="+mn-lt"/>
                          <a:ea typeface="+mn-ea"/>
                          <a:cs typeface="+mn-cs"/>
                        </a:rPr>
                        <a:t>0.76</a:t>
                      </a:r>
                    </a:p>
                  </a:txBody>
                  <a:tcPr marL="7620" marR="7620" marT="7620" marB="0" anchor="b"/>
                </a:tc>
                <a:extLst>
                  <a:ext uri="{0D108BD9-81ED-4DB2-BD59-A6C34878D82A}">
                    <a16:rowId xmlns:a16="http://schemas.microsoft.com/office/drawing/2014/main" val="2221861109"/>
                  </a:ext>
                </a:extLst>
              </a:tr>
              <a:tr h="269596">
                <a:tc>
                  <a:txBody>
                    <a:bodyPr/>
                    <a:lstStyle/>
                    <a:p>
                      <a:pPr marL="0" marR="0">
                        <a:lnSpc>
                          <a:spcPct val="107000"/>
                        </a:lnSpc>
                        <a:spcBef>
                          <a:spcPts val="0"/>
                        </a:spcBef>
                        <a:spcAft>
                          <a:spcPts val="0"/>
                        </a:spcAft>
                      </a:pPr>
                      <a:r>
                        <a:rPr lang="en-US" sz="1100" dirty="0">
                          <a:effectLst/>
                        </a:rPr>
                        <a:t>KNN Classifier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kern="1200" dirty="0">
                          <a:solidFill>
                            <a:schemeClr val="dk1"/>
                          </a:solidFill>
                          <a:effectLst/>
                          <a:latin typeface="+mn-lt"/>
                          <a:ea typeface="+mn-ea"/>
                          <a:cs typeface="+mn-cs"/>
                        </a:rPr>
                        <a:t>0.89</a:t>
                      </a:r>
                    </a:p>
                  </a:txBody>
                  <a:tcPr marL="7620" marR="7620" marT="7620" marB="0" anchor="b"/>
                </a:tc>
                <a:extLst>
                  <a:ext uri="{0D108BD9-81ED-4DB2-BD59-A6C34878D82A}">
                    <a16:rowId xmlns:a16="http://schemas.microsoft.com/office/drawing/2014/main" val="4199345488"/>
                  </a:ext>
                </a:extLst>
              </a:tr>
              <a:tr h="269596">
                <a:tc>
                  <a:txBody>
                    <a:bodyPr/>
                    <a:lstStyle/>
                    <a:p>
                      <a:pPr marL="0" marR="0">
                        <a:lnSpc>
                          <a:spcPct val="107000"/>
                        </a:lnSpc>
                        <a:spcBef>
                          <a:spcPts val="0"/>
                        </a:spcBef>
                        <a:spcAft>
                          <a:spcPts val="0"/>
                        </a:spcAft>
                      </a:pPr>
                      <a:r>
                        <a:rPr lang="en-US" sz="1100">
                          <a:effectLst/>
                        </a:rPr>
                        <a:t>Logistics 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b="1" kern="1200" dirty="0">
                          <a:solidFill>
                            <a:schemeClr val="dk1"/>
                          </a:solidFill>
                          <a:effectLst/>
                          <a:latin typeface="+mn-lt"/>
                          <a:ea typeface="+mn-ea"/>
                          <a:cs typeface="+mn-cs"/>
                        </a:rPr>
                        <a:t>0.94</a:t>
                      </a:r>
                    </a:p>
                  </a:txBody>
                  <a:tcPr marL="7620" marR="7620" marT="7620" marB="0" anchor="b"/>
                </a:tc>
                <a:extLst>
                  <a:ext uri="{0D108BD9-81ED-4DB2-BD59-A6C34878D82A}">
                    <a16:rowId xmlns:a16="http://schemas.microsoft.com/office/drawing/2014/main" val="4072580146"/>
                  </a:ext>
                </a:extLst>
              </a:tr>
              <a:tr h="269596">
                <a:tc>
                  <a:txBody>
                    <a:bodyPr/>
                    <a:lstStyle/>
                    <a:p>
                      <a:pPr marL="0" marR="0">
                        <a:lnSpc>
                          <a:spcPct val="107000"/>
                        </a:lnSpc>
                        <a:spcBef>
                          <a:spcPts val="0"/>
                        </a:spcBef>
                        <a:spcAft>
                          <a:spcPts val="0"/>
                        </a:spcAft>
                      </a:pPr>
                      <a:r>
                        <a:rPr lang="en-US" sz="1100" dirty="0">
                          <a:effectLst/>
                        </a:rPr>
                        <a:t>Random Forest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kern="1200" dirty="0">
                          <a:solidFill>
                            <a:schemeClr val="dk1"/>
                          </a:solidFill>
                          <a:effectLst/>
                          <a:latin typeface="+mn-lt"/>
                          <a:ea typeface="+mn-ea"/>
                          <a:cs typeface="+mn-cs"/>
                        </a:rPr>
                        <a:t>0.81</a:t>
                      </a:r>
                    </a:p>
                  </a:txBody>
                  <a:tcPr marL="7620" marR="7620" marT="7620" marB="0" anchor="b"/>
                </a:tc>
                <a:extLst>
                  <a:ext uri="{0D108BD9-81ED-4DB2-BD59-A6C34878D82A}">
                    <a16:rowId xmlns:a16="http://schemas.microsoft.com/office/drawing/2014/main" val="2140723877"/>
                  </a:ext>
                </a:extLst>
              </a:tr>
              <a:tr h="280829">
                <a:tc>
                  <a:txBody>
                    <a:bodyPr/>
                    <a:lstStyle/>
                    <a:p>
                      <a:pPr marL="0" marR="0">
                        <a:lnSpc>
                          <a:spcPct val="107000"/>
                        </a:lnSpc>
                        <a:spcBef>
                          <a:spcPts val="0"/>
                        </a:spcBef>
                        <a:spcAft>
                          <a:spcPts val="0"/>
                        </a:spcAft>
                      </a:pPr>
                      <a:r>
                        <a:rPr lang="en-US" sz="1100">
                          <a:effectLst/>
                        </a:rPr>
                        <a:t>SVM Classifier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kern="1200" dirty="0">
                          <a:solidFill>
                            <a:schemeClr val="dk1"/>
                          </a:solidFill>
                          <a:effectLst/>
                          <a:latin typeface="+mn-lt"/>
                          <a:ea typeface="+mn-ea"/>
                          <a:cs typeface="+mn-cs"/>
                        </a:rPr>
                        <a:t>0.63</a:t>
                      </a:r>
                    </a:p>
                  </a:txBody>
                  <a:tcPr marL="7620" marR="7620" marT="7620" marB="0" anchor="b"/>
                </a:tc>
                <a:extLst>
                  <a:ext uri="{0D108BD9-81ED-4DB2-BD59-A6C34878D82A}">
                    <a16:rowId xmlns:a16="http://schemas.microsoft.com/office/drawing/2014/main" val="1658524270"/>
                  </a:ext>
                </a:extLst>
              </a:tr>
            </a:tbl>
          </a:graphicData>
        </a:graphic>
      </p:graphicFrame>
      <p:sp>
        <p:nvSpPr>
          <p:cNvPr id="13" name="TextBox 12"/>
          <p:cNvSpPr txBox="1"/>
          <p:nvPr/>
        </p:nvSpPr>
        <p:spPr>
          <a:xfrm>
            <a:off x="2447108" y="4202403"/>
            <a:ext cx="2481942" cy="276999"/>
          </a:xfrm>
          <a:prstGeom prst="rect">
            <a:avLst/>
          </a:prstGeom>
          <a:noFill/>
        </p:spPr>
        <p:txBody>
          <a:bodyPr wrap="square" rtlCol="0">
            <a:spAutoFit/>
          </a:bodyPr>
          <a:lstStyle/>
          <a:p>
            <a:r>
              <a:rPr lang="en-US" sz="1200" b="1" dirty="0" smtClean="0"/>
              <a:t>Precision Metrics</a:t>
            </a:r>
            <a:endParaRPr lang="en-US" sz="1200" b="1" dirty="0"/>
          </a:p>
        </p:txBody>
      </p:sp>
      <p:sp>
        <p:nvSpPr>
          <p:cNvPr id="16" name="TextBox 15"/>
          <p:cNvSpPr txBox="1"/>
          <p:nvPr/>
        </p:nvSpPr>
        <p:spPr>
          <a:xfrm>
            <a:off x="9424935" y="3854170"/>
            <a:ext cx="2481942" cy="276999"/>
          </a:xfrm>
          <a:prstGeom prst="rect">
            <a:avLst/>
          </a:prstGeom>
          <a:noFill/>
        </p:spPr>
        <p:txBody>
          <a:bodyPr wrap="square" rtlCol="0">
            <a:spAutoFit/>
          </a:bodyPr>
          <a:lstStyle/>
          <a:p>
            <a:r>
              <a:rPr lang="en-US" sz="1200" b="1" dirty="0" smtClean="0"/>
              <a:t>Accuracy</a:t>
            </a:r>
            <a:endParaRPr lang="en-US" sz="1200" b="1" dirty="0"/>
          </a:p>
        </p:txBody>
      </p:sp>
      <p:graphicFrame>
        <p:nvGraphicFramePr>
          <p:cNvPr id="17" name="Table 16"/>
          <p:cNvGraphicFramePr>
            <a:graphicFrameLocks noGrp="1"/>
          </p:cNvGraphicFramePr>
          <p:nvPr>
            <p:extLst>
              <p:ext uri="{D42A27DB-BD31-4B8C-83A1-F6EECF244321}">
                <p14:modId xmlns:p14="http://schemas.microsoft.com/office/powerpoint/2010/main" val="111254272"/>
              </p:ext>
            </p:extLst>
          </p:nvPr>
        </p:nvGraphicFramePr>
        <p:xfrm>
          <a:off x="7551154" y="4505940"/>
          <a:ext cx="4479737" cy="1934770"/>
        </p:xfrm>
        <a:graphic>
          <a:graphicData uri="http://schemas.openxmlformats.org/drawingml/2006/table">
            <a:tbl>
              <a:tblPr firstRow="1" firstCol="1" bandRow="1">
                <a:tableStyleId>{5C22544A-7EE6-4342-B048-85BDC9FD1C3A}</a:tableStyleId>
              </a:tblPr>
              <a:tblGrid>
                <a:gridCol w="2660189">
                  <a:extLst>
                    <a:ext uri="{9D8B030D-6E8A-4147-A177-3AD203B41FA5}">
                      <a16:colId xmlns:a16="http://schemas.microsoft.com/office/drawing/2014/main" val="3919696652"/>
                    </a:ext>
                  </a:extLst>
                </a:gridCol>
                <a:gridCol w="1819548">
                  <a:extLst>
                    <a:ext uri="{9D8B030D-6E8A-4147-A177-3AD203B41FA5}">
                      <a16:colId xmlns:a16="http://schemas.microsoft.com/office/drawing/2014/main" val="4012449264"/>
                    </a:ext>
                  </a:extLst>
                </a:gridCol>
              </a:tblGrid>
              <a:tr h="76561">
                <a:tc>
                  <a:txBody>
                    <a:bodyPr/>
                    <a:lstStyle/>
                    <a:p>
                      <a:pPr marL="0" marR="0">
                        <a:lnSpc>
                          <a:spcPct val="107000"/>
                        </a:lnSpc>
                        <a:spcBef>
                          <a:spcPts val="0"/>
                        </a:spcBef>
                        <a:spcAft>
                          <a:spcPts val="0"/>
                        </a:spcAft>
                      </a:pPr>
                      <a:r>
                        <a:rPr lang="en-US" sz="1100" dirty="0" smtClean="0">
                          <a:effectLst/>
                        </a:rPr>
                        <a:t>Algorithm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smtClean="0">
                          <a:effectLst/>
                        </a:rPr>
                        <a:t>Elapsed Time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8114236"/>
                  </a:ext>
                </a:extLst>
              </a:tr>
              <a:tr h="290546">
                <a:tc>
                  <a:txBody>
                    <a:bodyPr/>
                    <a:lstStyle/>
                    <a:p>
                      <a:pPr marL="0" marR="0">
                        <a:lnSpc>
                          <a:spcPct val="107000"/>
                        </a:lnSpc>
                        <a:spcBef>
                          <a:spcPts val="0"/>
                        </a:spcBef>
                        <a:spcAft>
                          <a:spcPts val="0"/>
                        </a:spcAft>
                      </a:pPr>
                      <a:r>
                        <a:rPr lang="en-US" sz="1100" dirty="0">
                          <a:effectLst/>
                        </a:rPr>
                        <a:t>DNN Classifier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b="1" kern="1200" dirty="0">
                          <a:solidFill>
                            <a:schemeClr val="dk1"/>
                          </a:solidFill>
                          <a:effectLst/>
                          <a:latin typeface="+mn-lt"/>
                          <a:ea typeface="+mn-ea"/>
                          <a:cs typeface="+mn-cs"/>
                        </a:rPr>
                        <a:t>10.97</a:t>
                      </a:r>
                    </a:p>
                  </a:txBody>
                  <a:tcPr marL="7620" marR="7620" marT="7620" marB="0" anchor="b"/>
                </a:tc>
                <a:extLst>
                  <a:ext uri="{0D108BD9-81ED-4DB2-BD59-A6C34878D82A}">
                    <a16:rowId xmlns:a16="http://schemas.microsoft.com/office/drawing/2014/main" val="3720300780"/>
                  </a:ext>
                </a:extLst>
              </a:tr>
              <a:tr h="290546">
                <a:tc>
                  <a:txBody>
                    <a:bodyPr/>
                    <a:lstStyle/>
                    <a:p>
                      <a:pPr marL="0" marR="0">
                        <a:lnSpc>
                          <a:spcPct val="107000"/>
                        </a:lnSpc>
                        <a:spcBef>
                          <a:spcPts val="0"/>
                        </a:spcBef>
                        <a:spcAft>
                          <a:spcPts val="0"/>
                        </a:spcAft>
                      </a:pPr>
                      <a:r>
                        <a:rPr lang="en-US" sz="1100">
                          <a:effectLst/>
                        </a:rPr>
                        <a:t>GBM Classification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kern="1200" dirty="0">
                          <a:solidFill>
                            <a:schemeClr val="dk1"/>
                          </a:solidFill>
                          <a:effectLst/>
                          <a:latin typeface="+mn-lt"/>
                          <a:ea typeface="+mn-ea"/>
                          <a:cs typeface="+mn-cs"/>
                        </a:rPr>
                        <a:t>0.54</a:t>
                      </a:r>
                    </a:p>
                  </a:txBody>
                  <a:tcPr marL="7620" marR="7620" marT="7620" marB="0" anchor="b"/>
                </a:tc>
                <a:extLst>
                  <a:ext uri="{0D108BD9-81ED-4DB2-BD59-A6C34878D82A}">
                    <a16:rowId xmlns:a16="http://schemas.microsoft.com/office/drawing/2014/main" val="2221861109"/>
                  </a:ext>
                </a:extLst>
              </a:tr>
              <a:tr h="290546">
                <a:tc>
                  <a:txBody>
                    <a:bodyPr/>
                    <a:lstStyle/>
                    <a:p>
                      <a:pPr marL="0" marR="0">
                        <a:lnSpc>
                          <a:spcPct val="107000"/>
                        </a:lnSpc>
                        <a:spcBef>
                          <a:spcPts val="0"/>
                        </a:spcBef>
                        <a:spcAft>
                          <a:spcPts val="0"/>
                        </a:spcAft>
                      </a:pPr>
                      <a:r>
                        <a:rPr lang="en-US" sz="1100">
                          <a:effectLst/>
                        </a:rPr>
                        <a:t>KNN Classifier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b="1" kern="1200" dirty="0" smtClean="0">
                          <a:solidFill>
                            <a:schemeClr val="dk1"/>
                          </a:solidFill>
                          <a:effectLst/>
                          <a:latin typeface="+mn-lt"/>
                          <a:ea typeface="+mn-ea"/>
                          <a:cs typeface="+mn-cs"/>
                        </a:rPr>
                        <a:t>0.07</a:t>
                      </a:r>
                      <a:endParaRPr lang="en-US" sz="1100" b="1" kern="1200" dirty="0">
                        <a:solidFill>
                          <a:schemeClr val="dk1"/>
                        </a:solidFill>
                        <a:effectLst/>
                        <a:latin typeface="+mn-lt"/>
                        <a:ea typeface="+mn-ea"/>
                        <a:cs typeface="+mn-cs"/>
                      </a:endParaRPr>
                    </a:p>
                  </a:txBody>
                  <a:tcPr marL="7620" marR="7620" marT="7620" marB="0" anchor="b"/>
                </a:tc>
                <a:extLst>
                  <a:ext uri="{0D108BD9-81ED-4DB2-BD59-A6C34878D82A}">
                    <a16:rowId xmlns:a16="http://schemas.microsoft.com/office/drawing/2014/main" val="4199345488"/>
                  </a:ext>
                </a:extLst>
              </a:tr>
              <a:tr h="290546">
                <a:tc>
                  <a:txBody>
                    <a:bodyPr/>
                    <a:lstStyle/>
                    <a:p>
                      <a:pPr marL="0" marR="0">
                        <a:lnSpc>
                          <a:spcPct val="107000"/>
                        </a:lnSpc>
                        <a:spcBef>
                          <a:spcPts val="0"/>
                        </a:spcBef>
                        <a:spcAft>
                          <a:spcPts val="0"/>
                        </a:spcAft>
                      </a:pPr>
                      <a:r>
                        <a:rPr lang="en-US" sz="1100">
                          <a:effectLst/>
                        </a:rPr>
                        <a:t>Logistics 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kern="1200" dirty="0" smtClean="0">
                          <a:solidFill>
                            <a:schemeClr val="dk1"/>
                          </a:solidFill>
                          <a:effectLst/>
                          <a:latin typeface="+mn-lt"/>
                          <a:ea typeface="+mn-ea"/>
                          <a:cs typeface="+mn-cs"/>
                        </a:rPr>
                        <a:t>2.00</a:t>
                      </a:r>
                      <a:endParaRPr lang="en-US" sz="1100" kern="1200" dirty="0">
                        <a:solidFill>
                          <a:schemeClr val="dk1"/>
                        </a:solidFill>
                        <a:effectLst/>
                        <a:latin typeface="+mn-lt"/>
                        <a:ea typeface="+mn-ea"/>
                        <a:cs typeface="+mn-cs"/>
                      </a:endParaRPr>
                    </a:p>
                  </a:txBody>
                  <a:tcPr marL="7620" marR="7620" marT="7620" marB="0" anchor="b"/>
                </a:tc>
                <a:extLst>
                  <a:ext uri="{0D108BD9-81ED-4DB2-BD59-A6C34878D82A}">
                    <a16:rowId xmlns:a16="http://schemas.microsoft.com/office/drawing/2014/main" val="4072580146"/>
                  </a:ext>
                </a:extLst>
              </a:tr>
              <a:tr h="290546">
                <a:tc>
                  <a:txBody>
                    <a:bodyPr/>
                    <a:lstStyle/>
                    <a:p>
                      <a:pPr marL="0" marR="0">
                        <a:lnSpc>
                          <a:spcPct val="107000"/>
                        </a:lnSpc>
                        <a:spcBef>
                          <a:spcPts val="0"/>
                        </a:spcBef>
                        <a:spcAft>
                          <a:spcPts val="0"/>
                        </a:spcAft>
                      </a:pPr>
                      <a:r>
                        <a:rPr lang="en-US" sz="1100" dirty="0">
                          <a:effectLst/>
                        </a:rPr>
                        <a:t>Random Forest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kern="1200" dirty="0">
                          <a:solidFill>
                            <a:schemeClr val="dk1"/>
                          </a:solidFill>
                          <a:effectLst/>
                          <a:latin typeface="+mn-lt"/>
                          <a:ea typeface="+mn-ea"/>
                          <a:cs typeface="+mn-cs"/>
                        </a:rPr>
                        <a:t>1.24</a:t>
                      </a:r>
                    </a:p>
                  </a:txBody>
                  <a:tcPr marL="7620" marR="7620" marT="7620" marB="0" anchor="b"/>
                </a:tc>
                <a:extLst>
                  <a:ext uri="{0D108BD9-81ED-4DB2-BD59-A6C34878D82A}">
                    <a16:rowId xmlns:a16="http://schemas.microsoft.com/office/drawing/2014/main" val="2140723877"/>
                  </a:ext>
                </a:extLst>
              </a:tr>
              <a:tr h="302652">
                <a:tc>
                  <a:txBody>
                    <a:bodyPr/>
                    <a:lstStyle/>
                    <a:p>
                      <a:pPr marL="0" marR="0">
                        <a:lnSpc>
                          <a:spcPct val="107000"/>
                        </a:lnSpc>
                        <a:spcBef>
                          <a:spcPts val="0"/>
                        </a:spcBef>
                        <a:spcAft>
                          <a:spcPts val="0"/>
                        </a:spcAft>
                      </a:pPr>
                      <a:r>
                        <a:rPr lang="en-US" sz="1100" dirty="0">
                          <a:effectLst/>
                        </a:rPr>
                        <a:t>SVM Classifier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defTabSz="457200" rtl="0" eaLnBrk="1" fontAlgn="b" latinLnBrk="0" hangingPunct="1">
                        <a:lnSpc>
                          <a:spcPct val="107000"/>
                        </a:lnSpc>
                        <a:spcBef>
                          <a:spcPts val="0"/>
                        </a:spcBef>
                        <a:spcAft>
                          <a:spcPts val="0"/>
                        </a:spcAft>
                      </a:pPr>
                      <a:r>
                        <a:rPr lang="en-US" sz="1100" b="1" kern="1200" dirty="0">
                          <a:solidFill>
                            <a:schemeClr val="dk1"/>
                          </a:solidFill>
                          <a:effectLst/>
                          <a:latin typeface="+mn-lt"/>
                          <a:ea typeface="+mn-ea"/>
                          <a:cs typeface="+mn-cs"/>
                        </a:rPr>
                        <a:t>6.56</a:t>
                      </a:r>
                    </a:p>
                  </a:txBody>
                  <a:tcPr marL="7620" marR="7620" marT="7620" marB="0" anchor="b"/>
                </a:tc>
                <a:extLst>
                  <a:ext uri="{0D108BD9-81ED-4DB2-BD59-A6C34878D82A}">
                    <a16:rowId xmlns:a16="http://schemas.microsoft.com/office/drawing/2014/main" val="1658524270"/>
                  </a:ext>
                </a:extLst>
              </a:tr>
            </a:tbl>
          </a:graphicData>
        </a:graphic>
      </p:graphicFrame>
      <p:sp>
        <p:nvSpPr>
          <p:cNvPr id="18" name="TextBox 17"/>
          <p:cNvSpPr txBox="1"/>
          <p:nvPr/>
        </p:nvSpPr>
        <p:spPr>
          <a:xfrm>
            <a:off x="9074333" y="6443330"/>
            <a:ext cx="2481942" cy="276999"/>
          </a:xfrm>
          <a:prstGeom prst="rect">
            <a:avLst/>
          </a:prstGeom>
          <a:noFill/>
        </p:spPr>
        <p:txBody>
          <a:bodyPr wrap="square" rtlCol="0">
            <a:spAutoFit/>
          </a:bodyPr>
          <a:lstStyle/>
          <a:p>
            <a:pPr fontAlgn="b"/>
            <a:r>
              <a:rPr lang="en-US" sz="1200" b="1" dirty="0" smtClean="0"/>
              <a:t>Elapsed time  </a:t>
            </a:r>
            <a:endParaRPr lang="en-US" sz="1200" b="1" dirty="0"/>
          </a:p>
        </p:txBody>
      </p:sp>
      <p:graphicFrame>
        <p:nvGraphicFramePr>
          <p:cNvPr id="2" name="Table 1"/>
          <p:cNvGraphicFramePr>
            <a:graphicFrameLocks noGrp="1"/>
          </p:cNvGraphicFramePr>
          <p:nvPr>
            <p:extLst>
              <p:ext uri="{D42A27DB-BD31-4B8C-83A1-F6EECF244321}">
                <p14:modId xmlns:p14="http://schemas.microsoft.com/office/powerpoint/2010/main" val="1572838005"/>
              </p:ext>
            </p:extLst>
          </p:nvPr>
        </p:nvGraphicFramePr>
        <p:xfrm>
          <a:off x="551431" y="1962832"/>
          <a:ext cx="6951828" cy="2185878"/>
        </p:xfrm>
        <a:graphic>
          <a:graphicData uri="http://schemas.openxmlformats.org/drawingml/2006/table">
            <a:tbl>
              <a:tblPr firstRow="1" firstCol="1" bandRow="1">
                <a:tableStyleId>{5C22544A-7EE6-4342-B048-85BDC9FD1C3A}</a:tableStyleId>
              </a:tblPr>
              <a:tblGrid>
                <a:gridCol w="1819252">
                  <a:extLst>
                    <a:ext uri="{9D8B030D-6E8A-4147-A177-3AD203B41FA5}">
                      <a16:colId xmlns:a16="http://schemas.microsoft.com/office/drawing/2014/main" val="2627475338"/>
                    </a:ext>
                  </a:extLst>
                </a:gridCol>
                <a:gridCol w="800569">
                  <a:extLst>
                    <a:ext uri="{9D8B030D-6E8A-4147-A177-3AD203B41FA5}">
                      <a16:colId xmlns:a16="http://schemas.microsoft.com/office/drawing/2014/main" val="1972810350"/>
                    </a:ext>
                  </a:extLst>
                </a:gridCol>
                <a:gridCol w="714465">
                  <a:extLst>
                    <a:ext uri="{9D8B030D-6E8A-4147-A177-3AD203B41FA5}">
                      <a16:colId xmlns:a16="http://schemas.microsoft.com/office/drawing/2014/main" val="1541569879"/>
                    </a:ext>
                  </a:extLst>
                </a:gridCol>
                <a:gridCol w="732552">
                  <a:extLst>
                    <a:ext uri="{9D8B030D-6E8A-4147-A177-3AD203B41FA5}">
                      <a16:colId xmlns:a16="http://schemas.microsoft.com/office/drawing/2014/main" val="1211206261"/>
                    </a:ext>
                  </a:extLst>
                </a:gridCol>
                <a:gridCol w="705421">
                  <a:extLst>
                    <a:ext uri="{9D8B030D-6E8A-4147-A177-3AD203B41FA5}">
                      <a16:colId xmlns:a16="http://schemas.microsoft.com/office/drawing/2014/main" val="1886392444"/>
                    </a:ext>
                  </a:extLst>
                </a:gridCol>
                <a:gridCol w="913429">
                  <a:extLst>
                    <a:ext uri="{9D8B030D-6E8A-4147-A177-3AD203B41FA5}">
                      <a16:colId xmlns:a16="http://schemas.microsoft.com/office/drawing/2014/main" val="364112642"/>
                    </a:ext>
                  </a:extLst>
                </a:gridCol>
                <a:gridCol w="1266140">
                  <a:extLst>
                    <a:ext uri="{9D8B030D-6E8A-4147-A177-3AD203B41FA5}">
                      <a16:colId xmlns:a16="http://schemas.microsoft.com/office/drawing/2014/main" val="2308212782"/>
                    </a:ext>
                  </a:extLst>
                </a:gridCol>
              </a:tblGrid>
              <a:tr h="341235">
                <a:tc>
                  <a:txBody>
                    <a:bodyPr/>
                    <a:lstStyle/>
                    <a:p>
                      <a:pPr marL="0" marR="0" algn="l" defTabSz="457200" rtl="0" eaLnBrk="1" latinLnBrk="0" hangingPunct="1">
                        <a:lnSpc>
                          <a:spcPct val="107000"/>
                        </a:lnSpc>
                        <a:spcBef>
                          <a:spcPts val="0"/>
                        </a:spcBef>
                        <a:spcAft>
                          <a:spcPts val="0"/>
                        </a:spcAft>
                      </a:pPr>
                      <a:r>
                        <a:rPr lang="en-US" sz="1100" b="1" kern="1200" dirty="0" smtClean="0">
                          <a:solidFill>
                            <a:schemeClr val="lt1"/>
                          </a:solidFill>
                          <a:effectLst/>
                          <a:latin typeface="+mn-lt"/>
                          <a:ea typeface="+mn-ea"/>
                          <a:cs typeface="+mn-cs"/>
                        </a:rPr>
                        <a:t>Model-Name</a:t>
                      </a:r>
                      <a:r>
                        <a:rPr lang="en-US" sz="1100" b="1" kern="1200" baseline="0" dirty="0" smtClean="0">
                          <a:solidFill>
                            <a:schemeClr val="lt1"/>
                          </a:solidFill>
                          <a:effectLst/>
                          <a:latin typeface="+mn-lt"/>
                          <a:ea typeface="+mn-ea"/>
                          <a:cs typeface="+mn-cs"/>
                        </a:rPr>
                        <a:t> </a:t>
                      </a:r>
                      <a:endParaRPr lang="en-US" sz="1100" b="1" kern="1200" dirty="0">
                        <a:solidFill>
                          <a:schemeClr val="lt1"/>
                        </a:solidFill>
                        <a:effectLst/>
                        <a:latin typeface="+mn-lt"/>
                        <a:ea typeface="+mn-ea"/>
                        <a:cs typeface="+mn-cs"/>
                      </a:endParaRPr>
                    </a:p>
                  </a:txBody>
                  <a:tcPr marL="49881" marR="49881" marT="0" marB="0" anchor="b"/>
                </a:tc>
                <a:tc>
                  <a:txBody>
                    <a:bodyPr/>
                    <a:lstStyle/>
                    <a:p>
                      <a:pPr marL="0" marR="0" algn="l" defTabSz="45720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Laying</a:t>
                      </a:r>
                    </a:p>
                  </a:txBody>
                  <a:tcPr marL="49881" marR="49881" marT="0" marB="0" anchor="b"/>
                </a:tc>
                <a:tc>
                  <a:txBody>
                    <a:bodyPr/>
                    <a:lstStyle/>
                    <a:p>
                      <a:pPr marL="0" marR="0" algn="l" defTabSz="45720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Sitting</a:t>
                      </a:r>
                    </a:p>
                  </a:txBody>
                  <a:tcPr marL="49881" marR="49881" marT="0" marB="0" anchor="b"/>
                </a:tc>
                <a:tc>
                  <a:txBody>
                    <a:bodyPr/>
                    <a:lstStyle/>
                    <a:p>
                      <a:pPr marL="0" marR="0" algn="l" defTabSz="457200" rtl="0" eaLnBrk="1" latinLnBrk="0" hangingPunct="1">
                        <a:lnSpc>
                          <a:spcPct val="107000"/>
                        </a:lnSpc>
                        <a:spcBef>
                          <a:spcPts val="0"/>
                        </a:spcBef>
                        <a:spcAft>
                          <a:spcPts val="0"/>
                        </a:spcAft>
                      </a:pPr>
                      <a:r>
                        <a:rPr lang="en-US" sz="1100" b="1" kern="1200" dirty="0" smtClean="0">
                          <a:solidFill>
                            <a:schemeClr val="lt1"/>
                          </a:solidFill>
                          <a:effectLst/>
                          <a:latin typeface="+mn-lt"/>
                          <a:ea typeface="+mn-ea"/>
                          <a:cs typeface="+mn-cs"/>
                        </a:rPr>
                        <a:t>Standing</a:t>
                      </a:r>
                      <a:endParaRPr lang="en-US" sz="1100" b="1" kern="1200" dirty="0">
                        <a:solidFill>
                          <a:schemeClr val="lt1"/>
                        </a:solidFill>
                        <a:effectLst/>
                        <a:latin typeface="+mn-lt"/>
                        <a:ea typeface="+mn-ea"/>
                        <a:cs typeface="+mn-cs"/>
                      </a:endParaRPr>
                    </a:p>
                  </a:txBody>
                  <a:tcPr marL="49881" marR="49881" marT="0" marB="0" anchor="b"/>
                </a:tc>
                <a:tc>
                  <a:txBody>
                    <a:bodyPr/>
                    <a:lstStyle/>
                    <a:p>
                      <a:pPr marL="0" marR="0" algn="l" defTabSz="45720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Walking</a:t>
                      </a:r>
                    </a:p>
                  </a:txBody>
                  <a:tcPr marL="49881" marR="49881" marT="0" marB="0" anchor="b"/>
                </a:tc>
                <a:tc>
                  <a:txBody>
                    <a:bodyPr/>
                    <a:lstStyle/>
                    <a:p>
                      <a:pPr marL="0" marR="0" algn="l" defTabSz="457200" rtl="0" eaLnBrk="1" latinLnBrk="0" hangingPunct="1">
                        <a:lnSpc>
                          <a:spcPct val="107000"/>
                        </a:lnSpc>
                        <a:spcBef>
                          <a:spcPts val="0"/>
                        </a:spcBef>
                        <a:spcAft>
                          <a:spcPts val="0"/>
                        </a:spcAft>
                      </a:pPr>
                      <a:r>
                        <a:rPr lang="en-US" sz="1100" b="1" kern="1200" dirty="0" smtClean="0">
                          <a:solidFill>
                            <a:schemeClr val="lt1"/>
                          </a:solidFill>
                          <a:effectLst/>
                          <a:latin typeface="+mn-lt"/>
                          <a:ea typeface="+mn-ea"/>
                          <a:cs typeface="+mn-cs"/>
                        </a:rPr>
                        <a:t>Walking</a:t>
                      </a:r>
                    </a:p>
                    <a:p>
                      <a:pPr marL="0" marR="0" algn="l" defTabSz="457200" rtl="0" eaLnBrk="1" latinLnBrk="0" hangingPunct="1">
                        <a:lnSpc>
                          <a:spcPct val="107000"/>
                        </a:lnSpc>
                        <a:spcBef>
                          <a:spcPts val="0"/>
                        </a:spcBef>
                        <a:spcAft>
                          <a:spcPts val="0"/>
                        </a:spcAft>
                      </a:pPr>
                      <a:r>
                        <a:rPr lang="en-US" sz="1100" b="1" kern="1200" dirty="0" smtClean="0">
                          <a:solidFill>
                            <a:schemeClr val="lt1"/>
                          </a:solidFill>
                          <a:effectLst/>
                          <a:latin typeface="+mn-lt"/>
                          <a:ea typeface="+mn-ea"/>
                          <a:cs typeface="+mn-cs"/>
                        </a:rPr>
                        <a:t>Downstairs</a:t>
                      </a:r>
                      <a:endParaRPr lang="en-US" sz="1100" b="1" kern="1200" dirty="0">
                        <a:solidFill>
                          <a:schemeClr val="lt1"/>
                        </a:solidFill>
                        <a:effectLst/>
                        <a:latin typeface="+mn-lt"/>
                        <a:ea typeface="+mn-ea"/>
                        <a:cs typeface="+mn-cs"/>
                      </a:endParaRPr>
                    </a:p>
                  </a:txBody>
                  <a:tcPr marL="49881" marR="49881" marT="0" marB="0" anchor="b"/>
                </a:tc>
                <a:tc>
                  <a:txBody>
                    <a:bodyPr/>
                    <a:lstStyle/>
                    <a:p>
                      <a:pPr marL="0" marR="0" algn="l" defTabSz="457200" rtl="0" eaLnBrk="1" latinLnBrk="0" hangingPunct="1">
                        <a:lnSpc>
                          <a:spcPct val="107000"/>
                        </a:lnSpc>
                        <a:spcBef>
                          <a:spcPts val="0"/>
                        </a:spcBef>
                        <a:spcAft>
                          <a:spcPts val="0"/>
                        </a:spcAft>
                      </a:pPr>
                      <a:r>
                        <a:rPr lang="en-US" sz="1100" b="1" kern="1200" dirty="0" smtClean="0">
                          <a:solidFill>
                            <a:schemeClr val="lt1"/>
                          </a:solidFill>
                          <a:effectLst/>
                          <a:latin typeface="+mn-lt"/>
                          <a:ea typeface="+mn-ea"/>
                          <a:cs typeface="+mn-cs"/>
                        </a:rPr>
                        <a:t>Walking</a:t>
                      </a:r>
                    </a:p>
                    <a:p>
                      <a:pPr marL="0" marR="0" algn="l" defTabSz="457200" rtl="0" eaLnBrk="1" latinLnBrk="0" hangingPunct="1">
                        <a:lnSpc>
                          <a:spcPct val="107000"/>
                        </a:lnSpc>
                        <a:spcBef>
                          <a:spcPts val="0"/>
                        </a:spcBef>
                        <a:spcAft>
                          <a:spcPts val="0"/>
                        </a:spcAft>
                      </a:pPr>
                      <a:r>
                        <a:rPr lang="en-US" sz="1100" b="1" kern="1200" dirty="0" smtClean="0">
                          <a:solidFill>
                            <a:schemeClr val="lt1"/>
                          </a:solidFill>
                          <a:effectLst/>
                          <a:latin typeface="+mn-lt"/>
                          <a:ea typeface="+mn-ea"/>
                          <a:cs typeface="+mn-cs"/>
                        </a:rPr>
                        <a:t>Upstairs</a:t>
                      </a:r>
                      <a:endParaRPr lang="en-US" sz="1100" b="1" kern="1200" dirty="0">
                        <a:solidFill>
                          <a:schemeClr val="lt1"/>
                        </a:solidFill>
                        <a:effectLst/>
                        <a:latin typeface="+mn-lt"/>
                        <a:ea typeface="+mn-ea"/>
                        <a:cs typeface="+mn-cs"/>
                      </a:endParaRPr>
                    </a:p>
                  </a:txBody>
                  <a:tcPr marL="49881" marR="49881" marT="0" marB="0" anchor="b"/>
                </a:tc>
                <a:extLst>
                  <a:ext uri="{0D108BD9-81ED-4DB2-BD59-A6C34878D82A}">
                    <a16:rowId xmlns:a16="http://schemas.microsoft.com/office/drawing/2014/main" val="4256149452"/>
                  </a:ext>
                </a:extLst>
              </a:tr>
              <a:tr h="282199">
                <a:tc>
                  <a:txBody>
                    <a:bodyPr/>
                    <a:lstStyle/>
                    <a:p>
                      <a:pPr marL="0" marR="0" algn="l" defTabSz="45720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DNN Classifier</a:t>
                      </a:r>
                    </a:p>
                  </a:txBody>
                  <a:tcPr marL="49881" marR="49881" marT="0" marB="0" anchor="b"/>
                </a:tc>
                <a:tc>
                  <a:txBody>
                    <a:bodyPr/>
                    <a:lstStyle/>
                    <a:p>
                      <a:pPr marL="0" marR="0" algn="r">
                        <a:lnSpc>
                          <a:spcPct val="107000"/>
                        </a:lnSpc>
                        <a:spcBef>
                          <a:spcPts val="0"/>
                        </a:spcBef>
                        <a:spcAft>
                          <a:spcPts val="0"/>
                        </a:spcAft>
                      </a:pPr>
                      <a:r>
                        <a:rPr lang="en-US" sz="1100" kern="1200">
                          <a:solidFill>
                            <a:schemeClr val="dk1"/>
                          </a:solidFill>
                          <a:effectLst/>
                          <a:latin typeface="+mn-lt"/>
                          <a:ea typeface="+mn-ea"/>
                          <a:cs typeface="+mn-cs"/>
                        </a:rPr>
                        <a:t>1</a:t>
                      </a:r>
                    </a:p>
                  </a:txBody>
                  <a:tcPr marL="49881" marR="49881" marT="0" marB="0" anchor="b"/>
                </a:tc>
                <a:tc>
                  <a:txBody>
                    <a:bodyPr/>
                    <a:lstStyle/>
                    <a:p>
                      <a:pPr marL="0" marR="0" algn="r">
                        <a:lnSpc>
                          <a:spcPct val="107000"/>
                        </a:lnSpc>
                        <a:spcBef>
                          <a:spcPts val="0"/>
                        </a:spcBef>
                        <a:spcAft>
                          <a:spcPts val="0"/>
                        </a:spcAft>
                      </a:pPr>
                      <a:r>
                        <a:rPr lang="en-US" sz="1100" kern="1200">
                          <a:solidFill>
                            <a:schemeClr val="dk1"/>
                          </a:solidFill>
                          <a:effectLst/>
                          <a:latin typeface="+mn-lt"/>
                          <a:ea typeface="+mn-ea"/>
                          <a:cs typeface="+mn-cs"/>
                        </a:rPr>
                        <a:t>0.91</a:t>
                      </a:r>
                    </a:p>
                  </a:txBody>
                  <a:tcPr marL="49881" marR="49881" marT="0" marB="0" anchor="b"/>
                </a:tc>
                <a:tc>
                  <a:txBody>
                    <a:bodyPr/>
                    <a:lstStyle/>
                    <a:p>
                      <a:pPr marL="0" marR="0" algn="r">
                        <a:lnSpc>
                          <a:spcPct val="107000"/>
                        </a:lnSpc>
                        <a:spcBef>
                          <a:spcPts val="0"/>
                        </a:spcBef>
                        <a:spcAft>
                          <a:spcPts val="0"/>
                        </a:spcAft>
                      </a:pPr>
                      <a:r>
                        <a:rPr lang="en-US" sz="1100" kern="1200">
                          <a:solidFill>
                            <a:schemeClr val="dk1"/>
                          </a:solidFill>
                          <a:effectLst/>
                          <a:latin typeface="+mn-lt"/>
                          <a:ea typeface="+mn-ea"/>
                          <a:cs typeface="+mn-cs"/>
                        </a:rPr>
                        <a:t>0.91</a:t>
                      </a:r>
                    </a:p>
                  </a:txBody>
                  <a:tcPr marL="49881" marR="49881" marT="0" marB="0" anchor="b"/>
                </a:tc>
                <a:tc>
                  <a:txBody>
                    <a:bodyPr/>
                    <a:lstStyle/>
                    <a:p>
                      <a:pPr marL="0" marR="0" algn="r">
                        <a:lnSpc>
                          <a:spcPct val="107000"/>
                        </a:lnSpc>
                        <a:spcBef>
                          <a:spcPts val="0"/>
                        </a:spcBef>
                        <a:spcAft>
                          <a:spcPts val="0"/>
                        </a:spcAft>
                      </a:pPr>
                      <a:r>
                        <a:rPr lang="en-US" sz="1100" kern="1200">
                          <a:solidFill>
                            <a:schemeClr val="dk1"/>
                          </a:solidFill>
                          <a:effectLst/>
                          <a:latin typeface="+mn-lt"/>
                          <a:ea typeface="+mn-ea"/>
                          <a:cs typeface="+mn-cs"/>
                        </a:rPr>
                        <a:t>0.97</a:t>
                      </a:r>
                    </a:p>
                  </a:txBody>
                  <a:tcPr marL="49881" marR="49881" marT="0" marB="0" anchor="b"/>
                </a:tc>
                <a:tc>
                  <a:txBody>
                    <a:bodyPr/>
                    <a:lstStyle/>
                    <a:p>
                      <a:pPr marL="0" marR="0" algn="r">
                        <a:lnSpc>
                          <a:spcPct val="107000"/>
                        </a:lnSpc>
                        <a:spcBef>
                          <a:spcPts val="0"/>
                        </a:spcBef>
                        <a:spcAft>
                          <a:spcPts val="0"/>
                        </a:spcAft>
                      </a:pPr>
                      <a:r>
                        <a:rPr lang="en-US" sz="1100" kern="1200" dirty="0">
                          <a:solidFill>
                            <a:schemeClr val="dk1"/>
                          </a:solidFill>
                          <a:effectLst/>
                          <a:latin typeface="+mn-lt"/>
                          <a:ea typeface="+mn-ea"/>
                          <a:cs typeface="+mn-cs"/>
                        </a:rPr>
                        <a:t>0.93</a:t>
                      </a:r>
                    </a:p>
                  </a:txBody>
                  <a:tcPr marL="49881" marR="49881" marT="0" marB="0" anchor="b"/>
                </a:tc>
                <a:tc>
                  <a:txBody>
                    <a:bodyPr/>
                    <a:lstStyle/>
                    <a:p>
                      <a:pPr marL="0" marR="0" algn="r">
                        <a:lnSpc>
                          <a:spcPct val="107000"/>
                        </a:lnSpc>
                        <a:spcBef>
                          <a:spcPts val="0"/>
                        </a:spcBef>
                        <a:spcAft>
                          <a:spcPts val="0"/>
                        </a:spcAft>
                      </a:pPr>
                      <a:r>
                        <a:rPr lang="en-US" sz="1100" kern="1200">
                          <a:solidFill>
                            <a:schemeClr val="dk1"/>
                          </a:solidFill>
                          <a:effectLst/>
                          <a:latin typeface="+mn-lt"/>
                          <a:ea typeface="+mn-ea"/>
                          <a:cs typeface="+mn-cs"/>
                        </a:rPr>
                        <a:t>0.93</a:t>
                      </a:r>
                    </a:p>
                  </a:txBody>
                  <a:tcPr marL="49881" marR="49881" marT="0" marB="0" anchor="b"/>
                </a:tc>
                <a:extLst>
                  <a:ext uri="{0D108BD9-81ED-4DB2-BD59-A6C34878D82A}">
                    <a16:rowId xmlns:a16="http://schemas.microsoft.com/office/drawing/2014/main" val="3691054680"/>
                  </a:ext>
                </a:extLst>
              </a:tr>
              <a:tr h="341235">
                <a:tc>
                  <a:txBody>
                    <a:bodyPr/>
                    <a:lstStyle/>
                    <a:p>
                      <a:pPr marL="0" marR="0" algn="l" defTabSz="45720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GBM Classification</a:t>
                      </a:r>
                    </a:p>
                  </a:txBody>
                  <a:tcPr marL="49881" marR="49881" marT="0" marB="0" anchor="b"/>
                </a:tc>
                <a:tc>
                  <a:txBody>
                    <a:bodyPr/>
                    <a:lstStyle/>
                    <a:p>
                      <a:pPr marL="0" marR="0" algn="r">
                        <a:lnSpc>
                          <a:spcPct val="107000"/>
                        </a:lnSpc>
                        <a:spcBef>
                          <a:spcPts val="0"/>
                        </a:spcBef>
                        <a:spcAft>
                          <a:spcPts val="0"/>
                        </a:spcAft>
                      </a:pPr>
                      <a:r>
                        <a:rPr lang="en-US" sz="1100" b="1" kern="1200" dirty="0">
                          <a:solidFill>
                            <a:schemeClr val="dk1"/>
                          </a:solidFill>
                          <a:effectLst/>
                          <a:latin typeface="+mn-lt"/>
                          <a:ea typeface="+mn-ea"/>
                          <a:cs typeface="+mn-cs"/>
                        </a:rPr>
                        <a:t>0.9</a:t>
                      </a:r>
                    </a:p>
                  </a:txBody>
                  <a:tcPr marL="49881" marR="49881" marT="0" marB="0" anchor="b"/>
                </a:tc>
                <a:tc>
                  <a:txBody>
                    <a:bodyPr/>
                    <a:lstStyle/>
                    <a:p>
                      <a:pPr marL="0" marR="0" algn="r">
                        <a:lnSpc>
                          <a:spcPct val="107000"/>
                        </a:lnSpc>
                        <a:spcBef>
                          <a:spcPts val="0"/>
                        </a:spcBef>
                        <a:spcAft>
                          <a:spcPts val="0"/>
                        </a:spcAft>
                      </a:pPr>
                      <a:r>
                        <a:rPr lang="en-US" sz="1100" b="1" kern="1200" dirty="0">
                          <a:solidFill>
                            <a:schemeClr val="dk1"/>
                          </a:solidFill>
                          <a:effectLst/>
                          <a:latin typeface="+mn-lt"/>
                          <a:ea typeface="+mn-ea"/>
                          <a:cs typeface="+mn-cs"/>
                        </a:rPr>
                        <a:t>0.74</a:t>
                      </a:r>
                    </a:p>
                  </a:txBody>
                  <a:tcPr marL="49881" marR="49881" marT="0" marB="0" anchor="b"/>
                </a:tc>
                <a:tc>
                  <a:txBody>
                    <a:bodyPr/>
                    <a:lstStyle/>
                    <a:p>
                      <a:pPr marL="0" marR="0" algn="r">
                        <a:lnSpc>
                          <a:spcPct val="107000"/>
                        </a:lnSpc>
                        <a:spcBef>
                          <a:spcPts val="0"/>
                        </a:spcBef>
                        <a:spcAft>
                          <a:spcPts val="0"/>
                        </a:spcAft>
                      </a:pPr>
                      <a:r>
                        <a:rPr lang="en-US" sz="1100" b="1" kern="1200">
                          <a:solidFill>
                            <a:schemeClr val="dk1"/>
                          </a:solidFill>
                          <a:effectLst/>
                          <a:latin typeface="+mn-lt"/>
                          <a:ea typeface="+mn-ea"/>
                          <a:cs typeface="+mn-cs"/>
                        </a:rPr>
                        <a:t>0.64</a:t>
                      </a:r>
                    </a:p>
                  </a:txBody>
                  <a:tcPr marL="49881" marR="49881" marT="0" marB="0" anchor="b"/>
                </a:tc>
                <a:tc>
                  <a:txBody>
                    <a:bodyPr/>
                    <a:lstStyle/>
                    <a:p>
                      <a:pPr marL="0" marR="0" algn="r">
                        <a:lnSpc>
                          <a:spcPct val="107000"/>
                        </a:lnSpc>
                        <a:spcBef>
                          <a:spcPts val="0"/>
                        </a:spcBef>
                        <a:spcAft>
                          <a:spcPts val="0"/>
                        </a:spcAft>
                      </a:pPr>
                      <a:r>
                        <a:rPr lang="en-US" sz="1100" b="1" kern="1200">
                          <a:solidFill>
                            <a:schemeClr val="dk1"/>
                          </a:solidFill>
                          <a:effectLst/>
                          <a:latin typeface="+mn-lt"/>
                          <a:ea typeface="+mn-ea"/>
                          <a:cs typeface="+mn-cs"/>
                        </a:rPr>
                        <a:t>0.71</a:t>
                      </a:r>
                    </a:p>
                  </a:txBody>
                  <a:tcPr marL="49881" marR="49881" marT="0" marB="0" anchor="b"/>
                </a:tc>
                <a:tc>
                  <a:txBody>
                    <a:bodyPr/>
                    <a:lstStyle/>
                    <a:p>
                      <a:pPr marL="0" marR="0" algn="r">
                        <a:lnSpc>
                          <a:spcPct val="107000"/>
                        </a:lnSpc>
                        <a:spcBef>
                          <a:spcPts val="0"/>
                        </a:spcBef>
                        <a:spcAft>
                          <a:spcPts val="0"/>
                        </a:spcAft>
                      </a:pPr>
                      <a:r>
                        <a:rPr lang="en-US" sz="1100" b="1" kern="1200">
                          <a:solidFill>
                            <a:schemeClr val="dk1"/>
                          </a:solidFill>
                          <a:effectLst/>
                          <a:latin typeface="+mn-lt"/>
                          <a:ea typeface="+mn-ea"/>
                          <a:cs typeface="+mn-cs"/>
                        </a:rPr>
                        <a:t>0.76</a:t>
                      </a:r>
                    </a:p>
                  </a:txBody>
                  <a:tcPr marL="49881" marR="49881" marT="0" marB="0" anchor="b"/>
                </a:tc>
                <a:tc>
                  <a:txBody>
                    <a:bodyPr/>
                    <a:lstStyle/>
                    <a:p>
                      <a:pPr marL="0" marR="0" algn="r">
                        <a:lnSpc>
                          <a:spcPct val="107000"/>
                        </a:lnSpc>
                        <a:spcBef>
                          <a:spcPts val="0"/>
                        </a:spcBef>
                        <a:spcAft>
                          <a:spcPts val="0"/>
                        </a:spcAft>
                      </a:pPr>
                      <a:r>
                        <a:rPr lang="en-US" sz="1100" b="1" kern="1200" dirty="0">
                          <a:solidFill>
                            <a:schemeClr val="dk1"/>
                          </a:solidFill>
                          <a:effectLst/>
                          <a:latin typeface="+mn-lt"/>
                          <a:ea typeface="+mn-ea"/>
                          <a:cs typeface="+mn-cs"/>
                        </a:rPr>
                        <a:t>0.79</a:t>
                      </a:r>
                    </a:p>
                  </a:txBody>
                  <a:tcPr marL="49881" marR="49881" marT="0" marB="0" anchor="b"/>
                </a:tc>
                <a:extLst>
                  <a:ext uri="{0D108BD9-81ED-4DB2-BD59-A6C34878D82A}">
                    <a16:rowId xmlns:a16="http://schemas.microsoft.com/office/drawing/2014/main" val="3227485560"/>
                  </a:ext>
                </a:extLst>
              </a:tr>
              <a:tr h="227491">
                <a:tc>
                  <a:txBody>
                    <a:bodyPr/>
                    <a:lstStyle/>
                    <a:p>
                      <a:pPr marL="0" marR="0" algn="l" defTabSz="45720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KNN Classifier</a:t>
                      </a:r>
                    </a:p>
                  </a:txBody>
                  <a:tcPr marL="49881" marR="49881" marT="0" marB="0" anchor="b"/>
                </a:tc>
                <a:tc>
                  <a:txBody>
                    <a:bodyPr/>
                    <a:lstStyle/>
                    <a:p>
                      <a:pPr marL="0" marR="0" algn="r">
                        <a:lnSpc>
                          <a:spcPct val="107000"/>
                        </a:lnSpc>
                        <a:spcBef>
                          <a:spcPts val="0"/>
                        </a:spcBef>
                        <a:spcAft>
                          <a:spcPts val="0"/>
                        </a:spcAft>
                      </a:pPr>
                      <a:r>
                        <a:rPr lang="en-US" sz="1100" kern="1200" dirty="0">
                          <a:solidFill>
                            <a:schemeClr val="dk1"/>
                          </a:solidFill>
                          <a:effectLst/>
                          <a:latin typeface="+mn-lt"/>
                          <a:ea typeface="+mn-ea"/>
                          <a:cs typeface="+mn-cs"/>
                        </a:rPr>
                        <a:t>0.99</a:t>
                      </a:r>
                    </a:p>
                  </a:txBody>
                  <a:tcPr marL="49881" marR="49881" marT="0" marB="0" anchor="b"/>
                </a:tc>
                <a:tc>
                  <a:txBody>
                    <a:bodyPr/>
                    <a:lstStyle/>
                    <a:p>
                      <a:pPr marL="0" marR="0" algn="r">
                        <a:lnSpc>
                          <a:spcPct val="107000"/>
                        </a:lnSpc>
                        <a:spcBef>
                          <a:spcPts val="0"/>
                        </a:spcBef>
                        <a:spcAft>
                          <a:spcPts val="0"/>
                        </a:spcAft>
                      </a:pPr>
                      <a:r>
                        <a:rPr lang="en-US" sz="1100" kern="1200" dirty="0">
                          <a:solidFill>
                            <a:schemeClr val="dk1"/>
                          </a:solidFill>
                          <a:effectLst/>
                          <a:latin typeface="+mn-lt"/>
                          <a:ea typeface="+mn-ea"/>
                          <a:cs typeface="+mn-cs"/>
                        </a:rPr>
                        <a:t>0.86</a:t>
                      </a:r>
                    </a:p>
                  </a:txBody>
                  <a:tcPr marL="49881" marR="49881" marT="0" marB="0" anchor="b"/>
                </a:tc>
                <a:tc>
                  <a:txBody>
                    <a:bodyPr/>
                    <a:lstStyle/>
                    <a:p>
                      <a:pPr marL="0" marR="0" algn="r">
                        <a:lnSpc>
                          <a:spcPct val="107000"/>
                        </a:lnSpc>
                        <a:spcBef>
                          <a:spcPts val="0"/>
                        </a:spcBef>
                        <a:spcAft>
                          <a:spcPts val="0"/>
                        </a:spcAft>
                      </a:pPr>
                      <a:r>
                        <a:rPr lang="en-US" sz="1100" kern="1200" dirty="0">
                          <a:solidFill>
                            <a:schemeClr val="dk1"/>
                          </a:solidFill>
                          <a:effectLst/>
                          <a:latin typeface="+mn-lt"/>
                          <a:ea typeface="+mn-ea"/>
                          <a:cs typeface="+mn-cs"/>
                        </a:rPr>
                        <a:t>0.84</a:t>
                      </a:r>
                    </a:p>
                  </a:txBody>
                  <a:tcPr marL="49881" marR="49881" marT="0" marB="0" anchor="b"/>
                </a:tc>
                <a:tc>
                  <a:txBody>
                    <a:bodyPr/>
                    <a:lstStyle/>
                    <a:p>
                      <a:pPr marL="0" marR="0" algn="r">
                        <a:lnSpc>
                          <a:spcPct val="107000"/>
                        </a:lnSpc>
                        <a:spcBef>
                          <a:spcPts val="0"/>
                        </a:spcBef>
                        <a:spcAft>
                          <a:spcPts val="0"/>
                        </a:spcAft>
                      </a:pPr>
                      <a:r>
                        <a:rPr lang="en-US" sz="1100" kern="1200" dirty="0">
                          <a:solidFill>
                            <a:schemeClr val="dk1"/>
                          </a:solidFill>
                          <a:effectLst/>
                          <a:latin typeface="+mn-lt"/>
                          <a:ea typeface="+mn-ea"/>
                          <a:cs typeface="+mn-cs"/>
                        </a:rPr>
                        <a:t>0.83</a:t>
                      </a:r>
                    </a:p>
                  </a:txBody>
                  <a:tcPr marL="49881" marR="49881" marT="0" marB="0" anchor="b"/>
                </a:tc>
                <a:tc>
                  <a:txBody>
                    <a:bodyPr/>
                    <a:lstStyle/>
                    <a:p>
                      <a:pPr marL="0" marR="0" algn="r">
                        <a:lnSpc>
                          <a:spcPct val="107000"/>
                        </a:lnSpc>
                        <a:spcBef>
                          <a:spcPts val="0"/>
                        </a:spcBef>
                        <a:spcAft>
                          <a:spcPts val="0"/>
                        </a:spcAft>
                      </a:pPr>
                      <a:r>
                        <a:rPr lang="en-US" sz="1100" kern="1200" dirty="0">
                          <a:solidFill>
                            <a:schemeClr val="dk1"/>
                          </a:solidFill>
                          <a:effectLst/>
                          <a:latin typeface="+mn-lt"/>
                          <a:ea typeface="+mn-ea"/>
                          <a:cs typeface="+mn-cs"/>
                        </a:rPr>
                        <a:t>0.93</a:t>
                      </a:r>
                    </a:p>
                  </a:txBody>
                  <a:tcPr marL="49881" marR="49881" marT="0" marB="0" anchor="b"/>
                </a:tc>
                <a:tc>
                  <a:txBody>
                    <a:bodyPr/>
                    <a:lstStyle/>
                    <a:p>
                      <a:pPr marL="0" marR="0" algn="r">
                        <a:lnSpc>
                          <a:spcPct val="107000"/>
                        </a:lnSpc>
                        <a:spcBef>
                          <a:spcPts val="0"/>
                        </a:spcBef>
                        <a:spcAft>
                          <a:spcPts val="0"/>
                        </a:spcAft>
                      </a:pPr>
                      <a:r>
                        <a:rPr lang="en-US" sz="1100" kern="1200" dirty="0">
                          <a:solidFill>
                            <a:schemeClr val="dk1"/>
                          </a:solidFill>
                          <a:effectLst/>
                          <a:latin typeface="+mn-lt"/>
                          <a:ea typeface="+mn-ea"/>
                          <a:cs typeface="+mn-cs"/>
                        </a:rPr>
                        <a:t>0.9</a:t>
                      </a:r>
                    </a:p>
                  </a:txBody>
                  <a:tcPr marL="49881" marR="49881" marT="0" marB="0" anchor="b"/>
                </a:tc>
                <a:extLst>
                  <a:ext uri="{0D108BD9-81ED-4DB2-BD59-A6C34878D82A}">
                    <a16:rowId xmlns:a16="http://schemas.microsoft.com/office/drawing/2014/main" val="3677592202"/>
                  </a:ext>
                </a:extLst>
              </a:tr>
              <a:tr h="263160">
                <a:tc>
                  <a:txBody>
                    <a:bodyPr/>
                    <a:lstStyle/>
                    <a:p>
                      <a:pPr marL="0" marR="0" algn="l" defTabSz="45720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Logistics Regression</a:t>
                      </a:r>
                    </a:p>
                  </a:txBody>
                  <a:tcPr marL="49881" marR="49881" marT="0" marB="0" anchor="b"/>
                </a:tc>
                <a:tc>
                  <a:txBody>
                    <a:bodyPr/>
                    <a:lstStyle/>
                    <a:p>
                      <a:pPr marL="0" marR="0" algn="r">
                        <a:lnSpc>
                          <a:spcPct val="107000"/>
                        </a:lnSpc>
                        <a:spcBef>
                          <a:spcPts val="0"/>
                        </a:spcBef>
                        <a:spcAft>
                          <a:spcPts val="0"/>
                        </a:spcAft>
                      </a:pPr>
                      <a:r>
                        <a:rPr lang="en-US" sz="1100" kern="1200">
                          <a:solidFill>
                            <a:schemeClr val="dk1"/>
                          </a:solidFill>
                          <a:effectLst/>
                          <a:latin typeface="+mn-lt"/>
                          <a:ea typeface="+mn-ea"/>
                          <a:cs typeface="+mn-cs"/>
                        </a:rPr>
                        <a:t>1</a:t>
                      </a:r>
                    </a:p>
                  </a:txBody>
                  <a:tcPr marL="49881" marR="49881" marT="0" marB="0" anchor="b"/>
                </a:tc>
                <a:tc>
                  <a:txBody>
                    <a:bodyPr/>
                    <a:lstStyle/>
                    <a:p>
                      <a:pPr marL="0" marR="0" algn="r">
                        <a:lnSpc>
                          <a:spcPct val="107000"/>
                        </a:lnSpc>
                        <a:spcBef>
                          <a:spcPts val="0"/>
                        </a:spcBef>
                        <a:spcAft>
                          <a:spcPts val="0"/>
                        </a:spcAft>
                      </a:pPr>
                      <a:r>
                        <a:rPr lang="en-US" sz="1100" kern="1200" dirty="0">
                          <a:solidFill>
                            <a:schemeClr val="dk1"/>
                          </a:solidFill>
                          <a:effectLst/>
                          <a:latin typeface="+mn-lt"/>
                          <a:ea typeface="+mn-ea"/>
                          <a:cs typeface="+mn-cs"/>
                        </a:rPr>
                        <a:t>0.89</a:t>
                      </a:r>
                    </a:p>
                  </a:txBody>
                  <a:tcPr marL="49881" marR="49881" marT="0" marB="0" anchor="b"/>
                </a:tc>
                <a:tc>
                  <a:txBody>
                    <a:bodyPr/>
                    <a:lstStyle/>
                    <a:p>
                      <a:pPr marL="0" marR="0" algn="r">
                        <a:lnSpc>
                          <a:spcPct val="107000"/>
                        </a:lnSpc>
                        <a:spcBef>
                          <a:spcPts val="0"/>
                        </a:spcBef>
                        <a:spcAft>
                          <a:spcPts val="0"/>
                        </a:spcAft>
                      </a:pPr>
                      <a:r>
                        <a:rPr lang="en-US" sz="1100" kern="1200" dirty="0">
                          <a:solidFill>
                            <a:schemeClr val="dk1"/>
                          </a:solidFill>
                          <a:effectLst/>
                          <a:latin typeface="+mn-lt"/>
                          <a:ea typeface="+mn-ea"/>
                          <a:cs typeface="+mn-cs"/>
                        </a:rPr>
                        <a:t>0.91</a:t>
                      </a:r>
                    </a:p>
                  </a:txBody>
                  <a:tcPr marL="49881" marR="49881" marT="0" marB="0" anchor="b"/>
                </a:tc>
                <a:tc>
                  <a:txBody>
                    <a:bodyPr/>
                    <a:lstStyle/>
                    <a:p>
                      <a:pPr marL="0" marR="0" algn="r">
                        <a:lnSpc>
                          <a:spcPct val="107000"/>
                        </a:lnSpc>
                        <a:spcBef>
                          <a:spcPts val="0"/>
                        </a:spcBef>
                        <a:spcAft>
                          <a:spcPts val="0"/>
                        </a:spcAft>
                      </a:pPr>
                      <a:r>
                        <a:rPr lang="en-US" sz="1100" kern="1200">
                          <a:solidFill>
                            <a:schemeClr val="dk1"/>
                          </a:solidFill>
                          <a:effectLst/>
                          <a:latin typeface="+mn-lt"/>
                          <a:ea typeface="+mn-ea"/>
                          <a:cs typeface="+mn-cs"/>
                        </a:rPr>
                        <a:t>0.96</a:t>
                      </a:r>
                    </a:p>
                  </a:txBody>
                  <a:tcPr marL="49881" marR="49881" marT="0" marB="0" anchor="b"/>
                </a:tc>
                <a:tc>
                  <a:txBody>
                    <a:bodyPr/>
                    <a:lstStyle/>
                    <a:p>
                      <a:pPr marL="0" marR="0" algn="r">
                        <a:lnSpc>
                          <a:spcPct val="107000"/>
                        </a:lnSpc>
                        <a:spcBef>
                          <a:spcPts val="0"/>
                        </a:spcBef>
                        <a:spcAft>
                          <a:spcPts val="0"/>
                        </a:spcAft>
                      </a:pPr>
                      <a:r>
                        <a:rPr lang="en-US" sz="1100" kern="1200" dirty="0">
                          <a:solidFill>
                            <a:schemeClr val="dk1"/>
                          </a:solidFill>
                          <a:effectLst/>
                          <a:latin typeface="+mn-lt"/>
                          <a:ea typeface="+mn-ea"/>
                          <a:cs typeface="+mn-cs"/>
                        </a:rPr>
                        <a:t>0.91</a:t>
                      </a:r>
                    </a:p>
                  </a:txBody>
                  <a:tcPr marL="49881" marR="49881" marT="0" marB="0" anchor="b"/>
                </a:tc>
                <a:tc>
                  <a:txBody>
                    <a:bodyPr/>
                    <a:lstStyle/>
                    <a:p>
                      <a:pPr marL="0" marR="0" algn="r">
                        <a:lnSpc>
                          <a:spcPct val="107000"/>
                        </a:lnSpc>
                        <a:spcBef>
                          <a:spcPts val="0"/>
                        </a:spcBef>
                        <a:spcAft>
                          <a:spcPts val="0"/>
                        </a:spcAft>
                      </a:pPr>
                      <a:r>
                        <a:rPr lang="en-US" sz="1100" kern="1200">
                          <a:solidFill>
                            <a:schemeClr val="dk1"/>
                          </a:solidFill>
                          <a:effectLst/>
                          <a:latin typeface="+mn-lt"/>
                          <a:ea typeface="+mn-ea"/>
                          <a:cs typeface="+mn-cs"/>
                        </a:rPr>
                        <a:t>0.95</a:t>
                      </a:r>
                    </a:p>
                  </a:txBody>
                  <a:tcPr marL="49881" marR="49881" marT="0" marB="0" anchor="b"/>
                </a:tc>
                <a:extLst>
                  <a:ext uri="{0D108BD9-81ED-4DB2-BD59-A6C34878D82A}">
                    <a16:rowId xmlns:a16="http://schemas.microsoft.com/office/drawing/2014/main" val="3692140696"/>
                  </a:ext>
                </a:extLst>
              </a:tr>
              <a:tr h="454981">
                <a:tc>
                  <a:txBody>
                    <a:bodyPr/>
                    <a:lstStyle/>
                    <a:p>
                      <a:pPr marL="0" marR="0" algn="l" defTabSz="45720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Random Forest Classification</a:t>
                      </a:r>
                    </a:p>
                  </a:txBody>
                  <a:tcPr marL="49881" marR="49881" marT="0" marB="0" anchor="b"/>
                </a:tc>
                <a:tc>
                  <a:txBody>
                    <a:bodyPr/>
                    <a:lstStyle/>
                    <a:p>
                      <a:pPr marL="0" marR="0" algn="r">
                        <a:lnSpc>
                          <a:spcPct val="107000"/>
                        </a:lnSpc>
                        <a:spcBef>
                          <a:spcPts val="0"/>
                        </a:spcBef>
                        <a:spcAft>
                          <a:spcPts val="0"/>
                        </a:spcAft>
                      </a:pPr>
                      <a:r>
                        <a:rPr lang="en-US" sz="1100" kern="1200">
                          <a:solidFill>
                            <a:schemeClr val="dk1"/>
                          </a:solidFill>
                          <a:effectLst/>
                          <a:latin typeface="+mn-lt"/>
                          <a:ea typeface="+mn-ea"/>
                          <a:cs typeface="+mn-cs"/>
                        </a:rPr>
                        <a:t>0.96</a:t>
                      </a:r>
                    </a:p>
                  </a:txBody>
                  <a:tcPr marL="49881" marR="49881" marT="0" marB="0" anchor="b"/>
                </a:tc>
                <a:tc>
                  <a:txBody>
                    <a:bodyPr/>
                    <a:lstStyle/>
                    <a:p>
                      <a:pPr marL="0" marR="0" algn="r">
                        <a:lnSpc>
                          <a:spcPct val="107000"/>
                        </a:lnSpc>
                        <a:spcBef>
                          <a:spcPts val="0"/>
                        </a:spcBef>
                        <a:spcAft>
                          <a:spcPts val="0"/>
                        </a:spcAft>
                      </a:pPr>
                      <a:r>
                        <a:rPr lang="en-US" sz="1100" b="1" kern="1200" dirty="0">
                          <a:solidFill>
                            <a:schemeClr val="dk1"/>
                          </a:solidFill>
                          <a:effectLst/>
                          <a:latin typeface="+mn-lt"/>
                          <a:ea typeface="+mn-ea"/>
                          <a:cs typeface="+mn-cs"/>
                        </a:rPr>
                        <a:t>0.74</a:t>
                      </a:r>
                    </a:p>
                  </a:txBody>
                  <a:tcPr marL="49881" marR="49881" marT="0" marB="0" anchor="b"/>
                </a:tc>
                <a:tc>
                  <a:txBody>
                    <a:bodyPr/>
                    <a:lstStyle/>
                    <a:p>
                      <a:pPr marL="0" marR="0" algn="r">
                        <a:lnSpc>
                          <a:spcPct val="107000"/>
                        </a:lnSpc>
                        <a:spcBef>
                          <a:spcPts val="0"/>
                        </a:spcBef>
                        <a:spcAft>
                          <a:spcPts val="0"/>
                        </a:spcAft>
                      </a:pPr>
                      <a:r>
                        <a:rPr lang="en-US" sz="1100" b="1" kern="1200" dirty="0">
                          <a:solidFill>
                            <a:schemeClr val="dk1"/>
                          </a:solidFill>
                          <a:effectLst/>
                          <a:latin typeface="+mn-lt"/>
                          <a:ea typeface="+mn-ea"/>
                          <a:cs typeface="+mn-cs"/>
                        </a:rPr>
                        <a:t>0.79</a:t>
                      </a:r>
                    </a:p>
                  </a:txBody>
                  <a:tcPr marL="49881" marR="49881" marT="0" marB="0" anchor="b"/>
                </a:tc>
                <a:tc>
                  <a:txBody>
                    <a:bodyPr/>
                    <a:lstStyle/>
                    <a:p>
                      <a:pPr marL="0" marR="0" algn="r">
                        <a:lnSpc>
                          <a:spcPct val="107000"/>
                        </a:lnSpc>
                        <a:spcBef>
                          <a:spcPts val="0"/>
                        </a:spcBef>
                        <a:spcAft>
                          <a:spcPts val="0"/>
                        </a:spcAft>
                      </a:pPr>
                      <a:r>
                        <a:rPr lang="en-US" sz="1100" b="1" kern="1200" dirty="0">
                          <a:solidFill>
                            <a:schemeClr val="dk1"/>
                          </a:solidFill>
                          <a:effectLst/>
                          <a:latin typeface="+mn-lt"/>
                          <a:ea typeface="+mn-ea"/>
                          <a:cs typeface="+mn-cs"/>
                        </a:rPr>
                        <a:t>0.78</a:t>
                      </a:r>
                    </a:p>
                  </a:txBody>
                  <a:tcPr marL="49881" marR="49881" marT="0" marB="0" anchor="b"/>
                </a:tc>
                <a:tc>
                  <a:txBody>
                    <a:bodyPr/>
                    <a:lstStyle/>
                    <a:p>
                      <a:pPr marL="0" marR="0" algn="r">
                        <a:lnSpc>
                          <a:spcPct val="107000"/>
                        </a:lnSpc>
                        <a:spcBef>
                          <a:spcPts val="0"/>
                        </a:spcBef>
                        <a:spcAft>
                          <a:spcPts val="0"/>
                        </a:spcAft>
                      </a:pPr>
                      <a:r>
                        <a:rPr lang="en-US" sz="1100" b="1" kern="1200" dirty="0">
                          <a:solidFill>
                            <a:schemeClr val="dk1"/>
                          </a:solidFill>
                          <a:effectLst/>
                          <a:latin typeface="+mn-lt"/>
                          <a:ea typeface="+mn-ea"/>
                          <a:cs typeface="+mn-cs"/>
                        </a:rPr>
                        <a:t>0.75</a:t>
                      </a:r>
                    </a:p>
                  </a:txBody>
                  <a:tcPr marL="49881" marR="49881" marT="0" marB="0" anchor="b"/>
                </a:tc>
                <a:tc>
                  <a:txBody>
                    <a:bodyPr/>
                    <a:lstStyle/>
                    <a:p>
                      <a:pPr marL="0" marR="0" algn="r">
                        <a:lnSpc>
                          <a:spcPct val="107000"/>
                        </a:lnSpc>
                        <a:spcBef>
                          <a:spcPts val="0"/>
                        </a:spcBef>
                        <a:spcAft>
                          <a:spcPts val="0"/>
                        </a:spcAft>
                      </a:pPr>
                      <a:r>
                        <a:rPr lang="en-US" sz="1100" kern="1200" dirty="0">
                          <a:solidFill>
                            <a:schemeClr val="dk1"/>
                          </a:solidFill>
                          <a:effectLst/>
                          <a:latin typeface="+mn-lt"/>
                          <a:ea typeface="+mn-ea"/>
                          <a:cs typeface="+mn-cs"/>
                        </a:rPr>
                        <a:t>0.85</a:t>
                      </a:r>
                    </a:p>
                  </a:txBody>
                  <a:tcPr marL="49881" marR="49881" marT="0" marB="0" anchor="b"/>
                </a:tc>
                <a:extLst>
                  <a:ext uri="{0D108BD9-81ED-4DB2-BD59-A6C34878D82A}">
                    <a16:rowId xmlns:a16="http://schemas.microsoft.com/office/drawing/2014/main" val="4082789096"/>
                  </a:ext>
                </a:extLst>
              </a:tr>
              <a:tr h="258037">
                <a:tc>
                  <a:txBody>
                    <a:bodyPr/>
                    <a:lstStyle/>
                    <a:p>
                      <a:pPr marL="0" marR="0" algn="l" defTabSz="457200" rtl="0" eaLnBrk="1" latinLnBrk="0" hangingPunct="1">
                        <a:lnSpc>
                          <a:spcPct val="107000"/>
                        </a:lnSpc>
                        <a:spcBef>
                          <a:spcPts val="0"/>
                        </a:spcBef>
                        <a:spcAft>
                          <a:spcPts val="0"/>
                        </a:spcAft>
                      </a:pPr>
                      <a:r>
                        <a:rPr lang="en-US" sz="1100" b="1" kern="1200" dirty="0" err="1">
                          <a:solidFill>
                            <a:schemeClr val="lt1"/>
                          </a:solidFill>
                          <a:effectLst/>
                          <a:latin typeface="+mn-lt"/>
                          <a:ea typeface="+mn-ea"/>
                          <a:cs typeface="+mn-cs"/>
                        </a:rPr>
                        <a:t>SVM_Classification</a:t>
                      </a:r>
                      <a:endParaRPr lang="en-US" sz="1100" b="1" kern="1200" dirty="0">
                        <a:solidFill>
                          <a:schemeClr val="lt1"/>
                        </a:solidFill>
                        <a:effectLst/>
                        <a:latin typeface="+mn-lt"/>
                        <a:ea typeface="+mn-ea"/>
                        <a:cs typeface="+mn-cs"/>
                      </a:endParaRPr>
                    </a:p>
                  </a:txBody>
                  <a:tcPr marL="49881" marR="49881" marT="0" marB="0" anchor="b"/>
                </a:tc>
                <a:tc>
                  <a:txBody>
                    <a:bodyPr/>
                    <a:lstStyle/>
                    <a:p>
                      <a:pPr marL="0" marR="0" algn="r">
                        <a:lnSpc>
                          <a:spcPct val="107000"/>
                        </a:lnSpc>
                        <a:spcBef>
                          <a:spcPts val="0"/>
                        </a:spcBef>
                        <a:spcAft>
                          <a:spcPts val="0"/>
                        </a:spcAft>
                      </a:pPr>
                      <a:r>
                        <a:rPr lang="en-US" sz="1100" kern="1200" dirty="0">
                          <a:solidFill>
                            <a:schemeClr val="dk1"/>
                          </a:solidFill>
                          <a:effectLst/>
                          <a:latin typeface="+mn-lt"/>
                          <a:ea typeface="+mn-ea"/>
                          <a:cs typeface="+mn-cs"/>
                        </a:rPr>
                        <a:t>0.91</a:t>
                      </a:r>
                    </a:p>
                  </a:txBody>
                  <a:tcPr marL="49881" marR="49881" marT="0" marB="0" anchor="b"/>
                </a:tc>
                <a:tc>
                  <a:txBody>
                    <a:bodyPr/>
                    <a:lstStyle/>
                    <a:p>
                      <a:pPr marL="0" marR="0" algn="r">
                        <a:lnSpc>
                          <a:spcPct val="107000"/>
                        </a:lnSpc>
                        <a:spcBef>
                          <a:spcPts val="0"/>
                        </a:spcBef>
                        <a:spcAft>
                          <a:spcPts val="0"/>
                        </a:spcAft>
                      </a:pPr>
                      <a:r>
                        <a:rPr lang="en-US" sz="1100" b="1" kern="1200" dirty="0">
                          <a:solidFill>
                            <a:schemeClr val="dk1"/>
                          </a:solidFill>
                          <a:effectLst/>
                          <a:latin typeface="+mn-lt"/>
                          <a:ea typeface="+mn-ea"/>
                          <a:cs typeface="+mn-cs"/>
                        </a:rPr>
                        <a:t>0.48</a:t>
                      </a:r>
                    </a:p>
                  </a:txBody>
                  <a:tcPr marL="49881" marR="49881" marT="0" marB="0" anchor="b"/>
                </a:tc>
                <a:tc>
                  <a:txBody>
                    <a:bodyPr/>
                    <a:lstStyle/>
                    <a:p>
                      <a:pPr marL="0" marR="0" algn="r">
                        <a:lnSpc>
                          <a:spcPct val="107000"/>
                        </a:lnSpc>
                        <a:spcBef>
                          <a:spcPts val="0"/>
                        </a:spcBef>
                        <a:spcAft>
                          <a:spcPts val="0"/>
                        </a:spcAft>
                      </a:pPr>
                      <a:r>
                        <a:rPr lang="en-US" sz="1100" b="1" kern="1200" dirty="0">
                          <a:solidFill>
                            <a:schemeClr val="dk1"/>
                          </a:solidFill>
                          <a:effectLst/>
                          <a:latin typeface="+mn-lt"/>
                          <a:ea typeface="+mn-ea"/>
                          <a:cs typeface="+mn-cs"/>
                        </a:rPr>
                        <a:t>0.68</a:t>
                      </a:r>
                    </a:p>
                  </a:txBody>
                  <a:tcPr marL="49881" marR="49881" marT="0" marB="0" anchor="b"/>
                </a:tc>
                <a:tc>
                  <a:txBody>
                    <a:bodyPr/>
                    <a:lstStyle/>
                    <a:p>
                      <a:pPr marL="0" marR="0" algn="r">
                        <a:lnSpc>
                          <a:spcPct val="107000"/>
                        </a:lnSpc>
                        <a:spcBef>
                          <a:spcPts val="0"/>
                        </a:spcBef>
                        <a:spcAft>
                          <a:spcPts val="0"/>
                        </a:spcAft>
                      </a:pPr>
                      <a:r>
                        <a:rPr lang="en-US" sz="1100" b="1" kern="1200" dirty="0">
                          <a:solidFill>
                            <a:schemeClr val="dk1"/>
                          </a:solidFill>
                          <a:effectLst/>
                          <a:latin typeface="+mn-lt"/>
                          <a:ea typeface="+mn-ea"/>
                          <a:cs typeface="+mn-cs"/>
                        </a:rPr>
                        <a:t>0.61</a:t>
                      </a:r>
                    </a:p>
                  </a:txBody>
                  <a:tcPr marL="49881" marR="49881" marT="0" marB="0" anchor="b"/>
                </a:tc>
                <a:tc>
                  <a:txBody>
                    <a:bodyPr/>
                    <a:lstStyle/>
                    <a:p>
                      <a:pPr marL="0" marR="0" algn="r">
                        <a:lnSpc>
                          <a:spcPct val="107000"/>
                        </a:lnSpc>
                        <a:spcBef>
                          <a:spcPts val="0"/>
                        </a:spcBef>
                        <a:spcAft>
                          <a:spcPts val="0"/>
                        </a:spcAft>
                      </a:pPr>
                      <a:r>
                        <a:rPr lang="en-US" sz="1100" b="1" kern="1200" dirty="0">
                          <a:solidFill>
                            <a:schemeClr val="dk1"/>
                          </a:solidFill>
                          <a:effectLst/>
                          <a:latin typeface="+mn-lt"/>
                          <a:ea typeface="+mn-ea"/>
                          <a:cs typeface="+mn-cs"/>
                        </a:rPr>
                        <a:t>0.61</a:t>
                      </a:r>
                    </a:p>
                  </a:txBody>
                  <a:tcPr marL="49881" marR="49881" marT="0" marB="0" anchor="b"/>
                </a:tc>
                <a:tc>
                  <a:txBody>
                    <a:bodyPr/>
                    <a:lstStyle/>
                    <a:p>
                      <a:pPr marL="0" marR="0" algn="r">
                        <a:lnSpc>
                          <a:spcPct val="107000"/>
                        </a:lnSpc>
                        <a:spcBef>
                          <a:spcPts val="0"/>
                        </a:spcBef>
                        <a:spcAft>
                          <a:spcPts val="0"/>
                        </a:spcAft>
                      </a:pPr>
                      <a:r>
                        <a:rPr lang="en-US" sz="1100" b="1" kern="1200" dirty="0">
                          <a:solidFill>
                            <a:schemeClr val="dk1"/>
                          </a:solidFill>
                          <a:effectLst/>
                          <a:latin typeface="+mn-lt"/>
                          <a:ea typeface="+mn-ea"/>
                          <a:cs typeface="+mn-cs"/>
                        </a:rPr>
                        <a:t>0.59</a:t>
                      </a:r>
                    </a:p>
                  </a:txBody>
                  <a:tcPr marL="49881" marR="49881" marT="0" marB="0" anchor="b"/>
                </a:tc>
                <a:extLst>
                  <a:ext uri="{0D108BD9-81ED-4DB2-BD59-A6C34878D82A}">
                    <a16:rowId xmlns:a16="http://schemas.microsoft.com/office/drawing/2014/main" val="2852265777"/>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351698406"/>
              </p:ext>
            </p:extLst>
          </p:nvPr>
        </p:nvGraphicFramePr>
        <p:xfrm>
          <a:off x="381614" y="4399147"/>
          <a:ext cx="6951828" cy="2185878"/>
        </p:xfrm>
        <a:graphic>
          <a:graphicData uri="http://schemas.openxmlformats.org/drawingml/2006/table">
            <a:tbl>
              <a:tblPr firstRow="1" firstCol="1" bandRow="1">
                <a:tableStyleId>{5C22544A-7EE6-4342-B048-85BDC9FD1C3A}</a:tableStyleId>
              </a:tblPr>
              <a:tblGrid>
                <a:gridCol w="1819252">
                  <a:extLst>
                    <a:ext uri="{9D8B030D-6E8A-4147-A177-3AD203B41FA5}">
                      <a16:colId xmlns:a16="http://schemas.microsoft.com/office/drawing/2014/main" val="2627475338"/>
                    </a:ext>
                  </a:extLst>
                </a:gridCol>
                <a:gridCol w="800569">
                  <a:extLst>
                    <a:ext uri="{9D8B030D-6E8A-4147-A177-3AD203B41FA5}">
                      <a16:colId xmlns:a16="http://schemas.microsoft.com/office/drawing/2014/main" val="1972810350"/>
                    </a:ext>
                  </a:extLst>
                </a:gridCol>
                <a:gridCol w="714465">
                  <a:extLst>
                    <a:ext uri="{9D8B030D-6E8A-4147-A177-3AD203B41FA5}">
                      <a16:colId xmlns:a16="http://schemas.microsoft.com/office/drawing/2014/main" val="1541569879"/>
                    </a:ext>
                  </a:extLst>
                </a:gridCol>
                <a:gridCol w="732552">
                  <a:extLst>
                    <a:ext uri="{9D8B030D-6E8A-4147-A177-3AD203B41FA5}">
                      <a16:colId xmlns:a16="http://schemas.microsoft.com/office/drawing/2014/main" val="1211206261"/>
                    </a:ext>
                  </a:extLst>
                </a:gridCol>
                <a:gridCol w="705421">
                  <a:extLst>
                    <a:ext uri="{9D8B030D-6E8A-4147-A177-3AD203B41FA5}">
                      <a16:colId xmlns:a16="http://schemas.microsoft.com/office/drawing/2014/main" val="1886392444"/>
                    </a:ext>
                  </a:extLst>
                </a:gridCol>
                <a:gridCol w="913429">
                  <a:extLst>
                    <a:ext uri="{9D8B030D-6E8A-4147-A177-3AD203B41FA5}">
                      <a16:colId xmlns:a16="http://schemas.microsoft.com/office/drawing/2014/main" val="364112642"/>
                    </a:ext>
                  </a:extLst>
                </a:gridCol>
                <a:gridCol w="1266140">
                  <a:extLst>
                    <a:ext uri="{9D8B030D-6E8A-4147-A177-3AD203B41FA5}">
                      <a16:colId xmlns:a16="http://schemas.microsoft.com/office/drawing/2014/main" val="2308212782"/>
                    </a:ext>
                  </a:extLst>
                </a:gridCol>
              </a:tblGrid>
              <a:tr h="341235">
                <a:tc>
                  <a:txBody>
                    <a:bodyPr/>
                    <a:lstStyle/>
                    <a:p>
                      <a:pPr marL="0" marR="0" algn="l" defTabSz="457200" rtl="0" eaLnBrk="1" latinLnBrk="0" hangingPunct="1">
                        <a:lnSpc>
                          <a:spcPct val="107000"/>
                        </a:lnSpc>
                        <a:spcBef>
                          <a:spcPts val="0"/>
                        </a:spcBef>
                        <a:spcAft>
                          <a:spcPts val="0"/>
                        </a:spcAft>
                      </a:pPr>
                      <a:r>
                        <a:rPr lang="en-US" sz="1100" b="1" kern="1200" dirty="0" smtClean="0">
                          <a:solidFill>
                            <a:schemeClr val="lt1"/>
                          </a:solidFill>
                          <a:effectLst/>
                          <a:latin typeface="+mn-lt"/>
                          <a:ea typeface="+mn-ea"/>
                          <a:cs typeface="+mn-cs"/>
                        </a:rPr>
                        <a:t>Model-Name</a:t>
                      </a:r>
                      <a:r>
                        <a:rPr lang="en-US" sz="1100" b="1" kern="1200" baseline="0" dirty="0" smtClean="0">
                          <a:solidFill>
                            <a:schemeClr val="lt1"/>
                          </a:solidFill>
                          <a:effectLst/>
                          <a:latin typeface="+mn-lt"/>
                          <a:ea typeface="+mn-ea"/>
                          <a:cs typeface="+mn-cs"/>
                        </a:rPr>
                        <a:t> </a:t>
                      </a:r>
                      <a:endParaRPr lang="en-US" sz="1100" b="1" kern="1200" dirty="0">
                        <a:solidFill>
                          <a:schemeClr val="lt1"/>
                        </a:solidFill>
                        <a:effectLst/>
                        <a:latin typeface="+mn-lt"/>
                        <a:ea typeface="+mn-ea"/>
                        <a:cs typeface="+mn-cs"/>
                      </a:endParaRPr>
                    </a:p>
                  </a:txBody>
                  <a:tcPr marL="49881" marR="49881" marT="0" marB="0" anchor="b"/>
                </a:tc>
                <a:tc>
                  <a:txBody>
                    <a:bodyPr/>
                    <a:lstStyle/>
                    <a:p>
                      <a:pPr marL="0" marR="0" algn="l" defTabSz="45720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Laying</a:t>
                      </a:r>
                    </a:p>
                  </a:txBody>
                  <a:tcPr marL="49881" marR="49881" marT="0" marB="0" anchor="b"/>
                </a:tc>
                <a:tc>
                  <a:txBody>
                    <a:bodyPr/>
                    <a:lstStyle/>
                    <a:p>
                      <a:pPr marL="0" marR="0" algn="l" defTabSz="45720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Sitting</a:t>
                      </a:r>
                    </a:p>
                  </a:txBody>
                  <a:tcPr marL="49881" marR="49881" marT="0" marB="0" anchor="b"/>
                </a:tc>
                <a:tc>
                  <a:txBody>
                    <a:bodyPr/>
                    <a:lstStyle/>
                    <a:p>
                      <a:pPr marL="0" marR="0" algn="l" defTabSz="457200" rtl="0" eaLnBrk="1" latinLnBrk="0" hangingPunct="1">
                        <a:lnSpc>
                          <a:spcPct val="107000"/>
                        </a:lnSpc>
                        <a:spcBef>
                          <a:spcPts val="0"/>
                        </a:spcBef>
                        <a:spcAft>
                          <a:spcPts val="0"/>
                        </a:spcAft>
                      </a:pPr>
                      <a:r>
                        <a:rPr lang="en-US" sz="1100" b="1" kern="1200" dirty="0" smtClean="0">
                          <a:solidFill>
                            <a:schemeClr val="lt1"/>
                          </a:solidFill>
                          <a:effectLst/>
                          <a:latin typeface="+mn-lt"/>
                          <a:ea typeface="+mn-ea"/>
                          <a:cs typeface="+mn-cs"/>
                        </a:rPr>
                        <a:t>Standing</a:t>
                      </a:r>
                      <a:endParaRPr lang="en-US" sz="1100" b="1" kern="1200" dirty="0">
                        <a:solidFill>
                          <a:schemeClr val="lt1"/>
                        </a:solidFill>
                        <a:effectLst/>
                        <a:latin typeface="+mn-lt"/>
                        <a:ea typeface="+mn-ea"/>
                        <a:cs typeface="+mn-cs"/>
                      </a:endParaRPr>
                    </a:p>
                  </a:txBody>
                  <a:tcPr marL="49881" marR="49881" marT="0" marB="0" anchor="b"/>
                </a:tc>
                <a:tc>
                  <a:txBody>
                    <a:bodyPr/>
                    <a:lstStyle/>
                    <a:p>
                      <a:pPr marL="0" marR="0" algn="l" defTabSz="45720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Walking</a:t>
                      </a:r>
                    </a:p>
                  </a:txBody>
                  <a:tcPr marL="49881" marR="49881" marT="0" marB="0" anchor="b"/>
                </a:tc>
                <a:tc>
                  <a:txBody>
                    <a:bodyPr/>
                    <a:lstStyle/>
                    <a:p>
                      <a:pPr marL="0" marR="0" algn="l" defTabSz="457200" rtl="0" eaLnBrk="1" latinLnBrk="0" hangingPunct="1">
                        <a:lnSpc>
                          <a:spcPct val="107000"/>
                        </a:lnSpc>
                        <a:spcBef>
                          <a:spcPts val="0"/>
                        </a:spcBef>
                        <a:spcAft>
                          <a:spcPts val="0"/>
                        </a:spcAft>
                      </a:pPr>
                      <a:r>
                        <a:rPr lang="en-US" sz="1100" b="1" kern="1200" dirty="0" smtClean="0">
                          <a:solidFill>
                            <a:schemeClr val="lt1"/>
                          </a:solidFill>
                          <a:effectLst/>
                          <a:latin typeface="+mn-lt"/>
                          <a:ea typeface="+mn-ea"/>
                          <a:cs typeface="+mn-cs"/>
                        </a:rPr>
                        <a:t>Walking</a:t>
                      </a:r>
                    </a:p>
                    <a:p>
                      <a:pPr marL="0" marR="0" algn="l" defTabSz="457200" rtl="0" eaLnBrk="1" latinLnBrk="0" hangingPunct="1">
                        <a:lnSpc>
                          <a:spcPct val="107000"/>
                        </a:lnSpc>
                        <a:spcBef>
                          <a:spcPts val="0"/>
                        </a:spcBef>
                        <a:spcAft>
                          <a:spcPts val="0"/>
                        </a:spcAft>
                      </a:pPr>
                      <a:r>
                        <a:rPr lang="en-US" sz="1100" b="1" kern="1200" dirty="0" smtClean="0">
                          <a:solidFill>
                            <a:schemeClr val="lt1"/>
                          </a:solidFill>
                          <a:effectLst/>
                          <a:latin typeface="+mn-lt"/>
                          <a:ea typeface="+mn-ea"/>
                          <a:cs typeface="+mn-cs"/>
                        </a:rPr>
                        <a:t>Downstairs</a:t>
                      </a:r>
                      <a:endParaRPr lang="en-US" sz="1100" b="1" kern="1200" dirty="0">
                        <a:solidFill>
                          <a:schemeClr val="lt1"/>
                        </a:solidFill>
                        <a:effectLst/>
                        <a:latin typeface="+mn-lt"/>
                        <a:ea typeface="+mn-ea"/>
                        <a:cs typeface="+mn-cs"/>
                      </a:endParaRPr>
                    </a:p>
                  </a:txBody>
                  <a:tcPr marL="49881" marR="49881" marT="0" marB="0" anchor="b"/>
                </a:tc>
                <a:tc>
                  <a:txBody>
                    <a:bodyPr/>
                    <a:lstStyle/>
                    <a:p>
                      <a:pPr marL="0" marR="0" algn="l" defTabSz="457200" rtl="0" eaLnBrk="1" latinLnBrk="0" hangingPunct="1">
                        <a:lnSpc>
                          <a:spcPct val="107000"/>
                        </a:lnSpc>
                        <a:spcBef>
                          <a:spcPts val="0"/>
                        </a:spcBef>
                        <a:spcAft>
                          <a:spcPts val="0"/>
                        </a:spcAft>
                      </a:pPr>
                      <a:r>
                        <a:rPr lang="en-US" sz="1100" b="1" kern="1200" dirty="0" smtClean="0">
                          <a:solidFill>
                            <a:schemeClr val="lt1"/>
                          </a:solidFill>
                          <a:effectLst/>
                          <a:latin typeface="+mn-lt"/>
                          <a:ea typeface="+mn-ea"/>
                          <a:cs typeface="+mn-cs"/>
                        </a:rPr>
                        <a:t>Walking</a:t>
                      </a:r>
                    </a:p>
                    <a:p>
                      <a:pPr marL="0" marR="0" algn="l" defTabSz="457200" rtl="0" eaLnBrk="1" latinLnBrk="0" hangingPunct="1">
                        <a:lnSpc>
                          <a:spcPct val="107000"/>
                        </a:lnSpc>
                        <a:spcBef>
                          <a:spcPts val="0"/>
                        </a:spcBef>
                        <a:spcAft>
                          <a:spcPts val="0"/>
                        </a:spcAft>
                      </a:pPr>
                      <a:r>
                        <a:rPr lang="en-US" sz="1100" b="1" kern="1200" dirty="0" smtClean="0">
                          <a:solidFill>
                            <a:schemeClr val="lt1"/>
                          </a:solidFill>
                          <a:effectLst/>
                          <a:latin typeface="+mn-lt"/>
                          <a:ea typeface="+mn-ea"/>
                          <a:cs typeface="+mn-cs"/>
                        </a:rPr>
                        <a:t>Upstairs</a:t>
                      </a:r>
                      <a:endParaRPr lang="en-US" sz="1100" b="1" kern="1200" dirty="0">
                        <a:solidFill>
                          <a:schemeClr val="lt1"/>
                        </a:solidFill>
                        <a:effectLst/>
                        <a:latin typeface="+mn-lt"/>
                        <a:ea typeface="+mn-ea"/>
                        <a:cs typeface="+mn-cs"/>
                      </a:endParaRPr>
                    </a:p>
                  </a:txBody>
                  <a:tcPr marL="49881" marR="49881" marT="0" marB="0" anchor="b"/>
                </a:tc>
                <a:extLst>
                  <a:ext uri="{0D108BD9-81ED-4DB2-BD59-A6C34878D82A}">
                    <a16:rowId xmlns:a16="http://schemas.microsoft.com/office/drawing/2014/main" val="4256149452"/>
                  </a:ext>
                </a:extLst>
              </a:tr>
              <a:tr h="282199">
                <a:tc>
                  <a:txBody>
                    <a:bodyPr/>
                    <a:lstStyle/>
                    <a:p>
                      <a:pPr marL="0" marR="0" algn="l" defTabSz="45720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DNN Classifier</a:t>
                      </a:r>
                    </a:p>
                  </a:txBody>
                  <a:tcPr marL="49881" marR="49881" marT="0" marB="0" anchor="b"/>
                </a:tc>
                <a:tc>
                  <a:txBody>
                    <a:bodyPr/>
                    <a:lstStyle/>
                    <a:p>
                      <a:pPr algn="r" fontAlgn="b"/>
                      <a:r>
                        <a:rPr lang="en-US" sz="1200" b="1" i="0" u="none" strike="noStrike" dirty="0">
                          <a:solidFill>
                            <a:srgbClr val="000000"/>
                          </a:solidFill>
                          <a:effectLst/>
                          <a:latin typeface="Times New Roman" panose="02020603050405020304" pitchFamily="18" charset="0"/>
                        </a:rPr>
                        <a:t>0.99</a:t>
                      </a:r>
                    </a:p>
                  </a:txBody>
                  <a:tcPr marL="7620" marR="7620" marT="7620" marB="0" anchor="b"/>
                </a:tc>
                <a:tc>
                  <a:txBody>
                    <a:bodyPr/>
                    <a:lstStyle/>
                    <a:p>
                      <a:pPr algn="r" fontAlgn="b"/>
                      <a:r>
                        <a:rPr lang="en-US" sz="1200" b="1" i="0" u="none" strike="noStrike" dirty="0">
                          <a:solidFill>
                            <a:srgbClr val="000000"/>
                          </a:solidFill>
                          <a:effectLst/>
                          <a:latin typeface="Times New Roman" panose="02020603050405020304" pitchFamily="18" charset="0"/>
                        </a:rPr>
                        <a:t>0.9</a:t>
                      </a:r>
                    </a:p>
                  </a:txBody>
                  <a:tcPr marL="7620" marR="7620" marT="7620" marB="0" anchor="b"/>
                </a:tc>
                <a:tc>
                  <a:txBody>
                    <a:bodyPr/>
                    <a:lstStyle/>
                    <a:p>
                      <a:pPr algn="r" fontAlgn="b"/>
                      <a:r>
                        <a:rPr lang="en-US" sz="1200" b="1" i="0" u="none" strike="noStrike">
                          <a:solidFill>
                            <a:srgbClr val="000000"/>
                          </a:solidFill>
                          <a:effectLst/>
                          <a:latin typeface="Times New Roman" panose="02020603050405020304" pitchFamily="18" charset="0"/>
                        </a:rPr>
                        <a:t>0.92</a:t>
                      </a:r>
                    </a:p>
                  </a:txBody>
                  <a:tcPr marL="7620" marR="7620" marT="7620" marB="0" anchor="b"/>
                </a:tc>
                <a:tc>
                  <a:txBody>
                    <a:bodyPr/>
                    <a:lstStyle/>
                    <a:p>
                      <a:pPr algn="r" fontAlgn="b"/>
                      <a:r>
                        <a:rPr lang="en-US" sz="1200" b="1" i="0" u="none" strike="noStrike">
                          <a:solidFill>
                            <a:srgbClr val="000000"/>
                          </a:solidFill>
                          <a:effectLst/>
                          <a:latin typeface="Times New Roman" panose="02020603050405020304" pitchFamily="18" charset="0"/>
                        </a:rPr>
                        <a:t>0.96</a:t>
                      </a:r>
                    </a:p>
                  </a:txBody>
                  <a:tcPr marL="7620" marR="7620" marT="7620" marB="0" anchor="b"/>
                </a:tc>
                <a:tc>
                  <a:txBody>
                    <a:bodyPr/>
                    <a:lstStyle/>
                    <a:p>
                      <a:pPr algn="r" fontAlgn="b"/>
                      <a:r>
                        <a:rPr lang="en-US" sz="1200" b="1" i="0" u="none" strike="noStrike">
                          <a:solidFill>
                            <a:srgbClr val="000000"/>
                          </a:solidFill>
                          <a:effectLst/>
                          <a:latin typeface="Times New Roman" panose="02020603050405020304" pitchFamily="18" charset="0"/>
                        </a:rPr>
                        <a:t>0.94</a:t>
                      </a:r>
                    </a:p>
                  </a:txBody>
                  <a:tcPr marL="7620" marR="7620" marT="7620" marB="0" anchor="b"/>
                </a:tc>
                <a:tc>
                  <a:txBody>
                    <a:bodyPr/>
                    <a:lstStyle/>
                    <a:p>
                      <a:pPr algn="r" fontAlgn="b"/>
                      <a:r>
                        <a:rPr lang="en-US" sz="1200" b="1" i="0" u="none" strike="noStrike" dirty="0">
                          <a:solidFill>
                            <a:srgbClr val="000000"/>
                          </a:solidFill>
                          <a:effectLst/>
                          <a:latin typeface="Times New Roman" panose="02020603050405020304" pitchFamily="18" charset="0"/>
                        </a:rPr>
                        <a:t>0.94</a:t>
                      </a:r>
                    </a:p>
                  </a:txBody>
                  <a:tcPr marL="7620" marR="7620" marT="7620" marB="0" anchor="b"/>
                </a:tc>
                <a:extLst>
                  <a:ext uri="{0D108BD9-81ED-4DB2-BD59-A6C34878D82A}">
                    <a16:rowId xmlns:a16="http://schemas.microsoft.com/office/drawing/2014/main" val="3691054680"/>
                  </a:ext>
                </a:extLst>
              </a:tr>
              <a:tr h="341235">
                <a:tc>
                  <a:txBody>
                    <a:bodyPr/>
                    <a:lstStyle/>
                    <a:p>
                      <a:pPr marL="0" marR="0" algn="l" defTabSz="45720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GBM Classification</a:t>
                      </a:r>
                    </a:p>
                  </a:txBody>
                  <a:tcPr marL="49881" marR="49881" marT="0" marB="0" anchor="b"/>
                </a:tc>
                <a:tc>
                  <a:txBody>
                    <a:bodyPr/>
                    <a:lstStyle/>
                    <a:p>
                      <a:pPr algn="r" fontAlgn="b"/>
                      <a:r>
                        <a:rPr lang="en-US" sz="1200" b="0" i="0" u="none" strike="noStrike">
                          <a:solidFill>
                            <a:srgbClr val="000000"/>
                          </a:solidFill>
                          <a:effectLst/>
                          <a:latin typeface="Times New Roman" panose="02020603050405020304" pitchFamily="18" charset="0"/>
                        </a:rPr>
                        <a:t>0.96</a:t>
                      </a:r>
                    </a:p>
                  </a:txBody>
                  <a:tcPr marL="7620" marR="7620" marT="7620" marB="0" anchor="b"/>
                </a:tc>
                <a:tc>
                  <a:txBody>
                    <a:bodyPr/>
                    <a:lstStyle/>
                    <a:p>
                      <a:pPr algn="r" fontAlgn="b"/>
                      <a:r>
                        <a:rPr lang="en-US" sz="1200" b="1" i="0" u="none" strike="noStrike" dirty="0">
                          <a:solidFill>
                            <a:srgbClr val="000000"/>
                          </a:solidFill>
                          <a:effectLst/>
                          <a:latin typeface="Times New Roman" panose="02020603050405020304" pitchFamily="18" charset="0"/>
                        </a:rPr>
                        <a:t>0.6</a:t>
                      </a:r>
                    </a:p>
                  </a:txBody>
                  <a:tcPr marL="7620" marR="7620" marT="7620" marB="0" anchor="b"/>
                </a:tc>
                <a:tc>
                  <a:txBody>
                    <a:bodyPr/>
                    <a:lstStyle/>
                    <a:p>
                      <a:pPr algn="r" fontAlgn="b"/>
                      <a:r>
                        <a:rPr lang="en-US" sz="1200" b="1" i="0" u="none" strike="noStrike" dirty="0">
                          <a:solidFill>
                            <a:srgbClr val="000000"/>
                          </a:solidFill>
                          <a:effectLst/>
                          <a:latin typeface="Times New Roman" panose="02020603050405020304" pitchFamily="18" charset="0"/>
                        </a:rPr>
                        <a:t>0.78</a:t>
                      </a:r>
                    </a:p>
                  </a:txBody>
                  <a:tcPr marL="7620" marR="7620" marT="7620" marB="0" anchor="b"/>
                </a:tc>
                <a:tc>
                  <a:txBody>
                    <a:bodyPr/>
                    <a:lstStyle/>
                    <a:p>
                      <a:pPr algn="r" fontAlgn="b"/>
                      <a:r>
                        <a:rPr lang="en-US" sz="1200" b="1" i="0" u="none" strike="noStrike" dirty="0">
                          <a:solidFill>
                            <a:srgbClr val="000000"/>
                          </a:solidFill>
                          <a:effectLst/>
                          <a:latin typeface="Times New Roman" panose="02020603050405020304" pitchFamily="18" charset="0"/>
                        </a:rPr>
                        <a:t>0.73</a:t>
                      </a:r>
                    </a:p>
                  </a:txBody>
                  <a:tcPr marL="7620" marR="7620" marT="7620" marB="0" anchor="b"/>
                </a:tc>
                <a:tc>
                  <a:txBody>
                    <a:bodyPr/>
                    <a:lstStyle/>
                    <a:p>
                      <a:pPr algn="r" fontAlgn="b"/>
                      <a:r>
                        <a:rPr lang="en-US" sz="1200" b="1" i="0" u="none" strike="noStrike" dirty="0">
                          <a:solidFill>
                            <a:srgbClr val="000000"/>
                          </a:solidFill>
                          <a:effectLst/>
                          <a:latin typeface="Times New Roman" panose="02020603050405020304" pitchFamily="18" charset="0"/>
                        </a:rPr>
                        <a:t>0.66</a:t>
                      </a:r>
                    </a:p>
                  </a:txBody>
                  <a:tcPr marL="7620" marR="7620" marT="7620" marB="0" anchor="b"/>
                </a:tc>
                <a:tc>
                  <a:txBody>
                    <a:bodyPr/>
                    <a:lstStyle/>
                    <a:p>
                      <a:pPr algn="r" fontAlgn="b"/>
                      <a:r>
                        <a:rPr lang="en-US" sz="1200" b="0" i="0" u="none" strike="noStrike" dirty="0">
                          <a:solidFill>
                            <a:srgbClr val="000000"/>
                          </a:solidFill>
                          <a:effectLst/>
                          <a:latin typeface="Times New Roman" panose="02020603050405020304" pitchFamily="18" charset="0"/>
                        </a:rPr>
                        <a:t>0.78</a:t>
                      </a:r>
                    </a:p>
                  </a:txBody>
                  <a:tcPr marL="7620" marR="7620" marT="7620" marB="0" anchor="b"/>
                </a:tc>
                <a:extLst>
                  <a:ext uri="{0D108BD9-81ED-4DB2-BD59-A6C34878D82A}">
                    <a16:rowId xmlns:a16="http://schemas.microsoft.com/office/drawing/2014/main" val="3227485560"/>
                  </a:ext>
                </a:extLst>
              </a:tr>
              <a:tr h="227491">
                <a:tc>
                  <a:txBody>
                    <a:bodyPr/>
                    <a:lstStyle/>
                    <a:p>
                      <a:pPr marL="0" marR="0" algn="l" defTabSz="45720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KNN Classifier</a:t>
                      </a:r>
                    </a:p>
                  </a:txBody>
                  <a:tcPr marL="49881" marR="49881" marT="0" marB="0" anchor="b"/>
                </a:tc>
                <a:tc>
                  <a:txBody>
                    <a:bodyPr/>
                    <a:lstStyle/>
                    <a:p>
                      <a:pPr algn="r" fontAlgn="b"/>
                      <a:r>
                        <a:rPr lang="en-US" sz="1200" b="0" i="0" u="none" strike="noStrike">
                          <a:solidFill>
                            <a:srgbClr val="000000"/>
                          </a:solidFill>
                          <a:effectLst/>
                          <a:latin typeface="Times New Roman" panose="02020603050405020304" pitchFamily="18" charset="0"/>
                        </a:rPr>
                        <a:t>0.95</a:t>
                      </a:r>
                    </a:p>
                  </a:txBody>
                  <a:tcPr marL="7620" marR="7620" marT="7620" marB="0" anchor="b"/>
                </a:tc>
                <a:tc>
                  <a:txBody>
                    <a:bodyPr/>
                    <a:lstStyle/>
                    <a:p>
                      <a:pPr algn="r" fontAlgn="b"/>
                      <a:r>
                        <a:rPr lang="en-US" sz="1200" b="0" i="0" u="none" strike="noStrike">
                          <a:solidFill>
                            <a:srgbClr val="000000"/>
                          </a:solidFill>
                          <a:effectLst/>
                          <a:latin typeface="Times New Roman" panose="02020603050405020304" pitchFamily="18" charset="0"/>
                        </a:rPr>
                        <a:t>0.81</a:t>
                      </a:r>
                    </a:p>
                  </a:txBody>
                  <a:tcPr marL="7620" marR="7620" marT="7620" marB="0" anchor="b"/>
                </a:tc>
                <a:tc>
                  <a:txBody>
                    <a:bodyPr/>
                    <a:lstStyle/>
                    <a:p>
                      <a:pPr algn="r" fontAlgn="b"/>
                      <a:r>
                        <a:rPr lang="en-US" sz="1200" b="0" i="0" u="none" strike="noStrike" dirty="0">
                          <a:solidFill>
                            <a:srgbClr val="000000"/>
                          </a:solidFill>
                          <a:effectLst/>
                          <a:latin typeface="Times New Roman" panose="02020603050405020304" pitchFamily="18" charset="0"/>
                        </a:rPr>
                        <a:t>0.91</a:t>
                      </a:r>
                    </a:p>
                  </a:txBody>
                  <a:tcPr marL="7620" marR="7620" marT="7620" marB="0" anchor="b"/>
                </a:tc>
                <a:tc>
                  <a:txBody>
                    <a:bodyPr/>
                    <a:lstStyle/>
                    <a:p>
                      <a:pPr algn="r" fontAlgn="b"/>
                      <a:r>
                        <a:rPr lang="en-US" sz="1200" b="0" i="0" u="none" strike="noStrike" dirty="0">
                          <a:solidFill>
                            <a:srgbClr val="000000"/>
                          </a:solidFill>
                          <a:effectLst/>
                          <a:latin typeface="Times New Roman" panose="02020603050405020304" pitchFamily="18" charset="0"/>
                        </a:rPr>
                        <a:t>0.95</a:t>
                      </a:r>
                    </a:p>
                  </a:txBody>
                  <a:tcPr marL="7620" marR="7620" marT="7620" marB="0" anchor="b"/>
                </a:tc>
                <a:tc>
                  <a:txBody>
                    <a:bodyPr/>
                    <a:lstStyle/>
                    <a:p>
                      <a:pPr algn="r" fontAlgn="b"/>
                      <a:r>
                        <a:rPr lang="en-US" sz="1200" b="1" i="0" u="none" strike="noStrike" dirty="0">
                          <a:solidFill>
                            <a:srgbClr val="000000"/>
                          </a:solidFill>
                          <a:effectLst/>
                          <a:latin typeface="Times New Roman" panose="02020603050405020304" pitchFamily="18" charset="0"/>
                        </a:rPr>
                        <a:t>0.79</a:t>
                      </a:r>
                    </a:p>
                  </a:txBody>
                  <a:tcPr marL="7620" marR="7620" marT="7620" marB="0" anchor="b"/>
                </a:tc>
                <a:tc>
                  <a:txBody>
                    <a:bodyPr/>
                    <a:lstStyle/>
                    <a:p>
                      <a:pPr algn="r" fontAlgn="b"/>
                      <a:r>
                        <a:rPr lang="en-US" sz="1200" b="0" i="0" u="none" strike="noStrike">
                          <a:solidFill>
                            <a:srgbClr val="000000"/>
                          </a:solidFill>
                          <a:effectLst/>
                          <a:latin typeface="Times New Roman" panose="02020603050405020304" pitchFamily="18" charset="0"/>
                        </a:rPr>
                        <a:t>0.88</a:t>
                      </a:r>
                    </a:p>
                  </a:txBody>
                  <a:tcPr marL="7620" marR="7620" marT="7620" marB="0" anchor="b"/>
                </a:tc>
                <a:extLst>
                  <a:ext uri="{0D108BD9-81ED-4DB2-BD59-A6C34878D82A}">
                    <a16:rowId xmlns:a16="http://schemas.microsoft.com/office/drawing/2014/main" val="3677592202"/>
                  </a:ext>
                </a:extLst>
              </a:tr>
              <a:tr h="263160">
                <a:tc>
                  <a:txBody>
                    <a:bodyPr/>
                    <a:lstStyle/>
                    <a:p>
                      <a:pPr marL="0" marR="0" algn="l" defTabSz="45720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Logistics Regression</a:t>
                      </a:r>
                    </a:p>
                  </a:txBody>
                  <a:tcPr marL="49881" marR="49881" marT="0" marB="0" anchor="b"/>
                </a:tc>
                <a:tc>
                  <a:txBody>
                    <a:bodyPr/>
                    <a:lstStyle/>
                    <a:p>
                      <a:pPr algn="r" fontAlgn="b"/>
                      <a:r>
                        <a:rPr lang="en-US" sz="1200" b="1" i="0" u="none" strike="noStrike" dirty="0">
                          <a:solidFill>
                            <a:srgbClr val="000000"/>
                          </a:solidFill>
                          <a:effectLst/>
                          <a:latin typeface="Times New Roman" panose="02020603050405020304" pitchFamily="18" charset="0"/>
                        </a:rPr>
                        <a:t>1</a:t>
                      </a:r>
                    </a:p>
                  </a:txBody>
                  <a:tcPr marL="7620" marR="7620" marT="7620" marB="0" anchor="b"/>
                </a:tc>
                <a:tc>
                  <a:txBody>
                    <a:bodyPr/>
                    <a:lstStyle/>
                    <a:p>
                      <a:pPr algn="r" fontAlgn="b"/>
                      <a:r>
                        <a:rPr lang="en-US" sz="1200" b="1" i="0" u="none" strike="noStrike" dirty="0">
                          <a:solidFill>
                            <a:srgbClr val="000000"/>
                          </a:solidFill>
                          <a:effectLst/>
                          <a:latin typeface="Times New Roman" panose="02020603050405020304" pitchFamily="18" charset="0"/>
                        </a:rPr>
                        <a:t>0.9</a:t>
                      </a:r>
                    </a:p>
                  </a:txBody>
                  <a:tcPr marL="7620" marR="7620" marT="7620" marB="0" anchor="b"/>
                </a:tc>
                <a:tc>
                  <a:txBody>
                    <a:bodyPr/>
                    <a:lstStyle/>
                    <a:p>
                      <a:pPr algn="r" fontAlgn="b"/>
                      <a:r>
                        <a:rPr lang="en-US" sz="1200" b="1" i="0" u="none" strike="noStrike" dirty="0">
                          <a:solidFill>
                            <a:srgbClr val="000000"/>
                          </a:solidFill>
                          <a:effectLst/>
                          <a:latin typeface="Times New Roman" panose="02020603050405020304" pitchFamily="18" charset="0"/>
                        </a:rPr>
                        <a:t>0.9</a:t>
                      </a:r>
                    </a:p>
                  </a:txBody>
                  <a:tcPr marL="7620" marR="7620" marT="7620" marB="0" anchor="b"/>
                </a:tc>
                <a:tc>
                  <a:txBody>
                    <a:bodyPr/>
                    <a:lstStyle/>
                    <a:p>
                      <a:pPr algn="r" fontAlgn="b"/>
                      <a:r>
                        <a:rPr lang="en-US" sz="1200" b="1" i="0" u="none" strike="noStrike" dirty="0">
                          <a:solidFill>
                            <a:srgbClr val="000000"/>
                          </a:solidFill>
                          <a:effectLst/>
                          <a:latin typeface="Times New Roman" panose="02020603050405020304" pitchFamily="18" charset="0"/>
                        </a:rPr>
                        <a:t>0.95</a:t>
                      </a:r>
                    </a:p>
                  </a:txBody>
                  <a:tcPr marL="7620" marR="7620" marT="7620" marB="0" anchor="b"/>
                </a:tc>
                <a:tc>
                  <a:txBody>
                    <a:bodyPr/>
                    <a:lstStyle/>
                    <a:p>
                      <a:pPr algn="r" fontAlgn="b"/>
                      <a:r>
                        <a:rPr lang="en-US" sz="1200" b="1" i="0" u="none" strike="noStrike" dirty="0">
                          <a:solidFill>
                            <a:srgbClr val="000000"/>
                          </a:solidFill>
                          <a:effectLst/>
                          <a:latin typeface="Times New Roman" panose="02020603050405020304" pitchFamily="18" charset="0"/>
                        </a:rPr>
                        <a:t>0.95</a:t>
                      </a:r>
                    </a:p>
                  </a:txBody>
                  <a:tcPr marL="7620" marR="7620" marT="7620" marB="0" anchor="b"/>
                </a:tc>
                <a:tc>
                  <a:txBody>
                    <a:bodyPr/>
                    <a:lstStyle/>
                    <a:p>
                      <a:pPr algn="r" fontAlgn="b"/>
                      <a:r>
                        <a:rPr lang="en-US" sz="1200" b="1" i="0" u="none" strike="noStrike" dirty="0">
                          <a:solidFill>
                            <a:srgbClr val="000000"/>
                          </a:solidFill>
                          <a:effectLst/>
                          <a:latin typeface="Times New Roman" panose="02020603050405020304" pitchFamily="18" charset="0"/>
                        </a:rPr>
                        <a:t>0.92</a:t>
                      </a:r>
                    </a:p>
                  </a:txBody>
                  <a:tcPr marL="7620" marR="7620" marT="7620" marB="0" anchor="b"/>
                </a:tc>
                <a:extLst>
                  <a:ext uri="{0D108BD9-81ED-4DB2-BD59-A6C34878D82A}">
                    <a16:rowId xmlns:a16="http://schemas.microsoft.com/office/drawing/2014/main" val="3692140696"/>
                  </a:ext>
                </a:extLst>
              </a:tr>
              <a:tr h="454981">
                <a:tc>
                  <a:txBody>
                    <a:bodyPr/>
                    <a:lstStyle/>
                    <a:p>
                      <a:pPr marL="0" marR="0" algn="l" defTabSz="45720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Random Forest Classification</a:t>
                      </a:r>
                    </a:p>
                  </a:txBody>
                  <a:tcPr marL="49881" marR="49881" marT="0" marB="0" anchor="b"/>
                </a:tc>
                <a:tc>
                  <a:txBody>
                    <a:bodyPr/>
                    <a:lstStyle/>
                    <a:p>
                      <a:pPr algn="r" fontAlgn="b"/>
                      <a:r>
                        <a:rPr lang="en-US" sz="1200" b="0" i="0" u="none" strike="noStrike">
                          <a:solidFill>
                            <a:srgbClr val="000000"/>
                          </a:solidFill>
                          <a:effectLst/>
                          <a:latin typeface="Times New Roman" panose="02020603050405020304" pitchFamily="18" charset="0"/>
                        </a:rPr>
                        <a:t>0.94</a:t>
                      </a:r>
                    </a:p>
                  </a:txBody>
                  <a:tcPr marL="7620" marR="7620" marT="7620" marB="0" anchor="b"/>
                </a:tc>
                <a:tc>
                  <a:txBody>
                    <a:bodyPr/>
                    <a:lstStyle/>
                    <a:p>
                      <a:pPr algn="r" fontAlgn="b"/>
                      <a:r>
                        <a:rPr lang="en-US" sz="1200" b="1" i="0" u="none" strike="noStrike" dirty="0">
                          <a:solidFill>
                            <a:srgbClr val="000000"/>
                          </a:solidFill>
                          <a:effectLst/>
                          <a:latin typeface="Times New Roman" panose="02020603050405020304" pitchFamily="18" charset="0"/>
                        </a:rPr>
                        <a:t>0.74</a:t>
                      </a:r>
                    </a:p>
                  </a:txBody>
                  <a:tcPr marL="7620" marR="7620" marT="7620" marB="0" anchor="b"/>
                </a:tc>
                <a:tc>
                  <a:txBody>
                    <a:bodyPr/>
                    <a:lstStyle/>
                    <a:p>
                      <a:pPr algn="r" fontAlgn="b"/>
                      <a:r>
                        <a:rPr lang="en-US" sz="1200" b="1" i="0" u="none" strike="noStrike" dirty="0">
                          <a:solidFill>
                            <a:srgbClr val="000000"/>
                          </a:solidFill>
                          <a:effectLst/>
                          <a:latin typeface="Times New Roman" panose="02020603050405020304" pitchFamily="18" charset="0"/>
                        </a:rPr>
                        <a:t>0.81</a:t>
                      </a:r>
                    </a:p>
                  </a:txBody>
                  <a:tcPr marL="7620" marR="7620" marT="7620" marB="0" anchor="b"/>
                </a:tc>
                <a:tc>
                  <a:txBody>
                    <a:bodyPr/>
                    <a:lstStyle/>
                    <a:p>
                      <a:pPr algn="r" fontAlgn="b"/>
                      <a:r>
                        <a:rPr lang="en-US" sz="1200" b="1" i="0" u="none" strike="noStrike" dirty="0">
                          <a:solidFill>
                            <a:srgbClr val="000000"/>
                          </a:solidFill>
                          <a:effectLst/>
                          <a:latin typeface="Times New Roman" panose="02020603050405020304" pitchFamily="18" charset="0"/>
                        </a:rPr>
                        <a:t>0.86</a:t>
                      </a:r>
                    </a:p>
                  </a:txBody>
                  <a:tcPr marL="7620" marR="7620" marT="7620" marB="0" anchor="b"/>
                </a:tc>
                <a:tc>
                  <a:txBody>
                    <a:bodyPr/>
                    <a:lstStyle/>
                    <a:p>
                      <a:pPr algn="r" fontAlgn="b"/>
                      <a:r>
                        <a:rPr lang="en-US" sz="1200" b="1" i="0" u="none" strike="noStrike" dirty="0">
                          <a:solidFill>
                            <a:srgbClr val="000000"/>
                          </a:solidFill>
                          <a:effectLst/>
                          <a:latin typeface="Times New Roman" panose="02020603050405020304" pitchFamily="18" charset="0"/>
                        </a:rPr>
                        <a:t>0.72</a:t>
                      </a:r>
                    </a:p>
                  </a:txBody>
                  <a:tcPr marL="7620" marR="7620" marT="7620" marB="0" anchor="b"/>
                </a:tc>
                <a:tc>
                  <a:txBody>
                    <a:bodyPr/>
                    <a:lstStyle/>
                    <a:p>
                      <a:pPr algn="r" fontAlgn="b"/>
                      <a:r>
                        <a:rPr lang="en-US" sz="1200" b="0" i="0" u="none" strike="noStrike" dirty="0">
                          <a:solidFill>
                            <a:srgbClr val="000000"/>
                          </a:solidFill>
                          <a:effectLst/>
                          <a:latin typeface="Times New Roman" panose="02020603050405020304" pitchFamily="18" charset="0"/>
                        </a:rPr>
                        <a:t>0.78</a:t>
                      </a:r>
                    </a:p>
                  </a:txBody>
                  <a:tcPr marL="7620" marR="7620" marT="7620" marB="0" anchor="b"/>
                </a:tc>
                <a:extLst>
                  <a:ext uri="{0D108BD9-81ED-4DB2-BD59-A6C34878D82A}">
                    <a16:rowId xmlns:a16="http://schemas.microsoft.com/office/drawing/2014/main" val="4082789096"/>
                  </a:ext>
                </a:extLst>
              </a:tr>
              <a:tr h="258037">
                <a:tc>
                  <a:txBody>
                    <a:bodyPr/>
                    <a:lstStyle/>
                    <a:p>
                      <a:pPr marL="0" marR="0" algn="l" defTabSz="457200" rtl="0" eaLnBrk="1" latinLnBrk="0" hangingPunct="1">
                        <a:lnSpc>
                          <a:spcPct val="107000"/>
                        </a:lnSpc>
                        <a:spcBef>
                          <a:spcPts val="0"/>
                        </a:spcBef>
                        <a:spcAft>
                          <a:spcPts val="0"/>
                        </a:spcAft>
                      </a:pPr>
                      <a:r>
                        <a:rPr lang="en-US" sz="1100" b="1" kern="1200" dirty="0" err="1">
                          <a:solidFill>
                            <a:schemeClr val="lt1"/>
                          </a:solidFill>
                          <a:effectLst/>
                          <a:latin typeface="+mn-lt"/>
                          <a:ea typeface="+mn-ea"/>
                          <a:cs typeface="+mn-cs"/>
                        </a:rPr>
                        <a:t>SVM_Classification</a:t>
                      </a:r>
                      <a:endParaRPr lang="en-US" sz="1100" b="1" kern="1200" dirty="0">
                        <a:solidFill>
                          <a:schemeClr val="lt1"/>
                        </a:solidFill>
                        <a:effectLst/>
                        <a:latin typeface="+mn-lt"/>
                        <a:ea typeface="+mn-ea"/>
                        <a:cs typeface="+mn-cs"/>
                      </a:endParaRPr>
                    </a:p>
                  </a:txBody>
                  <a:tcPr marL="49881" marR="49881" marT="0" marB="0" anchor="b"/>
                </a:tc>
                <a:tc>
                  <a:txBody>
                    <a:bodyPr/>
                    <a:lstStyle/>
                    <a:p>
                      <a:pPr algn="r" fontAlgn="b"/>
                      <a:r>
                        <a:rPr lang="en-US" sz="1200" b="0" i="0" u="none" strike="noStrike">
                          <a:solidFill>
                            <a:srgbClr val="000000"/>
                          </a:solidFill>
                          <a:effectLst/>
                          <a:latin typeface="Times New Roman" panose="02020603050405020304" pitchFamily="18" charset="0"/>
                        </a:rPr>
                        <a:t>0.83</a:t>
                      </a:r>
                    </a:p>
                  </a:txBody>
                  <a:tcPr marL="7620" marR="7620" marT="7620" marB="0" anchor="b"/>
                </a:tc>
                <a:tc>
                  <a:txBody>
                    <a:bodyPr/>
                    <a:lstStyle/>
                    <a:p>
                      <a:pPr algn="r" fontAlgn="b"/>
                      <a:r>
                        <a:rPr lang="en-US" sz="1200" b="1" i="0" u="none" strike="noStrike" dirty="0">
                          <a:solidFill>
                            <a:srgbClr val="000000"/>
                          </a:solidFill>
                          <a:effectLst/>
                          <a:latin typeface="Times New Roman" panose="02020603050405020304" pitchFamily="18" charset="0"/>
                        </a:rPr>
                        <a:t>0.7</a:t>
                      </a:r>
                    </a:p>
                  </a:txBody>
                  <a:tcPr marL="7620" marR="7620" marT="7620" marB="0" anchor="b"/>
                </a:tc>
                <a:tc>
                  <a:txBody>
                    <a:bodyPr/>
                    <a:lstStyle/>
                    <a:p>
                      <a:pPr algn="r" fontAlgn="b"/>
                      <a:r>
                        <a:rPr lang="en-US" sz="1200" b="1" i="0" u="none" strike="noStrike" dirty="0">
                          <a:solidFill>
                            <a:srgbClr val="000000"/>
                          </a:solidFill>
                          <a:effectLst/>
                          <a:latin typeface="Times New Roman" panose="02020603050405020304" pitchFamily="18" charset="0"/>
                        </a:rPr>
                        <a:t>0.45</a:t>
                      </a:r>
                    </a:p>
                  </a:txBody>
                  <a:tcPr marL="7620" marR="7620" marT="7620" marB="0" anchor="b"/>
                </a:tc>
                <a:tc>
                  <a:txBody>
                    <a:bodyPr/>
                    <a:lstStyle/>
                    <a:p>
                      <a:pPr algn="r" fontAlgn="b"/>
                      <a:r>
                        <a:rPr lang="en-US" sz="1200" b="1" i="0" u="none" strike="noStrike">
                          <a:solidFill>
                            <a:srgbClr val="000000"/>
                          </a:solidFill>
                          <a:effectLst/>
                          <a:latin typeface="Times New Roman" panose="02020603050405020304" pitchFamily="18" charset="0"/>
                        </a:rPr>
                        <a:t>0.65</a:t>
                      </a:r>
                    </a:p>
                  </a:txBody>
                  <a:tcPr marL="7620" marR="7620" marT="7620" marB="0" anchor="b"/>
                </a:tc>
                <a:tc>
                  <a:txBody>
                    <a:bodyPr/>
                    <a:lstStyle/>
                    <a:p>
                      <a:pPr algn="r" fontAlgn="b"/>
                      <a:r>
                        <a:rPr lang="en-US" sz="1200" b="1" i="0" u="none" strike="noStrike" dirty="0">
                          <a:solidFill>
                            <a:srgbClr val="000000"/>
                          </a:solidFill>
                          <a:effectLst/>
                          <a:latin typeface="Times New Roman" panose="02020603050405020304" pitchFamily="18" charset="0"/>
                        </a:rPr>
                        <a:t>0.47</a:t>
                      </a:r>
                    </a:p>
                  </a:txBody>
                  <a:tcPr marL="7620" marR="7620" marT="7620" marB="0" anchor="b"/>
                </a:tc>
                <a:tc>
                  <a:txBody>
                    <a:bodyPr/>
                    <a:lstStyle/>
                    <a:p>
                      <a:pPr algn="r" fontAlgn="b"/>
                      <a:r>
                        <a:rPr lang="en-US" sz="1200" b="0" i="0" u="none" strike="noStrike" dirty="0">
                          <a:solidFill>
                            <a:srgbClr val="000000"/>
                          </a:solidFill>
                          <a:effectLst/>
                          <a:latin typeface="Times New Roman" panose="02020603050405020304" pitchFamily="18" charset="0"/>
                        </a:rPr>
                        <a:t>0.67</a:t>
                      </a:r>
                    </a:p>
                  </a:txBody>
                  <a:tcPr marL="7620" marR="7620" marT="7620" marB="0" anchor="b"/>
                </a:tc>
                <a:extLst>
                  <a:ext uri="{0D108BD9-81ED-4DB2-BD59-A6C34878D82A}">
                    <a16:rowId xmlns:a16="http://schemas.microsoft.com/office/drawing/2014/main" val="2852265777"/>
                  </a:ext>
                </a:extLst>
              </a:tr>
            </a:tbl>
          </a:graphicData>
        </a:graphic>
      </p:graphicFrame>
      <p:sp>
        <p:nvSpPr>
          <p:cNvPr id="20" name="TextBox 19"/>
          <p:cNvSpPr txBox="1"/>
          <p:nvPr/>
        </p:nvSpPr>
        <p:spPr>
          <a:xfrm>
            <a:off x="2786374" y="6590609"/>
            <a:ext cx="2481942" cy="276999"/>
          </a:xfrm>
          <a:prstGeom prst="rect">
            <a:avLst/>
          </a:prstGeom>
          <a:noFill/>
        </p:spPr>
        <p:txBody>
          <a:bodyPr wrap="square" rtlCol="0">
            <a:spAutoFit/>
          </a:bodyPr>
          <a:lstStyle/>
          <a:p>
            <a:r>
              <a:rPr lang="en-US" sz="1200" b="1" dirty="0" smtClean="0"/>
              <a:t>Recall Metrics</a:t>
            </a:r>
            <a:endParaRPr lang="en-US" sz="1200" b="1" dirty="0"/>
          </a:p>
        </p:txBody>
      </p:sp>
    </p:spTree>
    <p:extLst>
      <p:ext uri="{BB962C8B-B14F-4D97-AF65-F5344CB8AC3E}">
        <p14:creationId xmlns:p14="http://schemas.microsoft.com/office/powerpoint/2010/main" val="1444014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a:xfrm>
            <a:off x="401745" y="494998"/>
            <a:ext cx="10264161" cy="1716979"/>
          </a:xfrm>
        </p:spPr>
        <p:txBody>
          <a:bodyPr vert="horz" lIns="91440" tIns="45720" rIns="91440" bIns="45720" rtlCol="0" anchor="ctr">
            <a:normAutofit fontScale="90000"/>
          </a:bodyPr>
          <a:lstStyle/>
          <a:p>
            <a:r>
              <a:rPr lang="en-US" sz="4400" b="1" dirty="0" smtClean="0">
                <a:latin typeface="Arial" pitchFamily="34" charset="0"/>
                <a:cs typeface="Arial" pitchFamily="34" charset="0"/>
              </a:rPr>
              <a:t>Comparison between all Algorithm Results (Smartphone Sensor based Dataset)</a:t>
            </a:r>
            <a:endParaRPr lang="en-US" sz="4400" b="1" dirty="0">
              <a:latin typeface="Arial" pitchFamily="34" charset="0"/>
              <a:cs typeface="Arial" pitchFamily="34" charset="0"/>
            </a:endParaRPr>
          </a:p>
        </p:txBody>
      </p:sp>
      <p:sp>
        <p:nvSpPr>
          <p:cNvPr id="8" name="TextBox 7">
            <a:extLst>
              <a:ext uri="{FF2B5EF4-FFF2-40B4-BE49-F238E27FC236}">
                <a16:creationId xmlns:a16="http://schemas.microsoft.com/office/drawing/2014/main" id="{D2E79EC8-0728-4735-9C45-DBC1237DC418}"/>
              </a:ext>
            </a:extLst>
          </p:cNvPr>
          <p:cNvSpPr txBox="1"/>
          <p:nvPr/>
        </p:nvSpPr>
        <p:spPr>
          <a:xfrm>
            <a:off x="551431" y="2564694"/>
            <a:ext cx="10114475" cy="4031873"/>
          </a:xfrm>
          <a:prstGeom prst="rect">
            <a:avLst/>
          </a:prstGeom>
          <a:noFill/>
        </p:spPr>
        <p:txBody>
          <a:bodyPr wrap="square" rtlCol="0">
            <a:spAutoFit/>
          </a:bodyPr>
          <a:lstStyle/>
          <a:p>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dirty="0" smtClean="0">
                <a:latin typeface="Calibri" panose="020F0502020204030204" pitchFamily="34" charset="0"/>
                <a:cs typeface="Calibri" panose="020F0502020204030204" pitchFamily="34" charset="0"/>
              </a:rPr>
              <a:t>Accuracy is 94% for Logistics Regression and DNN,89% for KNN, 81% for Random Forest,76% for GBM and 63% for SVM.</a:t>
            </a:r>
          </a:p>
          <a:p>
            <a:pPr marL="285750" indent="-285750">
              <a:buFont typeface="Wingdings" panose="05000000000000000000" pitchFamily="2" charset="2"/>
              <a:buChar char="q"/>
            </a:pPr>
            <a:endParaRPr lang="en-US" sz="16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dirty="0" smtClean="0">
                <a:latin typeface="Calibri" panose="020F0502020204030204" pitchFamily="34" charset="0"/>
                <a:cs typeface="Calibri" panose="020F0502020204030204" pitchFamily="34" charset="0"/>
              </a:rPr>
              <a:t>Recall is the ability to identify all the activity correctly. Recall parameter for activity Lying is more than 0.9 for all the model but only Logistics Regression and KNN is able to identify all the activity with recall parameter of 0.9%</a:t>
            </a:r>
          </a:p>
          <a:p>
            <a:endParaRPr lang="en-US" sz="16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dirty="0" smtClean="0">
                <a:latin typeface="Calibri" panose="020F0502020204030204" pitchFamily="34" charset="0"/>
                <a:cs typeface="Calibri" panose="020F0502020204030204" pitchFamily="34" charset="0"/>
              </a:rPr>
              <a:t>If we consider recall parameter for all the activity then </a:t>
            </a:r>
            <a:r>
              <a:rPr lang="en-US" sz="1600" b="1" dirty="0" smtClean="0">
                <a:latin typeface="Calibri" panose="020F0502020204030204" pitchFamily="34" charset="0"/>
                <a:cs typeface="Calibri" panose="020F0502020204030204" pitchFamily="34" charset="0"/>
              </a:rPr>
              <a:t>DNN and Logistics regression </a:t>
            </a:r>
            <a:r>
              <a:rPr lang="en-US" sz="1600" dirty="0" smtClean="0">
                <a:latin typeface="Calibri" panose="020F0502020204030204" pitchFamily="34" charset="0"/>
                <a:cs typeface="Calibri" panose="020F0502020204030204" pitchFamily="34" charset="0"/>
              </a:rPr>
              <a:t>are top 2 model. </a:t>
            </a:r>
          </a:p>
          <a:p>
            <a:pPr marL="285750" indent="-285750">
              <a:buFont typeface="Wingdings" panose="05000000000000000000" pitchFamily="2" charset="2"/>
              <a:buChar char="q"/>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dirty="0" smtClean="0">
                <a:latin typeface="Calibri" panose="020F0502020204030204" pitchFamily="34" charset="0"/>
                <a:cs typeface="Calibri" panose="020F0502020204030204" pitchFamily="34" charset="0"/>
              </a:rPr>
              <a:t>Based upon elapsed time, KNN classifier is fastest and FNN  took maximum time.</a:t>
            </a:r>
          </a:p>
          <a:p>
            <a:pPr marL="285750" indent="-285750">
              <a:buFont typeface="Wingdings" panose="05000000000000000000" pitchFamily="2" charset="2"/>
              <a:buChar char="q"/>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dirty="0" smtClean="0">
                <a:latin typeface="Calibri" panose="020F0502020204030204" pitchFamily="34" charset="0"/>
                <a:cs typeface="Calibri" panose="020F0502020204030204" pitchFamily="34" charset="0"/>
              </a:rPr>
              <a:t>Based upon all the performance matrix , </a:t>
            </a:r>
            <a:r>
              <a:rPr lang="en-US" sz="1600" b="1" dirty="0" smtClean="0">
                <a:latin typeface="Calibri" panose="020F0502020204030204" pitchFamily="34" charset="0"/>
                <a:cs typeface="Calibri" panose="020F0502020204030204" pitchFamily="34" charset="0"/>
              </a:rPr>
              <a:t>DNN and Logistics Regression </a:t>
            </a:r>
            <a:r>
              <a:rPr lang="en-US" sz="1600" dirty="0" smtClean="0">
                <a:latin typeface="Calibri" panose="020F0502020204030204" pitchFamily="34" charset="0"/>
                <a:cs typeface="Calibri" panose="020F0502020204030204" pitchFamily="34" charset="0"/>
              </a:rPr>
              <a:t>were top 2 mode for Human activity recognition for wearable sensor based dataset.</a:t>
            </a:r>
            <a:r>
              <a:rPr lang="en-US" sz="1600" dirty="0">
                <a:latin typeface="Calibri" panose="020F0502020204030204" pitchFamily="34" charset="0"/>
                <a:cs typeface="Calibri" panose="020F0502020204030204" pitchFamily="34" charset="0"/>
              </a:rPr>
              <a:t> </a:t>
            </a:r>
            <a:endParaRPr lang="en-US" sz="16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endParaRPr lang="en-US" sz="1600" dirty="0" smtClean="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q"/>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9335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D3AB0-2E35-45F2-89F7-3008160E9D48}"/>
              </a:ext>
            </a:extLst>
          </p:cNvPr>
          <p:cNvSpPr>
            <a:spLocks noGrp="1"/>
          </p:cNvSpPr>
          <p:nvPr>
            <p:ph type="title"/>
          </p:nvPr>
        </p:nvSpPr>
        <p:spPr>
          <a:xfrm>
            <a:off x="432143" y="668868"/>
            <a:ext cx="9246346" cy="706964"/>
          </a:xfrm>
        </p:spPr>
        <p:txBody>
          <a:bodyPr/>
          <a:lstStyle/>
          <a:p>
            <a:r>
              <a:rPr lang="en-US" b="1" dirty="0" smtClean="0">
                <a:latin typeface="Calibri" panose="020F0502020204030204" pitchFamily="34" charset="0"/>
                <a:cs typeface="Calibri" panose="020F0502020204030204" pitchFamily="34" charset="0"/>
              </a:rPr>
              <a:t>CONCLUSION</a:t>
            </a:r>
            <a:r>
              <a:rPr lang="en-US" b="1" dirty="0">
                <a:latin typeface="Calibri" panose="020F0502020204030204" pitchFamily="34" charset="0"/>
                <a:cs typeface="Calibri" panose="020F0502020204030204" pitchFamily="34" charset="0"/>
              </a:rPr>
              <a:t> </a:t>
            </a:r>
            <a:r>
              <a:rPr lang="en-US" b="1" dirty="0" smtClean="0">
                <a:latin typeface="Calibri" panose="020F0502020204030204" pitchFamily="34" charset="0"/>
                <a:cs typeface="Calibri" panose="020F0502020204030204" pitchFamily="34" charset="0"/>
              </a:rPr>
              <a:t>&amp; FUTURE WORK</a:t>
            </a:r>
            <a:endParaRPr lang="en-US" b="1" dirty="0"/>
          </a:p>
        </p:txBody>
      </p:sp>
      <p:sp>
        <p:nvSpPr>
          <p:cNvPr id="6" name="Rectangle 5">
            <a:extLst>
              <a:ext uri="{FF2B5EF4-FFF2-40B4-BE49-F238E27FC236}">
                <a16:creationId xmlns:a16="http://schemas.microsoft.com/office/drawing/2014/main" id="{2C7C5A23-687B-4578-A02E-403846ADA279}"/>
              </a:ext>
            </a:extLst>
          </p:cNvPr>
          <p:cNvSpPr/>
          <p:nvPr/>
        </p:nvSpPr>
        <p:spPr>
          <a:xfrm>
            <a:off x="86923" y="2426493"/>
            <a:ext cx="10413023" cy="4524315"/>
          </a:xfrm>
          <a:prstGeom prst="rect">
            <a:avLst/>
          </a:prstGeom>
        </p:spPr>
        <p:txBody>
          <a:bodyPr wrap="square">
            <a:spAutoFit/>
          </a:bodyPr>
          <a:lstStyle/>
          <a:p>
            <a:pPr marL="742950" lvl="1" indent="-285750">
              <a:buFont typeface="Wingdings" panose="05000000000000000000" pitchFamily="2" charset="2"/>
              <a:buChar char="q"/>
            </a:pPr>
            <a:r>
              <a:rPr lang="en-US" dirty="0" smtClean="0">
                <a:latin typeface="Calibri" panose="020F0502020204030204" pitchFamily="34" charset="0"/>
                <a:cs typeface="Calibri" panose="020F0502020204030204" pitchFamily="34" charset="0"/>
              </a:rPr>
              <a:t>For wearable sensor based dataset , Random forest &amp; KNN are the top 2 model with the accuracy of 99% and 98.72%</a:t>
            </a:r>
          </a:p>
          <a:p>
            <a:pPr marL="742950" lvl="1" indent="-285750">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q"/>
            </a:pPr>
            <a:r>
              <a:rPr lang="en-US" dirty="0" smtClean="0">
                <a:latin typeface="Calibri" panose="020F0502020204030204" pitchFamily="34" charset="0"/>
                <a:cs typeface="Calibri" panose="020F0502020204030204" pitchFamily="34" charset="0"/>
              </a:rPr>
              <a:t>For </a:t>
            </a:r>
            <a:r>
              <a:rPr lang="en-US" dirty="0" err="1" smtClean="0">
                <a:latin typeface="Calibri" panose="020F0502020204030204" pitchFamily="34" charset="0"/>
                <a:cs typeface="Calibri" panose="020F0502020204030204" pitchFamily="34" charset="0"/>
              </a:rPr>
              <a:t>Smartbased</a:t>
            </a:r>
            <a:r>
              <a:rPr lang="en-US" dirty="0" smtClean="0">
                <a:latin typeface="Calibri" panose="020F0502020204030204" pitchFamily="34" charset="0"/>
                <a:cs typeface="Calibri" panose="020F0502020204030204" pitchFamily="34" charset="0"/>
              </a:rPr>
              <a:t> sensor dataset, DNN and KNN are the top 2 model with accuracy of 94%.</a:t>
            </a:r>
          </a:p>
          <a:p>
            <a:pPr marL="742950" lvl="1" indent="-285750">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q"/>
            </a:pPr>
            <a:r>
              <a:rPr lang="en-US" dirty="0" smtClean="0">
                <a:latin typeface="Calibri" panose="020F0502020204030204" pitchFamily="34" charset="0"/>
                <a:cs typeface="Calibri" panose="020F0502020204030204" pitchFamily="34" charset="0"/>
              </a:rPr>
              <a:t>The output of this study can be used in Smart home application , Human monitoring application , Fall detection system for elders.</a:t>
            </a:r>
          </a:p>
          <a:p>
            <a:pPr marL="742950" lvl="1" indent="-285750">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q"/>
            </a:pPr>
            <a:r>
              <a:rPr lang="en-US" dirty="0" smtClean="0">
                <a:latin typeface="Calibri" panose="020F0502020204030204" pitchFamily="34" charset="0"/>
                <a:cs typeface="Calibri" panose="020F0502020204030204" pitchFamily="34" charset="0"/>
              </a:rPr>
              <a:t>As a future scope of this project, similar to individual human activity group activity can also be predicted.</a:t>
            </a:r>
          </a:p>
          <a:p>
            <a:pPr marL="742950" lvl="1" indent="-285750">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q"/>
            </a:pPr>
            <a:r>
              <a:rPr lang="en-US" dirty="0" smtClean="0">
                <a:latin typeface="Calibri" panose="020F0502020204030204" pitchFamily="34" charset="0"/>
                <a:cs typeface="Calibri" panose="020F0502020204030204" pitchFamily="34" charset="0"/>
              </a:rPr>
              <a:t>As a part of this project we just identified basis human activity . In future we can work to predict more activity like Jogging , Running , Exercise , Sleeping , Skipping , Jumping.</a:t>
            </a:r>
          </a:p>
          <a:p>
            <a:pPr marL="742950" lvl="1" indent="-285750">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8489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D3AB0-2E35-45F2-89F7-3008160E9D48}"/>
              </a:ext>
            </a:extLst>
          </p:cNvPr>
          <p:cNvSpPr>
            <a:spLocks noGrp="1"/>
          </p:cNvSpPr>
          <p:nvPr>
            <p:ph type="title"/>
          </p:nvPr>
        </p:nvSpPr>
        <p:spPr>
          <a:xfrm>
            <a:off x="449560" y="755953"/>
            <a:ext cx="9246346" cy="706964"/>
          </a:xfrm>
        </p:spPr>
        <p:txBody>
          <a:bodyPr/>
          <a:lstStyle/>
          <a:p>
            <a:r>
              <a:rPr lang="en-US" b="1" dirty="0" smtClean="0">
                <a:latin typeface="Calibri" panose="020F0502020204030204" pitchFamily="34" charset="0"/>
                <a:cs typeface="Calibri" panose="020F0502020204030204" pitchFamily="34" charset="0"/>
              </a:rPr>
              <a:t>References </a:t>
            </a:r>
            <a:endParaRPr lang="en-US" b="1" dirty="0"/>
          </a:p>
        </p:txBody>
      </p:sp>
      <p:sp>
        <p:nvSpPr>
          <p:cNvPr id="3" name="Rectangle 2"/>
          <p:cNvSpPr/>
          <p:nvPr/>
        </p:nvSpPr>
        <p:spPr>
          <a:xfrm>
            <a:off x="139337" y="1977599"/>
            <a:ext cx="11242766" cy="4555093"/>
          </a:xfrm>
          <a:prstGeom prst="rect">
            <a:avLst/>
          </a:prstGeom>
        </p:spPr>
        <p:txBody>
          <a:bodyPr wrap="square">
            <a:spAutoFit/>
          </a:bodyPr>
          <a:lstStyle/>
          <a:p>
            <a:pPr marL="342900" marR="0" lvl="0" indent="-342900">
              <a:lnSpc>
                <a:spcPct val="150000"/>
              </a:lnSpc>
              <a:spcBef>
                <a:spcPts val="0"/>
              </a:spcBef>
              <a:spcAft>
                <a:spcPts val="800"/>
              </a:spcAft>
              <a:buFont typeface="+mj-lt"/>
              <a:buAutoNum type="arabicPeriod"/>
            </a:pPr>
            <a:r>
              <a:rPr lang="en-US" dirty="0">
                <a:latin typeface="Times New Roman" panose="02020603050405020304" pitchFamily="18" charset="0"/>
                <a:ea typeface="Times New Roman" panose="02020603050405020304" pitchFamily="18" charset="0"/>
              </a:rPr>
              <a:t>Posted by </a:t>
            </a:r>
            <a:r>
              <a:rPr lang="en-US" dirty="0" err="1">
                <a:latin typeface="Times New Roman" panose="02020603050405020304" pitchFamily="18" charset="0"/>
                <a:ea typeface="Times New Roman" panose="02020603050405020304" pitchFamily="18" charset="0"/>
              </a:rPr>
              <a:t>Sheetal</a:t>
            </a:r>
            <a:r>
              <a:rPr lang="en-US" dirty="0">
                <a:latin typeface="Times New Roman" panose="02020603050405020304" pitchFamily="18" charset="0"/>
                <a:ea typeface="Times New Roman" panose="02020603050405020304" pitchFamily="18" charset="0"/>
              </a:rPr>
              <a:t> Sharma on August 8, 2017 at 7:00pm, Blog, V., </a:t>
            </a:r>
            <a:r>
              <a:rPr lang="en-US" dirty="0" err="1">
                <a:latin typeface="Times New Roman" panose="02020603050405020304" pitchFamily="18" charset="0"/>
                <a:ea typeface="Times New Roman" panose="02020603050405020304" pitchFamily="18" charset="0"/>
              </a:rPr>
              <a:t>n.d.</a:t>
            </a:r>
            <a:r>
              <a:rPr lang="en-US" dirty="0">
                <a:latin typeface="Times New Roman" panose="02020603050405020304" pitchFamily="18" charset="0"/>
                <a:ea typeface="Times New Roman" panose="02020603050405020304" pitchFamily="18" charset="0"/>
              </a:rPr>
              <a:t> Artificial Neural Network (ANN) in Machine Learning [WWW Document]. URL </a:t>
            </a:r>
            <a:r>
              <a:rPr lang="en-US" u="sng" dirty="0">
                <a:solidFill>
                  <a:srgbClr val="0000FF"/>
                </a:solidFill>
                <a:latin typeface="Times New Roman" panose="02020603050405020304" pitchFamily="18" charset="0"/>
                <a:ea typeface="Times New Roman" panose="02020603050405020304" pitchFamily="18" charset="0"/>
              </a:rPr>
              <a:t>https://www.datasciencecentral.com/profiles/blogs/artificial-neural-network-ann-in-machine-learning (accessed 5.5.20).</a:t>
            </a:r>
            <a:endParaRPr lang="en-US" dirty="0">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800"/>
              </a:spcAft>
              <a:buFont typeface="+mj-lt"/>
              <a:buAutoNum type="arabicPeriod"/>
            </a:pPr>
            <a:r>
              <a:rPr lang="en-US" dirty="0">
                <a:latin typeface="Times New Roman" panose="02020603050405020304" pitchFamily="18" charset="0"/>
                <a:ea typeface="Times New Roman" panose="02020603050405020304" pitchFamily="18" charset="0"/>
              </a:rPr>
              <a:t>A complete guide to the random forest algorithm [WWW Document], </a:t>
            </a:r>
            <a:r>
              <a:rPr lang="en-US" dirty="0" err="1">
                <a:latin typeface="Times New Roman" panose="02020603050405020304" pitchFamily="18" charset="0"/>
                <a:ea typeface="Times New Roman" panose="02020603050405020304" pitchFamily="18" charset="0"/>
              </a:rPr>
              <a:t>n.d.</a:t>
            </a:r>
            <a:r>
              <a:rPr lang="en-US" dirty="0">
                <a:latin typeface="Times New Roman" panose="02020603050405020304" pitchFamily="18" charset="0"/>
                <a:ea typeface="Times New Roman" panose="02020603050405020304" pitchFamily="18" charset="0"/>
              </a:rPr>
              <a:t> . Built In. URL </a:t>
            </a:r>
            <a:r>
              <a:rPr lang="en-US" u="sng" dirty="0">
                <a:solidFill>
                  <a:srgbClr val="0000FF"/>
                </a:solidFill>
                <a:latin typeface="Times New Roman" panose="02020603050405020304" pitchFamily="18" charset="0"/>
                <a:ea typeface="Times New Roman" panose="02020603050405020304" pitchFamily="18" charset="0"/>
              </a:rPr>
              <a:t>https://builtin.com/data-science/random-forest-algorithm (accessed 2.23.20).</a:t>
            </a:r>
            <a:endParaRPr lang="en-US" dirty="0">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800"/>
              </a:spcAft>
              <a:buFont typeface="+mj-lt"/>
              <a:buAutoNum type="arabicPeriod"/>
            </a:pPr>
            <a:r>
              <a:rPr lang="en-US" dirty="0">
                <a:latin typeface="Times New Roman" panose="02020603050405020304" pitchFamily="18" charset="0"/>
                <a:ea typeface="Times New Roman" panose="02020603050405020304" pitchFamily="18" charset="0"/>
              </a:rPr>
              <a:t>Ali, H.M., Muslim, A.M., 2016a. Human Activity Recognition Using Smartphone and Smartwatch. </a:t>
            </a:r>
            <a:r>
              <a:rPr lang="en-US" dirty="0" err="1">
                <a:latin typeface="Times New Roman" panose="02020603050405020304" pitchFamily="18" charset="0"/>
                <a:ea typeface="Times New Roman" panose="02020603050405020304" pitchFamily="18" charset="0"/>
              </a:rPr>
              <a:t>ijcert</a:t>
            </a:r>
            <a:r>
              <a:rPr lang="en-US" dirty="0">
                <a:latin typeface="Times New Roman" panose="02020603050405020304" pitchFamily="18" charset="0"/>
                <a:ea typeface="Times New Roman" panose="02020603050405020304" pitchFamily="18" charset="0"/>
              </a:rPr>
              <a:t> 3, 568. </a:t>
            </a:r>
            <a:r>
              <a:rPr lang="en-US" u="sng" dirty="0">
                <a:solidFill>
                  <a:srgbClr val="0000FF"/>
                </a:solidFill>
                <a:latin typeface="Times New Roman" panose="02020603050405020304" pitchFamily="18" charset="0"/>
                <a:ea typeface="Times New Roman" panose="02020603050405020304" pitchFamily="18" charset="0"/>
                <a:hlinkClick r:id="rId2"/>
              </a:rPr>
              <a:t>https://doi.org/10.22362/ijcert/2016/v3/i10/48906</a:t>
            </a:r>
            <a:endParaRPr lang="en-US" dirty="0">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800"/>
              </a:spcAft>
              <a:buFont typeface="+mj-lt"/>
              <a:buAutoNum type="arabicPeriod"/>
            </a:pPr>
            <a:r>
              <a:rPr lang="en-US" dirty="0" err="1">
                <a:latin typeface="Times New Roman" panose="02020603050405020304" pitchFamily="18" charset="0"/>
                <a:ea typeface="Times New Roman" panose="02020603050405020304" pitchFamily="18" charset="0"/>
              </a:rPr>
              <a:t>Balli</a:t>
            </a:r>
            <a:r>
              <a:rPr lang="en-US" dirty="0">
                <a:latin typeface="Times New Roman" panose="02020603050405020304" pitchFamily="18" charset="0"/>
                <a:ea typeface="Times New Roman" panose="02020603050405020304" pitchFamily="18" charset="0"/>
              </a:rPr>
              <a:t>, S., </a:t>
            </a:r>
            <a:r>
              <a:rPr lang="en-US" dirty="0" err="1">
                <a:latin typeface="Times New Roman" panose="02020603050405020304" pitchFamily="18" charset="0"/>
                <a:ea typeface="Times New Roman" panose="02020603050405020304" pitchFamily="18" charset="0"/>
              </a:rPr>
              <a:t>Sağbaş</a:t>
            </a:r>
            <a:r>
              <a:rPr lang="en-US" dirty="0">
                <a:latin typeface="Times New Roman" panose="02020603050405020304" pitchFamily="18" charset="0"/>
                <a:ea typeface="Times New Roman" panose="02020603050405020304" pitchFamily="18" charset="0"/>
              </a:rPr>
              <a:t>, E.A., </a:t>
            </a:r>
            <a:r>
              <a:rPr lang="en-US" dirty="0" err="1">
                <a:latin typeface="Times New Roman" panose="02020603050405020304" pitchFamily="18" charset="0"/>
                <a:ea typeface="Times New Roman" panose="02020603050405020304" pitchFamily="18" charset="0"/>
              </a:rPr>
              <a:t>Peker</a:t>
            </a:r>
            <a:r>
              <a:rPr lang="en-US" dirty="0">
                <a:latin typeface="Times New Roman" panose="02020603050405020304" pitchFamily="18" charset="0"/>
                <a:ea typeface="Times New Roman" panose="02020603050405020304" pitchFamily="18" charset="0"/>
              </a:rPr>
              <a:t>, M., 2019. Human activity recognition from smart watch sensor data using a hybrid of principal component analysis and random forest algorithm. Measurement and Control 52, 37–45. </a:t>
            </a:r>
            <a:r>
              <a:rPr lang="en-US" u="sng" dirty="0">
                <a:solidFill>
                  <a:srgbClr val="0000FF"/>
                </a:solidFill>
                <a:latin typeface="Times New Roman" panose="02020603050405020304" pitchFamily="18" charset="0"/>
                <a:ea typeface="Times New Roman" panose="02020603050405020304" pitchFamily="18" charset="0"/>
                <a:hlinkClick r:id="rId3"/>
              </a:rPr>
              <a:t>https://doi.org/10.1177/0020294018813692</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58187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3712" y="628009"/>
            <a:ext cx="9313817" cy="753168"/>
          </a:xfrm>
        </p:spPr>
        <p:txBody>
          <a:bodyPr>
            <a:normAutofit/>
          </a:bodyPr>
          <a:lstStyle/>
          <a:p>
            <a:r>
              <a:rPr lang="en-IN" sz="2800" b="1" dirty="0">
                <a:latin typeface="Arial" pitchFamily="34" charset="0"/>
                <a:cs typeface="Arial" pitchFamily="34" charset="0"/>
              </a:rPr>
              <a:t>	</a:t>
            </a:r>
            <a:r>
              <a:rPr lang="en-IN" b="1" dirty="0">
                <a:latin typeface="Arial" pitchFamily="34" charset="0"/>
                <a:cs typeface="Arial" pitchFamily="34" charset="0"/>
              </a:rPr>
              <a:t>Problem Solving </a:t>
            </a:r>
            <a:r>
              <a:rPr lang="en-IN" b="1" dirty="0" smtClean="0">
                <a:latin typeface="Arial" pitchFamily="34" charset="0"/>
                <a:cs typeface="Arial" pitchFamily="34" charset="0"/>
              </a:rPr>
              <a:t>Methodology </a:t>
            </a:r>
            <a:endParaRPr lang="en-IN" b="1" dirty="0">
              <a:latin typeface="Arial" pitchFamily="34" charset="0"/>
              <a:cs typeface="Arial" pitchFamily="34" charset="0"/>
            </a:endParaRPr>
          </a:p>
        </p:txBody>
      </p:sp>
      <p:graphicFrame>
        <p:nvGraphicFramePr>
          <p:cNvPr id="6" name="Content Placeholder 5"/>
          <p:cNvGraphicFramePr>
            <a:graphicFrameLocks/>
          </p:cNvGraphicFramePr>
          <p:nvPr>
            <p:extLst>
              <p:ext uri="{D42A27DB-BD31-4B8C-83A1-F6EECF244321}">
                <p14:modId xmlns:p14="http://schemas.microsoft.com/office/powerpoint/2010/main" val="4080972570"/>
              </p:ext>
            </p:extLst>
          </p:nvPr>
        </p:nvGraphicFramePr>
        <p:xfrm>
          <a:off x="546580" y="1460298"/>
          <a:ext cx="11169650" cy="5075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stretch>
            <a:fillRect/>
          </a:stretch>
        </p:blipFill>
        <p:spPr>
          <a:xfrm>
            <a:off x="1611086" y="2055223"/>
            <a:ext cx="9440091" cy="4611807"/>
          </a:xfrm>
          <a:prstGeom prst="rect">
            <a:avLst/>
          </a:prstGeom>
        </p:spPr>
      </p:pic>
    </p:spTree>
    <p:extLst>
      <p:ext uri="{BB962C8B-B14F-4D97-AF65-F5344CB8AC3E}">
        <p14:creationId xmlns:p14="http://schemas.microsoft.com/office/powerpoint/2010/main" val="409104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65757" y="293479"/>
            <a:ext cx="9313817" cy="1115568"/>
          </a:xfrm>
        </p:spPr>
        <p:txBody>
          <a:bodyPr vert="horz" lIns="91440" tIns="45720" rIns="91440" bIns="45720" rtlCol="0" anchor="ctr">
            <a:normAutofit fontScale="90000"/>
          </a:bodyPr>
          <a:lstStyle/>
          <a:p>
            <a:pPr algn="ctr"/>
            <a:r>
              <a:rPr lang="en-IN" sz="4400" dirty="0">
                <a:latin typeface="Arial" pitchFamily="34" charset="0"/>
                <a:cs typeface="Arial" pitchFamily="34" charset="0"/>
              </a:rPr>
              <a:t>	</a:t>
            </a:r>
            <a:r>
              <a:rPr lang="en-US" sz="4400" b="1" dirty="0">
                <a:latin typeface="Arial" pitchFamily="34" charset="0"/>
                <a:cs typeface="Arial" pitchFamily="34" charset="0"/>
              </a:rPr>
              <a:t/>
            </a:r>
            <a:br>
              <a:rPr lang="en-US" sz="4400" b="1" dirty="0">
                <a:latin typeface="Arial" pitchFamily="34" charset="0"/>
                <a:cs typeface="Arial" pitchFamily="34" charset="0"/>
              </a:rPr>
            </a:br>
            <a:r>
              <a:rPr lang="en-US" sz="4400" b="1" dirty="0" smtClean="0">
                <a:latin typeface="Arial" pitchFamily="34" charset="0"/>
                <a:cs typeface="Arial" pitchFamily="34" charset="0"/>
              </a:rPr>
              <a:t>Dataset Description</a:t>
            </a:r>
            <a:endParaRPr lang="en-IN" sz="4400" b="1" dirty="0">
              <a:latin typeface="Arial" pitchFamily="34" charset="0"/>
              <a:cs typeface="Arial" pitchFamily="34" charset="0"/>
            </a:endParaRPr>
          </a:p>
        </p:txBody>
      </p:sp>
      <p:sp>
        <p:nvSpPr>
          <p:cNvPr id="3" name="Content Placeholder 2"/>
          <p:cNvSpPr>
            <a:spLocks noGrp="1"/>
          </p:cNvSpPr>
          <p:nvPr>
            <p:ph idx="1"/>
          </p:nvPr>
        </p:nvSpPr>
        <p:spPr>
          <a:xfrm>
            <a:off x="232860" y="1942882"/>
            <a:ext cx="11168742" cy="4323124"/>
          </a:xfrm>
        </p:spPr>
        <p:txBody>
          <a:bodyPr>
            <a:normAutofit/>
          </a:bodyPr>
          <a:lstStyle/>
          <a:p>
            <a:pPr>
              <a:buFont typeface="Wingdings" panose="05000000000000000000" pitchFamily="2" charset="2"/>
              <a:buChar char="Ø"/>
            </a:pP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We </a:t>
            </a:r>
            <a:r>
              <a:rPr lang="en-US" dirty="0">
                <a:latin typeface="Arial" panose="020B0604020202020204" pitchFamily="34" charset="0"/>
                <a:cs typeface="Arial" panose="020B0604020202020204" pitchFamily="34" charset="0"/>
              </a:rPr>
              <a:t>used two datasets for this study </a:t>
            </a:r>
            <a:r>
              <a:rPr lang="en-US" dirty="0" smtClean="0">
                <a:latin typeface="Arial" panose="020B0604020202020204" pitchFamily="34" charset="0"/>
                <a:cs typeface="Arial" panose="020B0604020202020204" pitchFamily="34" charset="0"/>
              </a:rPr>
              <a:t>. Both the datasets are taken from UCI dataset.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One is wearable sensor dataset and other one is smartphone based sensor dataset.</a:t>
            </a:r>
          </a:p>
          <a:p>
            <a:pPr marL="0" indent="0">
              <a:buNone/>
            </a:pPr>
            <a:r>
              <a:rPr lang="en-US" b="1" dirty="0" smtClean="0">
                <a:latin typeface="Arial" panose="020B0604020202020204" pitchFamily="34" charset="0"/>
                <a:cs typeface="Arial" panose="020B0604020202020204" pitchFamily="34" charset="0"/>
              </a:rPr>
              <a:t>1. Wearable Sensor based dataset</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In wearable sensor based experiment, 14 older people who were above 65 asked to perform four common activity (Sit on bed , Sit on chair, Lying, ambulating).</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Dataset is available in two folder (S1_dataset) and S2 Dataset.</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Folder S1 has 60 files and folder S2 has 30 files.</a:t>
            </a:r>
          </a:p>
          <a:p>
            <a:pPr marL="0" indent="0">
              <a:buNone/>
            </a:pPr>
            <a:r>
              <a:rPr lang="en-US" b="1" dirty="0" smtClean="0">
                <a:latin typeface="Arial" panose="020B0604020202020204" pitchFamily="34" charset="0"/>
                <a:cs typeface="Arial" panose="020B0604020202020204" pitchFamily="34" charset="0"/>
              </a:rPr>
              <a:t>2. Smart Phone based Sensor dataset.</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For this dataset,30 people age range(19-49) performed common six activity.</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Data is collected with the help of smartphone integrated sensors.</a:t>
            </a:r>
          </a:p>
          <a:p>
            <a:pPr>
              <a:buFont typeface="Wingdings" panose="05000000000000000000" pitchFamily="2" charset="2"/>
              <a:buChar char="Ø"/>
            </a:pPr>
            <a:endParaRPr lang="en-US" sz="2000" dirty="0" smtClean="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2000" dirty="0" smtClean="0">
              <a:latin typeface="Arial" panose="020B0604020202020204" pitchFamily="34" charset="0"/>
              <a:cs typeface="Arial" panose="020B0604020202020204" pitchFamily="34" charset="0"/>
            </a:endParaRPr>
          </a:p>
          <a:p>
            <a:pPr marL="0" indent="0">
              <a:buNone/>
            </a:pPr>
            <a:endParaRPr lang="en-US" dirty="0" smtClean="0"/>
          </a:p>
        </p:txBody>
      </p:sp>
    </p:spTree>
    <p:extLst>
      <p:ext uri="{BB962C8B-B14F-4D97-AF65-F5344CB8AC3E}">
        <p14:creationId xmlns:p14="http://schemas.microsoft.com/office/powerpoint/2010/main" val="3555549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41721" y="558841"/>
            <a:ext cx="8761413" cy="706964"/>
          </a:xfrm>
        </p:spPr>
        <p:txBody>
          <a:bodyPr vert="horz" lIns="91440" tIns="45720" rIns="91440" bIns="45720" rtlCol="0" anchor="ctr">
            <a:normAutofit fontScale="90000"/>
          </a:bodyPr>
          <a:lstStyle/>
          <a:p>
            <a:pPr algn="ctr"/>
            <a:r>
              <a:rPr lang="en-US" sz="4400" dirty="0">
                <a:latin typeface="Arial" pitchFamily="34" charset="0"/>
                <a:cs typeface="Arial" pitchFamily="34" charset="0"/>
              </a:rPr>
              <a:t>	</a:t>
            </a:r>
            <a:br>
              <a:rPr lang="en-US" sz="4400" dirty="0">
                <a:latin typeface="Arial" pitchFamily="34" charset="0"/>
                <a:cs typeface="Arial" pitchFamily="34" charset="0"/>
              </a:rPr>
            </a:br>
            <a:r>
              <a:rPr lang="en-US" sz="4400" dirty="0">
                <a:latin typeface="Arial" pitchFamily="34" charset="0"/>
                <a:cs typeface="Arial" pitchFamily="34" charset="0"/>
              </a:rPr>
              <a:t> </a:t>
            </a:r>
            <a:r>
              <a:rPr lang="en-US" sz="4400" dirty="0" smtClean="0">
                <a:latin typeface="Arial" pitchFamily="34" charset="0"/>
                <a:cs typeface="Arial" pitchFamily="34" charset="0"/>
              </a:rPr>
              <a:t>   </a:t>
            </a:r>
            <a:r>
              <a:rPr lang="en-US" sz="4400" b="1" dirty="0" smtClean="0">
                <a:latin typeface="Arial" pitchFamily="34" charset="0"/>
                <a:cs typeface="Arial" pitchFamily="34" charset="0"/>
              </a:rPr>
              <a:t>Data Descriptions</a:t>
            </a:r>
            <a:endParaRPr lang="en-US" sz="4400" b="1" dirty="0">
              <a:latin typeface="Arial" pitchFamily="34" charset="0"/>
              <a:cs typeface="Arial" pitchFamily="34" charset="0"/>
            </a:endParaRPr>
          </a:p>
        </p:txBody>
      </p:sp>
      <p:sp>
        <p:nvSpPr>
          <p:cNvPr id="2" name="Content Placeholder 1"/>
          <p:cNvSpPr>
            <a:spLocks noGrp="1"/>
          </p:cNvSpPr>
          <p:nvPr>
            <p:ph idx="1"/>
          </p:nvPr>
        </p:nvSpPr>
        <p:spPr>
          <a:xfrm>
            <a:off x="545354" y="1932940"/>
            <a:ext cx="10965926" cy="3416300"/>
          </a:xfrm>
        </p:spPr>
        <p:txBody>
          <a:bodyPr>
            <a:normAutofit fontScale="25000" lnSpcReduction="20000"/>
          </a:bodyPr>
          <a:lstStyle/>
          <a:p>
            <a:pPr marL="109728" indent="0">
              <a:buNone/>
            </a:pPr>
            <a:endParaRPr lang="en-US" b="1" u="sng" dirty="0"/>
          </a:p>
          <a:p>
            <a:pPr marL="109728" indent="0">
              <a:buNone/>
            </a:pPr>
            <a:r>
              <a:rPr lang="en-US" sz="7200" b="1" u="sng" dirty="0" smtClean="0">
                <a:latin typeface="Arial" panose="020B0604020202020204" pitchFamily="34" charset="0"/>
                <a:cs typeface="Arial" panose="020B0604020202020204" pitchFamily="34" charset="0"/>
              </a:rPr>
              <a:t>Wearable Sensor Dataset</a:t>
            </a:r>
          </a:p>
          <a:p>
            <a:pPr marL="109728" indent="0">
              <a:buNone/>
            </a:pPr>
            <a:endParaRPr lang="en-US" sz="7200" b="1" u="sng" dirty="0" smtClean="0">
              <a:latin typeface="Arial" panose="020B0604020202020204" pitchFamily="34" charset="0"/>
              <a:cs typeface="Arial" panose="020B0604020202020204" pitchFamily="34" charset="0"/>
            </a:endParaRPr>
          </a:p>
          <a:p>
            <a:pPr marL="966978" indent="-857250">
              <a:buFont typeface="Wingdings" panose="05000000000000000000" pitchFamily="2" charset="2"/>
              <a:buChar char="q"/>
            </a:pPr>
            <a:r>
              <a:rPr lang="en-US" sz="7200" dirty="0" smtClean="0">
                <a:latin typeface="Arial" panose="020B0604020202020204" pitchFamily="34" charset="0"/>
                <a:cs typeface="Arial" panose="020B0604020202020204" pitchFamily="34" charset="0"/>
              </a:rPr>
              <a:t>It has total 75128 rows and 11 columns .</a:t>
            </a:r>
          </a:p>
          <a:p>
            <a:pPr marL="966978" indent="-857250">
              <a:buFont typeface="Wingdings" panose="05000000000000000000" pitchFamily="2" charset="2"/>
              <a:buChar char="q"/>
            </a:pPr>
            <a:r>
              <a:rPr lang="en-US" sz="7200" dirty="0" smtClean="0">
                <a:latin typeface="Arial" panose="020B0604020202020204" pitchFamily="34" charset="0"/>
                <a:cs typeface="Arial" panose="020B0604020202020204" pitchFamily="34" charset="0"/>
              </a:rPr>
              <a:t>Two new columns Room and gender created based upon file name.</a:t>
            </a:r>
          </a:p>
          <a:p>
            <a:pPr marL="966978" indent="-857250">
              <a:buFont typeface="Wingdings" panose="05000000000000000000" pitchFamily="2" charset="2"/>
              <a:buChar char="q"/>
            </a:pPr>
            <a:r>
              <a:rPr lang="en-US" sz="7200" dirty="0" smtClean="0">
                <a:latin typeface="Arial" panose="020B0604020202020204" pitchFamily="34" charset="0"/>
                <a:cs typeface="Arial" panose="020B0604020202020204" pitchFamily="34" charset="0"/>
              </a:rPr>
              <a:t>We checked for duplicate rows and missing values , there is no missing value and duplicate rows.</a:t>
            </a:r>
          </a:p>
          <a:p>
            <a:pPr marL="966978" indent="-857250">
              <a:buFont typeface="Wingdings" panose="05000000000000000000" pitchFamily="2" charset="2"/>
              <a:buChar char="q"/>
            </a:pPr>
            <a:r>
              <a:rPr lang="en-US" sz="7200" dirty="0" smtClean="0">
                <a:latin typeface="Arial" panose="020B0604020202020204" pitchFamily="34" charset="0"/>
                <a:cs typeface="Arial" panose="020B0604020202020204" pitchFamily="34" charset="0"/>
              </a:rPr>
              <a:t>There are 8 numeric columns , 2 categorical columns(Room and Gender)  and 1 output columns as Activity performed by user.</a:t>
            </a:r>
          </a:p>
          <a:p>
            <a:pPr marL="966978" indent="-857250">
              <a:buFont typeface="Wingdings" panose="05000000000000000000" pitchFamily="2" charset="2"/>
              <a:buChar char="q"/>
            </a:pPr>
            <a:r>
              <a:rPr lang="en-US" sz="7200" dirty="0" smtClean="0">
                <a:latin typeface="Arial" panose="020B0604020202020204" pitchFamily="34" charset="0"/>
                <a:cs typeface="Arial" panose="020B0604020202020204" pitchFamily="34" charset="0"/>
              </a:rPr>
              <a:t>Output column has </a:t>
            </a:r>
            <a:r>
              <a:rPr lang="en-US" sz="7200" dirty="0">
                <a:latin typeface="Arial" panose="020B0604020202020204" pitchFamily="34" charset="0"/>
                <a:cs typeface="Arial" panose="020B0604020202020204" pitchFamily="34" charset="0"/>
              </a:rPr>
              <a:t>4 activity label as 1: sit on bed, 2: sit on chair, 3: lying, 4: ambulating</a:t>
            </a:r>
          </a:p>
          <a:p>
            <a:pPr marL="109728" indent="0">
              <a:buNone/>
            </a:pPr>
            <a:endParaRPr lang="en-US" sz="7200" dirty="0" smtClean="0">
              <a:latin typeface="Arial" panose="020B0604020202020204" pitchFamily="34" charset="0"/>
              <a:cs typeface="Arial" panose="020B0604020202020204" pitchFamily="34" charset="0"/>
            </a:endParaRPr>
          </a:p>
          <a:p>
            <a:pPr marL="966978" indent="-857250">
              <a:buFont typeface="Wingdings" panose="05000000000000000000" pitchFamily="2" charset="2"/>
              <a:buChar char="q"/>
            </a:pPr>
            <a:endParaRPr lang="en-US" sz="7200" dirty="0" smtClean="0">
              <a:latin typeface="Arial" panose="020B0604020202020204" pitchFamily="34" charset="0"/>
              <a:cs typeface="Arial" panose="020B0604020202020204" pitchFamily="34" charset="0"/>
            </a:endParaRPr>
          </a:p>
          <a:p>
            <a:pPr marL="966978" indent="-857250">
              <a:buFont typeface="Wingdings" panose="05000000000000000000" pitchFamily="2" charset="2"/>
              <a:buChar char="q"/>
            </a:pPr>
            <a:endParaRPr lang="en-US" sz="7200" dirty="0" smtClean="0">
              <a:latin typeface="Arial" panose="020B0604020202020204" pitchFamily="34" charset="0"/>
              <a:cs typeface="Arial" panose="020B0604020202020204" pitchFamily="34" charset="0"/>
            </a:endParaRPr>
          </a:p>
          <a:p>
            <a:pPr marL="966978" indent="-857250">
              <a:buFont typeface="Wingdings" panose="05000000000000000000" pitchFamily="2" charset="2"/>
              <a:buChar char="q"/>
            </a:pPr>
            <a:endParaRPr lang="en-US" sz="7200" dirty="0" smtClean="0">
              <a:latin typeface="Arial" panose="020B0604020202020204" pitchFamily="34" charset="0"/>
              <a:cs typeface="Arial" panose="020B0604020202020204" pitchFamily="34" charset="0"/>
            </a:endParaRPr>
          </a:p>
          <a:p>
            <a:pPr marL="966978" indent="-857250">
              <a:buFont typeface="Wingdings" panose="05000000000000000000" pitchFamily="2" charset="2"/>
              <a:buChar char="q"/>
            </a:pPr>
            <a:endParaRPr lang="en-US" sz="7200" dirty="0" smtClean="0">
              <a:latin typeface="Arial" panose="020B0604020202020204" pitchFamily="34" charset="0"/>
              <a:cs typeface="Arial" panose="020B0604020202020204" pitchFamily="34" charset="0"/>
            </a:endParaRPr>
          </a:p>
          <a:p>
            <a:pPr marL="966978" indent="-857250">
              <a:buFont typeface="Wingdings" panose="05000000000000000000" pitchFamily="2" charset="2"/>
              <a:buChar char="q"/>
            </a:pPr>
            <a:endParaRPr lang="en-US" sz="7200" dirty="0" smtClean="0">
              <a:latin typeface="Arial" panose="020B0604020202020204" pitchFamily="34" charset="0"/>
              <a:cs typeface="Arial" panose="020B0604020202020204" pitchFamily="34" charset="0"/>
            </a:endParaRPr>
          </a:p>
          <a:p>
            <a:pPr marL="109728" indent="0">
              <a:buNone/>
            </a:pPr>
            <a:endParaRPr lang="en-US" sz="7200" dirty="0" smtClean="0">
              <a:latin typeface="Arial" panose="020B0604020202020204" pitchFamily="34" charset="0"/>
              <a:cs typeface="Arial" panose="020B0604020202020204" pitchFamily="34" charset="0"/>
            </a:endParaRPr>
          </a:p>
          <a:p>
            <a:pPr marL="109728" indent="0">
              <a:buNone/>
            </a:pPr>
            <a:endParaRPr lang="en-US" sz="2000" dirty="0"/>
          </a:p>
        </p:txBody>
      </p:sp>
    </p:spTree>
    <p:extLst>
      <p:ext uri="{BB962C8B-B14F-4D97-AF65-F5344CB8AC3E}">
        <p14:creationId xmlns:p14="http://schemas.microsoft.com/office/powerpoint/2010/main" val="3927355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00591" y="228679"/>
            <a:ext cx="9313817" cy="1115568"/>
          </a:xfrm>
        </p:spPr>
        <p:txBody>
          <a:bodyPr vert="horz" lIns="91440" tIns="45720" rIns="91440" bIns="45720" rtlCol="0" anchor="ctr">
            <a:normAutofit fontScale="90000"/>
          </a:bodyPr>
          <a:lstStyle/>
          <a:p>
            <a:pPr algn="ctr"/>
            <a:r>
              <a:rPr lang="en-IN" sz="4400" dirty="0">
                <a:latin typeface="Arial" pitchFamily="34" charset="0"/>
                <a:cs typeface="Arial" pitchFamily="34" charset="0"/>
              </a:rPr>
              <a:t>	</a:t>
            </a:r>
            <a:r>
              <a:rPr lang="en-US" sz="4400" b="1" dirty="0">
                <a:latin typeface="Arial" pitchFamily="34" charset="0"/>
                <a:cs typeface="Arial" pitchFamily="34" charset="0"/>
              </a:rPr>
              <a:t/>
            </a:r>
            <a:br>
              <a:rPr lang="en-US" sz="4400" b="1" dirty="0">
                <a:latin typeface="Arial" pitchFamily="34" charset="0"/>
                <a:cs typeface="Arial" pitchFamily="34" charset="0"/>
              </a:rPr>
            </a:br>
            <a:r>
              <a:rPr lang="en-US" sz="4400" b="1" dirty="0" smtClean="0">
                <a:latin typeface="Arial" pitchFamily="34" charset="0"/>
                <a:cs typeface="Arial" pitchFamily="34" charset="0"/>
              </a:rPr>
              <a:t>Dataset Description</a:t>
            </a:r>
            <a:endParaRPr lang="en-IN" sz="4400" b="1" dirty="0">
              <a:latin typeface="Arial" pitchFamily="34" charset="0"/>
              <a:cs typeface="Arial" pitchFamily="34" charset="0"/>
            </a:endParaRPr>
          </a:p>
        </p:txBody>
      </p:sp>
      <p:sp>
        <p:nvSpPr>
          <p:cNvPr id="3" name="Content Placeholder 2"/>
          <p:cNvSpPr>
            <a:spLocks noGrp="1"/>
          </p:cNvSpPr>
          <p:nvPr>
            <p:ph idx="1"/>
          </p:nvPr>
        </p:nvSpPr>
        <p:spPr>
          <a:xfrm>
            <a:off x="110940" y="2143179"/>
            <a:ext cx="11168742" cy="4323124"/>
          </a:xfrm>
        </p:spPr>
        <p:txBody>
          <a:bodyPr>
            <a:normAutofit/>
          </a:bodyPr>
          <a:lstStyle/>
          <a:p>
            <a:pPr marL="0" indent="0">
              <a:buNone/>
            </a:pPr>
            <a:r>
              <a:rPr lang="en-US" b="1" dirty="0" smtClean="0">
                <a:latin typeface="Arial" panose="020B0604020202020204" pitchFamily="34" charset="0"/>
                <a:cs typeface="Arial" panose="020B0604020202020204" pitchFamily="34" charset="0"/>
              </a:rPr>
              <a:t>Wearable Sensor based dataset</a:t>
            </a:r>
          </a:p>
          <a:p>
            <a:pPr>
              <a:buAutoNum type="arabicPeriod"/>
            </a:pPr>
            <a:r>
              <a:rPr lang="en-US" b="1" dirty="0" smtClean="0">
                <a:solidFill>
                  <a:schemeClr val="tx1"/>
                </a:solidFill>
                <a:latin typeface="Arial" panose="020B0604020202020204" pitchFamily="34" charset="0"/>
                <a:cs typeface="Arial" panose="020B0604020202020204" pitchFamily="34" charset="0"/>
              </a:rPr>
              <a:t>.</a:t>
            </a:r>
          </a:p>
          <a:p>
            <a:pPr>
              <a:buAutoNum type="arabicPeriod"/>
            </a:pPr>
            <a:endParaRPr lang="en-US" b="1"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2000" dirty="0" smtClean="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2000" dirty="0" smtClean="0">
              <a:latin typeface="Arial" panose="020B0604020202020204" pitchFamily="34" charset="0"/>
              <a:cs typeface="Arial" panose="020B0604020202020204" pitchFamily="34" charset="0"/>
            </a:endParaRPr>
          </a:p>
          <a:p>
            <a:pPr marL="0" indent="0">
              <a:buNone/>
            </a:pPr>
            <a:endParaRPr lang="en-US" dirty="0" smtClean="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642071" y="2143179"/>
            <a:ext cx="3502526" cy="2624545"/>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8387034" y="1966122"/>
            <a:ext cx="3300548" cy="2755945"/>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262833" y="2436904"/>
            <a:ext cx="3563439" cy="2375264"/>
          </a:xfrm>
          <a:prstGeom prst="rect">
            <a:avLst/>
          </a:prstGeom>
        </p:spPr>
      </p:pic>
      <p:sp>
        <p:nvSpPr>
          <p:cNvPr id="2" name="TextBox 1"/>
          <p:cNvSpPr txBox="1"/>
          <p:nvPr/>
        </p:nvSpPr>
        <p:spPr>
          <a:xfrm>
            <a:off x="5105305" y="4901056"/>
            <a:ext cx="2960914"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There are 58.3% data for female and 41.7% data for male participants.</a:t>
            </a:r>
          </a:p>
          <a:p>
            <a:endParaRPr lang="en-US" dirty="0"/>
          </a:p>
        </p:txBody>
      </p:sp>
      <p:sp>
        <p:nvSpPr>
          <p:cNvPr id="11" name="Rectangle 10"/>
          <p:cNvSpPr/>
          <p:nvPr/>
        </p:nvSpPr>
        <p:spPr>
          <a:xfrm>
            <a:off x="8666337" y="5087444"/>
            <a:ext cx="3429144" cy="646331"/>
          </a:xfrm>
          <a:prstGeom prst="rect">
            <a:avLst/>
          </a:prstGeom>
        </p:spPr>
        <p:txBody>
          <a:bodyPr wrap="none">
            <a:spAutoFit/>
          </a:bodyPr>
          <a:lstStyle/>
          <a:p>
            <a:r>
              <a:rPr lang="en-US" dirty="0">
                <a:latin typeface="Arial" panose="020B0604020202020204" pitchFamily="34" charset="0"/>
                <a:cs typeface="Arial" panose="020B0604020202020204" pitchFamily="34" charset="0"/>
              </a:rPr>
              <a:t>There are 70% data for Room </a:t>
            </a:r>
            <a:r>
              <a:rPr lang="en-US" dirty="0" smtClean="0">
                <a:latin typeface="Arial" panose="020B0604020202020204" pitchFamily="34" charset="0"/>
                <a:cs typeface="Arial" panose="020B0604020202020204" pitchFamily="34" charset="0"/>
              </a:rPr>
              <a:t>1</a:t>
            </a:r>
          </a:p>
          <a:p>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30% data for room2.</a:t>
            </a:r>
            <a:endParaRPr lang="en-US" dirty="0"/>
          </a:p>
        </p:txBody>
      </p:sp>
      <p:sp>
        <p:nvSpPr>
          <p:cNvPr id="12" name="TextBox 11"/>
          <p:cNvSpPr txBox="1"/>
          <p:nvPr/>
        </p:nvSpPr>
        <p:spPr>
          <a:xfrm>
            <a:off x="130038" y="4856612"/>
            <a:ext cx="5053645" cy="1200329"/>
          </a:xfrm>
          <a:prstGeom prst="rect">
            <a:avLst/>
          </a:prstGeom>
          <a:noFill/>
        </p:spPr>
        <p:txBody>
          <a:bodyPr wrap="square" rtlCol="0">
            <a:spAutoFit/>
          </a:bodyPr>
          <a:lstStyle/>
          <a:p>
            <a:pPr>
              <a:buAutoNum type="arabicPeriod"/>
            </a:pPr>
            <a:r>
              <a:rPr lang="en-US" dirty="0">
                <a:latin typeface="Arial" panose="020B0604020202020204" pitchFamily="34" charset="0"/>
                <a:cs typeface="Arial" panose="020B0604020202020204" pitchFamily="34" charset="0"/>
              </a:rPr>
              <a:t>There are 68.6% data for Activity Lying.</a:t>
            </a:r>
          </a:p>
          <a:p>
            <a:pPr>
              <a:buAutoNum type="arabicPeriod"/>
            </a:pPr>
            <a:r>
              <a:rPr lang="en-US" dirty="0">
                <a:latin typeface="Arial" panose="020B0604020202020204" pitchFamily="34" charset="0"/>
                <a:cs typeface="Arial" panose="020B0604020202020204" pitchFamily="34" charset="0"/>
              </a:rPr>
              <a:t>There are 21.8% data for activity Sit on Bed.</a:t>
            </a:r>
          </a:p>
          <a:p>
            <a:pPr>
              <a:buAutoNum type="arabicPeriod"/>
            </a:pPr>
            <a:r>
              <a:rPr lang="en-US" dirty="0">
                <a:latin typeface="Arial" panose="020B0604020202020204" pitchFamily="34" charset="0"/>
                <a:cs typeface="Arial" panose="020B0604020202020204" pitchFamily="34" charset="0"/>
              </a:rPr>
              <a:t>There are 6.5% data for activity Sit on chair.</a:t>
            </a:r>
          </a:p>
          <a:p>
            <a:pPr>
              <a:buAutoNum type="arabicPeriod"/>
            </a:pPr>
            <a:r>
              <a:rPr lang="en-US" dirty="0">
                <a:latin typeface="Arial" panose="020B0604020202020204" pitchFamily="34" charset="0"/>
                <a:cs typeface="Arial" panose="020B0604020202020204" pitchFamily="34" charset="0"/>
              </a:rPr>
              <a:t>There are 3.0% data for activity Ambulating</a:t>
            </a:r>
            <a:endParaRPr lang="en-US" dirty="0"/>
          </a:p>
        </p:txBody>
      </p:sp>
    </p:spTree>
    <p:extLst>
      <p:ext uri="{BB962C8B-B14F-4D97-AF65-F5344CB8AC3E}">
        <p14:creationId xmlns:p14="http://schemas.microsoft.com/office/powerpoint/2010/main" val="2080659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a:xfrm>
            <a:off x="-1551671" y="490198"/>
            <a:ext cx="8761413" cy="706964"/>
          </a:xfrm>
        </p:spPr>
        <p:txBody>
          <a:bodyPr vert="horz" lIns="91440" tIns="45720" rIns="91440" bIns="45720" rtlCol="0" anchor="ctr">
            <a:normAutofit fontScale="90000"/>
          </a:bodyPr>
          <a:lstStyle/>
          <a:p>
            <a:pPr algn="ctr"/>
            <a:r>
              <a:rPr lang="en-US" sz="4400" dirty="0">
                <a:latin typeface="Arial" pitchFamily="34" charset="0"/>
                <a:cs typeface="Arial" pitchFamily="34" charset="0"/>
              </a:rPr>
              <a:t>	</a:t>
            </a:r>
            <a:br>
              <a:rPr lang="en-US" sz="4400" dirty="0">
                <a:latin typeface="Arial" pitchFamily="34" charset="0"/>
                <a:cs typeface="Arial" pitchFamily="34" charset="0"/>
              </a:rPr>
            </a:br>
            <a:r>
              <a:rPr lang="en-US" sz="4400" dirty="0">
                <a:latin typeface="Arial" pitchFamily="34" charset="0"/>
                <a:cs typeface="Arial" pitchFamily="34" charset="0"/>
              </a:rPr>
              <a:t> </a:t>
            </a:r>
            <a:r>
              <a:rPr lang="en-US" sz="4400" b="1" dirty="0">
                <a:latin typeface="Arial" pitchFamily="34" charset="0"/>
                <a:cs typeface="Arial" pitchFamily="34" charset="0"/>
              </a:rPr>
              <a:t>Data </a:t>
            </a:r>
            <a:r>
              <a:rPr lang="en-US" sz="4400" b="1" dirty="0" smtClean="0">
                <a:latin typeface="Arial" pitchFamily="34" charset="0"/>
                <a:cs typeface="Arial" pitchFamily="34" charset="0"/>
              </a:rPr>
              <a:t>Descriptions</a:t>
            </a:r>
            <a:endParaRPr lang="en-US" sz="4400" b="1" dirty="0">
              <a:latin typeface="Arial" pitchFamily="34" charset="0"/>
              <a:cs typeface="Arial" pitchFamily="34" charset="0"/>
            </a:endParaRPr>
          </a:p>
        </p:txBody>
      </p:sp>
      <p:sp>
        <p:nvSpPr>
          <p:cNvPr id="2" name="Content Placeholder 1"/>
          <p:cNvSpPr>
            <a:spLocks noGrp="1"/>
          </p:cNvSpPr>
          <p:nvPr>
            <p:ph idx="1"/>
          </p:nvPr>
        </p:nvSpPr>
        <p:spPr>
          <a:xfrm>
            <a:off x="545354" y="1932940"/>
            <a:ext cx="10965926" cy="3416300"/>
          </a:xfrm>
        </p:spPr>
        <p:txBody>
          <a:bodyPr>
            <a:normAutofit fontScale="40000" lnSpcReduction="20000"/>
          </a:bodyPr>
          <a:lstStyle/>
          <a:p>
            <a:pPr marL="109728" indent="0">
              <a:buNone/>
            </a:pPr>
            <a:endParaRPr lang="en-US" b="1" u="sng" dirty="0"/>
          </a:p>
          <a:p>
            <a:pPr marL="109728" indent="0">
              <a:buNone/>
            </a:pPr>
            <a:r>
              <a:rPr lang="en-US" sz="7200" b="1" u="sng" dirty="0" smtClean="0">
                <a:latin typeface="Arial" panose="020B0604020202020204" pitchFamily="34" charset="0"/>
                <a:cs typeface="Arial" panose="020B0604020202020204" pitchFamily="34" charset="0"/>
              </a:rPr>
              <a:t>Smartphone based sensor data</a:t>
            </a:r>
          </a:p>
          <a:p>
            <a:pPr marL="109728" indent="0">
              <a:buNone/>
            </a:pPr>
            <a:endParaRPr lang="en-US" sz="5500" b="1" u="sng" dirty="0">
              <a:latin typeface="Arial" panose="020B0604020202020204" pitchFamily="34" charset="0"/>
              <a:cs typeface="Arial" panose="020B0604020202020204" pitchFamily="34" charset="0"/>
            </a:endParaRPr>
          </a:p>
          <a:p>
            <a:pPr marL="966978" indent="-857250">
              <a:buFont typeface="Wingdings" panose="05000000000000000000" pitchFamily="2" charset="2"/>
              <a:buChar char="q"/>
            </a:pPr>
            <a:r>
              <a:rPr lang="en-US" sz="4500" dirty="0">
                <a:solidFill>
                  <a:schemeClr val="tx1"/>
                </a:solidFill>
                <a:latin typeface="Arial" panose="020B0604020202020204" pitchFamily="34" charset="0"/>
                <a:cs typeface="Arial" panose="020B0604020202020204" pitchFamily="34" charset="0"/>
              </a:rPr>
              <a:t>It has total 10299 rows and 563 columns.</a:t>
            </a:r>
          </a:p>
          <a:p>
            <a:pPr marL="966978" indent="-857250">
              <a:buFont typeface="Wingdings" panose="05000000000000000000" pitchFamily="2" charset="2"/>
              <a:buChar char="q"/>
            </a:pPr>
            <a:r>
              <a:rPr lang="en-US" sz="4500" dirty="0">
                <a:solidFill>
                  <a:schemeClr val="tx1"/>
                </a:solidFill>
                <a:latin typeface="Arial" panose="020B0604020202020204" pitchFamily="34" charset="0"/>
                <a:cs typeface="Arial" panose="020B0604020202020204" pitchFamily="34" charset="0"/>
              </a:rPr>
              <a:t>Output column has 6 activity label as Running , Walking, Sitting , Lying, Walking Upstairs , Walking downstairs.</a:t>
            </a:r>
          </a:p>
          <a:p>
            <a:pPr marL="966978" indent="-857250">
              <a:buFont typeface="Wingdings" panose="05000000000000000000" pitchFamily="2" charset="2"/>
              <a:buChar char="q"/>
            </a:pPr>
            <a:r>
              <a:rPr lang="en-US" sz="4500" dirty="0">
                <a:solidFill>
                  <a:schemeClr val="tx1"/>
                </a:solidFill>
                <a:latin typeface="Arial" panose="020B0604020202020204" pitchFamily="34" charset="0"/>
                <a:cs typeface="Arial" panose="020B0604020202020204" pitchFamily="34" charset="0"/>
              </a:rPr>
              <a:t>Data is available in two folder (test and train)</a:t>
            </a:r>
          </a:p>
          <a:p>
            <a:pPr marL="966978" indent="-857250">
              <a:buFont typeface="Wingdings" panose="05000000000000000000" pitchFamily="2" charset="2"/>
              <a:buChar char="q"/>
            </a:pPr>
            <a:r>
              <a:rPr lang="en-US" sz="4500" dirty="0">
                <a:solidFill>
                  <a:schemeClr val="tx1"/>
                </a:solidFill>
                <a:latin typeface="Arial" panose="020B0604020202020204" pitchFamily="34" charset="0"/>
                <a:cs typeface="Arial" panose="020B0604020202020204" pitchFamily="34" charset="0"/>
              </a:rPr>
              <a:t>There are 561 float type columns that consist sensor data,1 column for subject id and 1 output column</a:t>
            </a:r>
            <a:r>
              <a:rPr lang="en-US" sz="4500" dirty="0" smtClean="0">
                <a:solidFill>
                  <a:schemeClr val="tx1"/>
                </a:solidFill>
                <a:latin typeface="Arial" panose="020B0604020202020204" pitchFamily="34" charset="0"/>
                <a:cs typeface="Arial" panose="020B0604020202020204" pitchFamily="34" charset="0"/>
              </a:rPr>
              <a:t>.</a:t>
            </a:r>
          </a:p>
          <a:p>
            <a:pPr marL="966978" indent="-857250">
              <a:buFont typeface="Wingdings" panose="05000000000000000000" pitchFamily="2" charset="2"/>
              <a:buChar char="q"/>
            </a:pPr>
            <a:r>
              <a:rPr lang="en-US" sz="4500" dirty="0" smtClean="0">
                <a:solidFill>
                  <a:schemeClr val="tx1"/>
                </a:solidFill>
                <a:latin typeface="Arial" panose="020B0604020202020204" pitchFamily="34" charset="0"/>
                <a:cs typeface="Arial" panose="020B0604020202020204" pitchFamily="34" charset="0"/>
              </a:rPr>
              <a:t>We checked for missing value and duplicate , there is no data quality issue.</a:t>
            </a:r>
            <a:endParaRPr lang="en-US" sz="4500" dirty="0">
              <a:solidFill>
                <a:schemeClr val="tx1"/>
              </a:solidFill>
              <a:latin typeface="Arial" panose="020B0604020202020204" pitchFamily="34" charset="0"/>
              <a:cs typeface="Arial" panose="020B0604020202020204" pitchFamily="34" charset="0"/>
            </a:endParaRPr>
          </a:p>
          <a:p>
            <a:pPr marL="966978" indent="-857250">
              <a:buFont typeface="Wingdings" panose="05000000000000000000" pitchFamily="2" charset="2"/>
              <a:buChar char="q"/>
            </a:pPr>
            <a:endParaRPr lang="en-US" sz="7200" dirty="0" smtClean="0">
              <a:latin typeface="Arial" panose="020B0604020202020204" pitchFamily="34" charset="0"/>
              <a:cs typeface="Arial" panose="020B0604020202020204" pitchFamily="34" charset="0"/>
            </a:endParaRPr>
          </a:p>
          <a:p>
            <a:pPr marL="966978" indent="-857250">
              <a:buFont typeface="Wingdings" panose="05000000000000000000" pitchFamily="2" charset="2"/>
              <a:buChar char="q"/>
            </a:pPr>
            <a:endParaRPr lang="en-US" sz="7200" dirty="0" smtClean="0">
              <a:latin typeface="Arial" panose="020B0604020202020204" pitchFamily="34" charset="0"/>
              <a:cs typeface="Arial" panose="020B0604020202020204" pitchFamily="34" charset="0"/>
            </a:endParaRPr>
          </a:p>
          <a:p>
            <a:pPr marL="966978" indent="-857250">
              <a:buFont typeface="Wingdings" panose="05000000000000000000" pitchFamily="2" charset="2"/>
              <a:buChar char="q"/>
            </a:pPr>
            <a:endParaRPr lang="en-US" sz="7200" dirty="0" smtClean="0">
              <a:latin typeface="Arial" panose="020B0604020202020204" pitchFamily="34" charset="0"/>
              <a:cs typeface="Arial" panose="020B0604020202020204" pitchFamily="34" charset="0"/>
            </a:endParaRPr>
          </a:p>
          <a:p>
            <a:pPr marL="966978" indent="-857250">
              <a:buFont typeface="Wingdings" panose="05000000000000000000" pitchFamily="2" charset="2"/>
              <a:buChar char="q"/>
            </a:pPr>
            <a:endParaRPr lang="en-US" sz="7200" dirty="0" smtClean="0">
              <a:latin typeface="Arial" panose="020B0604020202020204" pitchFamily="34" charset="0"/>
              <a:cs typeface="Arial" panose="020B0604020202020204" pitchFamily="34" charset="0"/>
            </a:endParaRPr>
          </a:p>
          <a:p>
            <a:pPr marL="966978" indent="-857250">
              <a:buFont typeface="Wingdings" panose="05000000000000000000" pitchFamily="2" charset="2"/>
              <a:buChar char="q"/>
            </a:pPr>
            <a:endParaRPr lang="en-US" sz="7200" dirty="0" smtClean="0">
              <a:latin typeface="Arial" panose="020B0604020202020204" pitchFamily="34" charset="0"/>
              <a:cs typeface="Arial" panose="020B0604020202020204" pitchFamily="34" charset="0"/>
            </a:endParaRPr>
          </a:p>
          <a:p>
            <a:pPr marL="966978" indent="-857250">
              <a:buFont typeface="Wingdings" panose="05000000000000000000" pitchFamily="2" charset="2"/>
              <a:buChar char="q"/>
            </a:pPr>
            <a:endParaRPr lang="en-US" sz="7200" dirty="0" smtClean="0">
              <a:latin typeface="Arial" panose="020B0604020202020204" pitchFamily="34" charset="0"/>
              <a:cs typeface="Arial" panose="020B0604020202020204" pitchFamily="34" charset="0"/>
            </a:endParaRPr>
          </a:p>
          <a:p>
            <a:pPr marL="966978" indent="-857250">
              <a:buFont typeface="Wingdings" panose="05000000000000000000" pitchFamily="2" charset="2"/>
              <a:buChar char="q"/>
            </a:pPr>
            <a:endParaRPr lang="en-US" sz="7200" dirty="0" smtClean="0">
              <a:latin typeface="Arial" panose="020B0604020202020204" pitchFamily="34" charset="0"/>
              <a:cs typeface="Arial" panose="020B0604020202020204" pitchFamily="34" charset="0"/>
            </a:endParaRPr>
          </a:p>
          <a:p>
            <a:pPr marL="109728" indent="0">
              <a:buNone/>
            </a:pPr>
            <a:endParaRPr lang="en-US" sz="7200" dirty="0" smtClean="0">
              <a:latin typeface="Arial" panose="020B0604020202020204" pitchFamily="34" charset="0"/>
              <a:cs typeface="Arial" panose="020B0604020202020204" pitchFamily="34" charset="0"/>
            </a:endParaRPr>
          </a:p>
          <a:p>
            <a:pPr marL="109728" indent="0">
              <a:buNone/>
            </a:pPr>
            <a:endParaRPr lang="en-US" sz="2000" dirty="0"/>
          </a:p>
        </p:txBody>
      </p:sp>
    </p:spTree>
    <p:extLst>
      <p:ext uri="{BB962C8B-B14F-4D97-AF65-F5344CB8AC3E}">
        <p14:creationId xmlns:p14="http://schemas.microsoft.com/office/powerpoint/2010/main" val="14761232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60378" y="599620"/>
            <a:ext cx="8761413" cy="706964"/>
          </a:xfrm>
        </p:spPr>
        <p:txBody>
          <a:bodyPr vert="horz" lIns="91440" tIns="45720" rIns="91440" bIns="45720" rtlCol="0" anchor="ctr">
            <a:normAutofit fontScale="90000"/>
          </a:bodyPr>
          <a:lstStyle/>
          <a:p>
            <a:pPr algn="ctr"/>
            <a:r>
              <a:rPr lang="en-US" sz="4400" b="1" dirty="0">
                <a:latin typeface="Arial" pitchFamily="34" charset="0"/>
                <a:cs typeface="Arial" pitchFamily="34" charset="0"/>
              </a:rPr>
              <a:t>	</a:t>
            </a:r>
            <a:br>
              <a:rPr lang="en-US" sz="4400" b="1" dirty="0">
                <a:latin typeface="Arial" pitchFamily="34" charset="0"/>
                <a:cs typeface="Arial" pitchFamily="34" charset="0"/>
              </a:rPr>
            </a:br>
            <a:r>
              <a:rPr lang="en-US" sz="4400" b="1" dirty="0">
                <a:latin typeface="Arial" pitchFamily="34" charset="0"/>
                <a:cs typeface="Arial" pitchFamily="34" charset="0"/>
              </a:rPr>
              <a:t> Data </a:t>
            </a:r>
            <a:r>
              <a:rPr lang="en-US" sz="4400" b="1" dirty="0" smtClean="0">
                <a:latin typeface="Arial" pitchFamily="34" charset="0"/>
                <a:cs typeface="Arial" pitchFamily="34" charset="0"/>
              </a:rPr>
              <a:t>Quality </a:t>
            </a:r>
            <a:r>
              <a:rPr lang="en-US" sz="4400" b="1" dirty="0">
                <a:latin typeface="Arial" pitchFamily="34" charset="0"/>
                <a:cs typeface="Arial" pitchFamily="34" charset="0"/>
              </a:rPr>
              <a:t>C</a:t>
            </a:r>
            <a:r>
              <a:rPr lang="en-US" sz="4400" b="1" dirty="0" smtClean="0">
                <a:latin typeface="Arial" pitchFamily="34" charset="0"/>
                <a:cs typeface="Arial" pitchFamily="34" charset="0"/>
              </a:rPr>
              <a:t>hecks</a:t>
            </a:r>
            <a:endParaRPr lang="en-US" sz="4400" b="1" dirty="0">
              <a:latin typeface="Arial" pitchFamily="34" charset="0"/>
              <a:cs typeface="Arial" pitchFamily="34" charset="0"/>
            </a:endParaRPr>
          </a:p>
        </p:txBody>
      </p:sp>
      <p:sp>
        <p:nvSpPr>
          <p:cNvPr id="2" name="Content Placeholder 1"/>
          <p:cNvSpPr>
            <a:spLocks noGrp="1"/>
          </p:cNvSpPr>
          <p:nvPr>
            <p:ph idx="1"/>
          </p:nvPr>
        </p:nvSpPr>
        <p:spPr>
          <a:xfrm>
            <a:off x="150233" y="1419134"/>
            <a:ext cx="10965926" cy="3416300"/>
          </a:xfrm>
        </p:spPr>
        <p:txBody>
          <a:bodyPr>
            <a:normAutofit/>
          </a:bodyPr>
          <a:lstStyle/>
          <a:p>
            <a:pPr marL="109728" indent="0">
              <a:buNone/>
            </a:pPr>
            <a:endParaRPr lang="en-US" b="1" u="sng" dirty="0" smtClean="0">
              <a:solidFill>
                <a:schemeClr val="tx1"/>
              </a:solidFill>
              <a:latin typeface="Arial" panose="020B0604020202020204" pitchFamily="34" charset="0"/>
              <a:cs typeface="Arial" panose="020B0604020202020204" pitchFamily="34" charset="0"/>
            </a:endParaRPr>
          </a:p>
          <a:p>
            <a:pPr marL="109728" indent="0">
              <a:buNone/>
            </a:pPr>
            <a:endParaRPr lang="en-US" b="1" u="sng" dirty="0" smtClean="0">
              <a:solidFill>
                <a:schemeClr val="tx1"/>
              </a:solidFill>
              <a:latin typeface="Arial" panose="020B0604020202020204" pitchFamily="34" charset="0"/>
              <a:cs typeface="Arial" panose="020B0604020202020204" pitchFamily="34" charset="0"/>
            </a:endParaRPr>
          </a:p>
          <a:p>
            <a:pPr marL="109728" indent="0">
              <a:buNone/>
            </a:pPr>
            <a:r>
              <a:rPr lang="en-US" b="1" u="sng" dirty="0" smtClean="0">
                <a:solidFill>
                  <a:schemeClr val="tx1"/>
                </a:solidFill>
                <a:latin typeface="Arial" panose="020B0604020202020204" pitchFamily="34" charset="0"/>
                <a:cs typeface="Arial" panose="020B0604020202020204" pitchFamily="34" charset="0"/>
              </a:rPr>
              <a:t>Smart phone based sensor dataset.</a:t>
            </a:r>
          </a:p>
          <a:p>
            <a:pPr marL="109728" indent="0">
              <a:buNone/>
            </a:pPr>
            <a:endParaRPr lang="en-US" sz="7200" b="1" u="sng" dirty="0" smtClean="0">
              <a:latin typeface="Arial" panose="020B0604020202020204" pitchFamily="34" charset="0"/>
              <a:cs typeface="Arial" panose="020B0604020202020204" pitchFamily="34" charset="0"/>
            </a:endParaRPr>
          </a:p>
          <a:p>
            <a:pPr marL="966978" indent="-857250">
              <a:buFont typeface="Wingdings" panose="05000000000000000000" pitchFamily="2" charset="2"/>
              <a:buChar char="q"/>
            </a:pPr>
            <a:endParaRPr lang="en-US" sz="7200" dirty="0" smtClean="0">
              <a:latin typeface="Arial" panose="020B0604020202020204" pitchFamily="34" charset="0"/>
              <a:cs typeface="Arial" panose="020B0604020202020204" pitchFamily="34" charset="0"/>
            </a:endParaRPr>
          </a:p>
          <a:p>
            <a:pPr marL="966978" indent="-857250">
              <a:buFont typeface="Wingdings" panose="05000000000000000000" pitchFamily="2" charset="2"/>
              <a:buChar char="q"/>
            </a:pPr>
            <a:endParaRPr lang="en-US" sz="7200" dirty="0" smtClean="0">
              <a:latin typeface="Arial" panose="020B0604020202020204" pitchFamily="34" charset="0"/>
              <a:cs typeface="Arial" panose="020B0604020202020204" pitchFamily="34" charset="0"/>
            </a:endParaRPr>
          </a:p>
          <a:p>
            <a:pPr marL="966978" indent="-857250">
              <a:buFont typeface="Wingdings" panose="05000000000000000000" pitchFamily="2" charset="2"/>
              <a:buChar char="q"/>
            </a:pPr>
            <a:endParaRPr lang="en-US" sz="7200" dirty="0" smtClean="0">
              <a:latin typeface="Arial" panose="020B0604020202020204" pitchFamily="34" charset="0"/>
              <a:cs typeface="Arial" panose="020B0604020202020204" pitchFamily="34" charset="0"/>
            </a:endParaRPr>
          </a:p>
          <a:p>
            <a:pPr marL="966978" indent="-857250">
              <a:buFont typeface="Wingdings" panose="05000000000000000000" pitchFamily="2" charset="2"/>
              <a:buChar char="q"/>
            </a:pPr>
            <a:endParaRPr lang="en-US" sz="7200" dirty="0" smtClean="0">
              <a:latin typeface="Arial" panose="020B0604020202020204" pitchFamily="34" charset="0"/>
              <a:cs typeface="Arial" panose="020B0604020202020204" pitchFamily="34" charset="0"/>
            </a:endParaRPr>
          </a:p>
          <a:p>
            <a:pPr marL="966978" indent="-857250">
              <a:buFont typeface="Wingdings" panose="05000000000000000000" pitchFamily="2" charset="2"/>
              <a:buChar char="q"/>
            </a:pPr>
            <a:endParaRPr lang="en-US" sz="7200" dirty="0" smtClean="0">
              <a:latin typeface="Arial" panose="020B0604020202020204" pitchFamily="34" charset="0"/>
              <a:cs typeface="Arial" panose="020B0604020202020204" pitchFamily="34" charset="0"/>
            </a:endParaRPr>
          </a:p>
          <a:p>
            <a:pPr marL="966978" indent="-857250">
              <a:buFont typeface="Wingdings" panose="05000000000000000000" pitchFamily="2" charset="2"/>
              <a:buChar char="q"/>
            </a:pPr>
            <a:endParaRPr lang="en-US" sz="7200" dirty="0" smtClean="0">
              <a:latin typeface="Arial" panose="020B0604020202020204" pitchFamily="34" charset="0"/>
              <a:cs typeface="Arial" panose="020B0604020202020204" pitchFamily="34" charset="0"/>
            </a:endParaRPr>
          </a:p>
          <a:p>
            <a:pPr marL="109728" indent="0">
              <a:buNone/>
            </a:pPr>
            <a:endParaRPr lang="en-US" sz="7200" dirty="0" smtClean="0">
              <a:latin typeface="Arial" panose="020B0604020202020204" pitchFamily="34" charset="0"/>
              <a:cs typeface="Arial" panose="020B0604020202020204" pitchFamily="34" charset="0"/>
            </a:endParaRPr>
          </a:p>
          <a:p>
            <a:pPr marL="109728" indent="0">
              <a:buNone/>
            </a:pPr>
            <a:endParaRPr lang="en-US" sz="20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58371" y="3021874"/>
            <a:ext cx="4553858" cy="2953697"/>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897536488"/>
              </p:ext>
            </p:extLst>
          </p:nvPr>
        </p:nvGraphicFramePr>
        <p:xfrm>
          <a:off x="6916079" y="2911748"/>
          <a:ext cx="3841750" cy="2743200"/>
        </p:xfrm>
        <a:graphic>
          <a:graphicData uri="http://schemas.openxmlformats.org/drawingml/2006/table">
            <a:tbl>
              <a:tblPr firstRow="1" firstCol="1" bandRow="1">
                <a:tableStyleId>{5C22544A-7EE6-4342-B048-85BDC9FD1C3A}</a:tableStyleId>
              </a:tblPr>
              <a:tblGrid>
                <a:gridCol w="1508125">
                  <a:extLst>
                    <a:ext uri="{9D8B030D-6E8A-4147-A177-3AD203B41FA5}">
                      <a16:colId xmlns:a16="http://schemas.microsoft.com/office/drawing/2014/main" val="804862438"/>
                    </a:ext>
                  </a:extLst>
                </a:gridCol>
                <a:gridCol w="918845">
                  <a:extLst>
                    <a:ext uri="{9D8B030D-6E8A-4147-A177-3AD203B41FA5}">
                      <a16:colId xmlns:a16="http://schemas.microsoft.com/office/drawing/2014/main" val="2682019739"/>
                    </a:ext>
                  </a:extLst>
                </a:gridCol>
                <a:gridCol w="1414780">
                  <a:extLst>
                    <a:ext uri="{9D8B030D-6E8A-4147-A177-3AD203B41FA5}">
                      <a16:colId xmlns:a16="http://schemas.microsoft.com/office/drawing/2014/main" val="684249718"/>
                    </a:ext>
                  </a:extLst>
                </a:gridCol>
              </a:tblGrid>
              <a:tr h="154305">
                <a:tc>
                  <a:txBody>
                    <a:bodyPr/>
                    <a:lstStyle/>
                    <a:p>
                      <a:pPr marL="0" marR="0" algn="just">
                        <a:lnSpc>
                          <a:spcPct val="150000"/>
                        </a:lnSpc>
                        <a:spcBef>
                          <a:spcPts val="0"/>
                        </a:spcBef>
                        <a:spcAft>
                          <a:spcPts val="0"/>
                        </a:spcAft>
                      </a:pPr>
                      <a:r>
                        <a:rPr lang="en-GB" sz="1200" dirty="0">
                          <a:effectLst/>
                        </a:rPr>
                        <a:t>Activity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GB" sz="1200">
                          <a:effectLst/>
                        </a:rPr>
                        <a:t>No of Record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GB" sz="1200">
                          <a:effectLst/>
                        </a:rPr>
                        <a:t>Percentage of Record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9969978"/>
                  </a:ext>
                </a:extLst>
              </a:tr>
              <a:tr h="159385">
                <a:tc>
                  <a:txBody>
                    <a:bodyPr/>
                    <a:lstStyle/>
                    <a:p>
                      <a:pPr marL="0" marR="0" algn="just">
                        <a:lnSpc>
                          <a:spcPct val="150000"/>
                        </a:lnSpc>
                        <a:spcBef>
                          <a:spcPts val="0"/>
                        </a:spcBef>
                        <a:spcAft>
                          <a:spcPts val="0"/>
                        </a:spcAft>
                      </a:pPr>
                      <a:r>
                        <a:rPr lang="en-GB" sz="1200">
                          <a:effectLst/>
                        </a:rPr>
                        <a:t>Laying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GB" sz="1200">
                          <a:effectLst/>
                        </a:rPr>
                        <a:t>1944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GB" sz="1200">
                          <a:effectLst/>
                        </a:rPr>
                        <a:t>18.9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56142570"/>
                  </a:ext>
                </a:extLst>
              </a:tr>
              <a:tr h="159385">
                <a:tc>
                  <a:txBody>
                    <a:bodyPr/>
                    <a:lstStyle/>
                    <a:p>
                      <a:pPr marL="0" marR="0" algn="just">
                        <a:lnSpc>
                          <a:spcPct val="150000"/>
                        </a:lnSpc>
                        <a:spcBef>
                          <a:spcPts val="0"/>
                        </a:spcBef>
                        <a:spcAft>
                          <a:spcPts val="0"/>
                        </a:spcAft>
                      </a:pPr>
                      <a:r>
                        <a:rPr lang="en-GB" sz="1200">
                          <a:effectLst/>
                        </a:rPr>
                        <a:t>Standing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GB" sz="1200">
                          <a:effectLst/>
                        </a:rPr>
                        <a:t>1906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GB" sz="1200">
                          <a:effectLst/>
                        </a:rPr>
                        <a:t>18.5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3383385"/>
                  </a:ext>
                </a:extLst>
              </a:tr>
              <a:tr h="159385">
                <a:tc>
                  <a:txBody>
                    <a:bodyPr/>
                    <a:lstStyle/>
                    <a:p>
                      <a:pPr marL="0" marR="0" algn="just">
                        <a:lnSpc>
                          <a:spcPct val="150000"/>
                        </a:lnSpc>
                        <a:spcBef>
                          <a:spcPts val="0"/>
                        </a:spcBef>
                        <a:spcAft>
                          <a:spcPts val="0"/>
                        </a:spcAft>
                      </a:pPr>
                      <a:r>
                        <a:rPr lang="en-GB" sz="1200">
                          <a:effectLst/>
                        </a:rPr>
                        <a:t>Sitting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GB" sz="1200">
                          <a:effectLst/>
                        </a:rPr>
                        <a:t>1777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GB" sz="1200">
                          <a:effectLst/>
                        </a:rPr>
                        <a:t>17.3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9715145"/>
                  </a:ext>
                </a:extLst>
              </a:tr>
              <a:tr h="159385">
                <a:tc>
                  <a:txBody>
                    <a:bodyPr/>
                    <a:lstStyle/>
                    <a:p>
                      <a:pPr marL="0" marR="0" algn="just">
                        <a:lnSpc>
                          <a:spcPct val="150000"/>
                        </a:lnSpc>
                        <a:spcBef>
                          <a:spcPts val="0"/>
                        </a:spcBef>
                        <a:spcAft>
                          <a:spcPts val="0"/>
                        </a:spcAft>
                      </a:pPr>
                      <a:r>
                        <a:rPr lang="en-GB" sz="1200">
                          <a:effectLst/>
                        </a:rPr>
                        <a:t>Walking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GB" sz="1200">
                          <a:effectLst/>
                        </a:rPr>
                        <a:t>1722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GB" sz="1200">
                          <a:effectLst/>
                        </a:rPr>
                        <a:t>16.7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24111272"/>
                  </a:ext>
                </a:extLst>
              </a:tr>
              <a:tr h="159385">
                <a:tc>
                  <a:txBody>
                    <a:bodyPr/>
                    <a:lstStyle/>
                    <a:p>
                      <a:pPr marL="0" marR="0" algn="just">
                        <a:lnSpc>
                          <a:spcPct val="150000"/>
                        </a:lnSpc>
                        <a:spcBef>
                          <a:spcPts val="0"/>
                        </a:spcBef>
                        <a:spcAft>
                          <a:spcPts val="0"/>
                        </a:spcAft>
                      </a:pPr>
                      <a:r>
                        <a:rPr lang="en-GB" sz="1200">
                          <a:effectLst/>
                        </a:rPr>
                        <a:t>Walking Upstairs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GB" sz="1200">
                          <a:effectLst/>
                        </a:rPr>
                        <a:t>1544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GB" sz="1200">
                          <a:effectLst/>
                        </a:rPr>
                        <a:t>15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1802427"/>
                  </a:ext>
                </a:extLst>
              </a:tr>
              <a:tr h="159385">
                <a:tc>
                  <a:txBody>
                    <a:bodyPr/>
                    <a:lstStyle/>
                    <a:p>
                      <a:pPr marL="0" marR="0" algn="just">
                        <a:lnSpc>
                          <a:spcPct val="150000"/>
                        </a:lnSpc>
                        <a:spcBef>
                          <a:spcPts val="0"/>
                        </a:spcBef>
                        <a:spcAft>
                          <a:spcPts val="0"/>
                        </a:spcAft>
                      </a:pPr>
                      <a:r>
                        <a:rPr lang="en-GB" sz="1200">
                          <a:effectLst/>
                        </a:rPr>
                        <a:t>Walking Downstairs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GB" sz="1200">
                          <a:effectLst/>
                        </a:rPr>
                        <a:t>1406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GB" sz="1200">
                          <a:effectLst/>
                        </a:rPr>
                        <a:t>13.7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35356392"/>
                  </a:ext>
                </a:extLst>
              </a:tr>
              <a:tr h="159385">
                <a:tc>
                  <a:txBody>
                    <a:bodyPr/>
                    <a:lstStyle/>
                    <a:p>
                      <a:pPr marL="0" marR="0" algn="just">
                        <a:lnSpc>
                          <a:spcPct val="150000"/>
                        </a:lnSpc>
                        <a:spcBef>
                          <a:spcPts val="0"/>
                        </a:spcBef>
                        <a:spcAft>
                          <a:spcPts val="0"/>
                        </a:spcAft>
                      </a:pPr>
                      <a:r>
                        <a:rPr lang="en-GB" sz="1200">
                          <a:effectLst/>
                        </a:rPr>
                        <a:t>Total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GB" sz="1200">
                          <a:effectLst/>
                        </a:rPr>
                        <a:t>10299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GB" sz="1200" dirty="0">
                          <a:effectLst/>
                        </a:rPr>
                        <a:t>100%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53610652"/>
                  </a:ext>
                </a:extLst>
              </a:tr>
            </a:tbl>
          </a:graphicData>
        </a:graphic>
      </p:graphicFrame>
    </p:spTree>
    <p:extLst>
      <p:ext uri="{BB962C8B-B14F-4D97-AF65-F5344CB8AC3E}">
        <p14:creationId xmlns:p14="http://schemas.microsoft.com/office/powerpoint/2010/main" val="3572809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Exploratory Data Analysis (EDA)</a:t>
            </a:r>
          </a:p>
        </p:txBody>
      </p:sp>
    </p:spTree>
    <p:extLst>
      <p:ext uri="{BB962C8B-B14F-4D97-AF65-F5344CB8AC3E}">
        <p14:creationId xmlns:p14="http://schemas.microsoft.com/office/powerpoint/2010/main" val="656206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ppt/theme/themeOverride2.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1980</TotalTime>
  <Words>1925</Words>
  <Application>Microsoft Office PowerPoint</Application>
  <PresentationFormat>Widescreen</PresentationFormat>
  <Paragraphs>485</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Times New Roman</vt:lpstr>
      <vt:lpstr>Wingdings</vt:lpstr>
      <vt:lpstr>Wingdings 3</vt:lpstr>
      <vt:lpstr>Ion Boardroom</vt:lpstr>
      <vt:lpstr>PERFORMANCE ANALYSIS OF MACHINE LEARNING ALGORITHMS FOR MONITORING HUMAN ACTIVITY RECOGNITION </vt:lpstr>
      <vt:lpstr>Objective</vt:lpstr>
      <vt:lpstr> Problem Solving Methodology </vt:lpstr>
      <vt:lpstr>  Dataset Description</vt:lpstr>
      <vt:lpstr>      Data Descriptions</vt:lpstr>
      <vt:lpstr>  Dataset Description</vt:lpstr>
      <vt:lpstr>   Data Descriptions</vt:lpstr>
      <vt:lpstr>   Data Quality Checks</vt:lpstr>
      <vt:lpstr>Exploratory Data Analysis (EDA)</vt:lpstr>
      <vt:lpstr>Correlation between all the columns(Wearable Sensor Data)</vt:lpstr>
      <vt:lpstr> Mean Distribution of Acceleration in Vertical, Lateral and Front axis(Wearable Sensor Data) </vt:lpstr>
      <vt:lpstr> Feature Distribution(Smartphone Sensor based Dataset) </vt:lpstr>
      <vt:lpstr> Feature Distribution(Smartphone Sensor based dataset) </vt:lpstr>
      <vt:lpstr> Feature Distribution(Smartphone Sensor based  dataset) </vt:lpstr>
      <vt:lpstr> Duration for walking upstairs and down stairs (Smartphone Sensor based dataset) </vt:lpstr>
      <vt:lpstr> PCA(Smartphone sensor dataset)</vt:lpstr>
      <vt:lpstr>  Optimization of Hyper Parameter</vt:lpstr>
      <vt:lpstr>Comparison between all Algorithm results (Wearable Sensor based Dataset)</vt:lpstr>
      <vt:lpstr>Comparison between all Algorithm Results (Wearable Sensor based Dataset)</vt:lpstr>
      <vt:lpstr>Comparison between all Algorithm results (Smartphone Sensor based Dataset)</vt:lpstr>
      <vt:lpstr>Comparison between all Algorithm Results (Smartphone Sensor based Dataset)</vt:lpstr>
      <vt:lpstr>CONCLUSION &amp; FUTURE WORK</vt:lpstr>
      <vt:lpstr>References </vt:lpstr>
    </vt:vector>
  </TitlesOfParts>
  <Company>CEVA Logistics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Goel, Richa</dc:creator>
  <cp:lastModifiedBy>Goel, Richa</cp:lastModifiedBy>
  <cp:revision>54</cp:revision>
  <dcterms:created xsi:type="dcterms:W3CDTF">2020-05-12T21:07:58Z</dcterms:created>
  <dcterms:modified xsi:type="dcterms:W3CDTF">2020-05-15T04:51:32Z</dcterms:modified>
</cp:coreProperties>
</file>