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8324500" cx="374634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4">
          <p15:clr>
            <a:srgbClr val="000000"/>
          </p15:clr>
        </p15:guide>
        <p15:guide id="2" pos="11733">
          <p15:clr>
            <a:srgbClr val="000000"/>
          </p15:clr>
        </p15:guide>
        <p15:guide id="3" pos="634">
          <p15:clr>
            <a:srgbClr val="000000"/>
          </p15:clr>
        </p15:guide>
        <p15:guide id="4" pos="22804">
          <p15:clr>
            <a:srgbClr val="000000"/>
          </p15:clr>
        </p15:guide>
        <p15:guide id="5" pos="8637">
          <p15:clr>
            <a:srgbClr val="000000"/>
          </p15:clr>
        </p15:guide>
        <p15:guide id="6" pos="16212">
          <p15:clr>
            <a:srgbClr val="000000"/>
          </p15:clr>
        </p15:guide>
        <p15:guide id="7" pos="14980">
          <p15:clr>
            <a:srgbClr val="000000"/>
          </p15:clr>
        </p15:guide>
        <p15:guide id="8" pos="20054">
          <p15:clr>
            <a:srgbClr val="000000"/>
          </p15:clr>
        </p15:guide>
        <p15:guide id="9" pos="363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zroHtRqi77bPJZ0q+Hc06plHI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4" orient="horz"/>
        <p:guide pos="11733"/>
        <p:guide pos="634"/>
        <p:guide pos="22804"/>
        <p:guide pos="8637"/>
        <p:guide pos="16212"/>
        <p:guide pos="14980"/>
        <p:guide pos="20054"/>
        <p:guide pos="36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-57150" y="696913"/>
            <a:ext cx="71247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-57150" y="696913"/>
            <a:ext cx="71247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959607" y="11775376"/>
            <a:ext cx="31843349" cy="3639098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27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959607" y="7766887"/>
            <a:ext cx="31843349" cy="4008488"/>
          </a:xfrm>
          <a:prstGeom prst="rect">
            <a:avLst/>
          </a:prstGeom>
          <a:noFill/>
          <a:ln>
            <a:noFill/>
          </a:ln>
        </p:spPr>
        <p:txBody>
          <a:bodyPr anchorCtr="0" anchor="b" bIns="239775" lIns="479550" spcFirstLastPara="1" rIns="479550" wrap="square" tIns="2397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None/>
              <a:defRPr sz="1113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None/>
              <a:defRPr sz="1002"/>
            </a:lvl2pPr>
            <a:lvl3pPr indent="-228600" lvl="2" marL="13716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sz="891"/>
            </a:lvl3pPr>
            <a:lvl4pPr indent="-228600" lvl="3" marL="18288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4pPr>
            <a:lvl5pPr indent="-228600" lvl="4" marL="22860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5pPr>
            <a:lvl6pPr indent="-228600" lvl="5" marL="27432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6pPr>
            <a:lvl7pPr indent="-228600" lvl="6" marL="32004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7pPr>
            <a:lvl8pPr indent="-228600" lvl="7" marL="36576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8pPr>
            <a:lvl9pPr indent="-228600" lvl="8" marL="41148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810033" y="5692831"/>
            <a:ext cx="31843349" cy="392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5620064" y="10383539"/>
            <a:ext cx="26223286" cy="4683638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809875" y="1628775"/>
            <a:ext cx="31843662" cy="30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2809875" y="5292725"/>
            <a:ext cx="31843662" cy="1099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 rot="5400000">
            <a:off x="23343223" y="4978299"/>
            <a:ext cx="14659787" cy="7960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 rot="5400000">
            <a:off x="7362699" y="-2923996"/>
            <a:ext cx="14659787" cy="237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2809875" y="1628775"/>
            <a:ext cx="31843662" cy="30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 rot="5400000">
            <a:off x="13234194" y="-5131593"/>
            <a:ext cx="10995025" cy="31843662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342619" y="12826984"/>
            <a:ext cx="22479028" cy="1514671"/>
          </a:xfrm>
          <a:prstGeom prst="rect">
            <a:avLst/>
          </a:prstGeom>
          <a:noFill/>
          <a:ln>
            <a:noFill/>
          </a:ln>
        </p:spPr>
        <p:txBody>
          <a:bodyPr anchorCtr="0" anchor="b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1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7342619" y="1637507"/>
            <a:ext cx="22479028" cy="10994177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7342619" y="14341655"/>
            <a:ext cx="22479028" cy="2150056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1pPr>
            <a:lvl2pPr indent="-228600" lvl="1" marL="914400" algn="l">
              <a:lnSpc>
                <a:spcPct val="100000"/>
              </a:lnSpc>
              <a:spcBef>
                <a:spcPts val="134"/>
              </a:spcBef>
              <a:spcAft>
                <a:spcPts val="0"/>
              </a:spcAft>
              <a:buClr>
                <a:schemeClr val="dk1"/>
              </a:buClr>
              <a:buSzPts val="668"/>
              <a:buFont typeface="Times New Roman"/>
              <a:buNone/>
              <a:defRPr sz="668"/>
            </a:lvl2pPr>
            <a:lvl3pPr indent="-228600" lvl="2" marL="1371600" algn="l">
              <a:lnSpc>
                <a:spcPct val="100000"/>
              </a:lnSpc>
              <a:spcBef>
                <a:spcPts val="111"/>
              </a:spcBef>
              <a:spcAft>
                <a:spcPts val="0"/>
              </a:spcAft>
              <a:buClr>
                <a:schemeClr val="dk1"/>
              </a:buClr>
              <a:buSzPts val="557"/>
              <a:buFont typeface="Times New Roman"/>
              <a:buNone/>
              <a:defRPr sz="557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1873356" y="729942"/>
            <a:ext cx="12325153" cy="3104457"/>
          </a:xfrm>
          <a:prstGeom prst="rect">
            <a:avLst/>
          </a:prstGeom>
          <a:noFill/>
          <a:ln>
            <a:noFill/>
          </a:ln>
        </p:spPr>
        <p:txBody>
          <a:bodyPr anchorCtr="0" anchor="b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1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14647232" y="729941"/>
            <a:ext cx="20942829" cy="15638933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41693" lvl="0" marL="457200" algn="l">
              <a:lnSpc>
                <a:spcPct val="10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81"/>
              <a:buFont typeface="Times New Roman"/>
              <a:buChar char="•"/>
              <a:defRPr sz="1781"/>
            </a:lvl1pPr>
            <a:lvl2pPr indent="-327596" lvl="1" marL="914400" algn="l">
              <a:lnSpc>
                <a:spcPct val="10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59"/>
              <a:buFont typeface="Times New Roman"/>
              <a:buChar char="–"/>
              <a:defRPr sz="1559"/>
            </a:lvl2pPr>
            <a:lvl3pPr indent="-313436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Char char="•"/>
              <a:defRPr sz="1336"/>
            </a:lvl3pPr>
            <a:lvl4pPr indent="-299275" lvl="3" marL="18288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–"/>
              <a:defRPr sz="1113"/>
            </a:lvl4pPr>
            <a:lvl5pPr indent="-299275" lvl="4" marL="22860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»"/>
              <a:defRPr sz="1113"/>
            </a:lvl5pPr>
            <a:lvl6pPr indent="-299275" lvl="5" marL="27432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»"/>
              <a:defRPr sz="1113"/>
            </a:lvl6pPr>
            <a:lvl7pPr indent="-299275" lvl="6" marL="32004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»"/>
              <a:defRPr sz="1113"/>
            </a:lvl7pPr>
            <a:lvl8pPr indent="-299275" lvl="7" marL="36576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»"/>
              <a:defRPr sz="1113"/>
            </a:lvl8pPr>
            <a:lvl9pPr indent="-299275" lvl="8" marL="41148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»"/>
              <a:defRPr sz="1113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1873356" y="3834398"/>
            <a:ext cx="12325153" cy="12534476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779"/>
              <a:buFont typeface="Times New Roman"/>
              <a:buNone/>
              <a:defRPr sz="779"/>
            </a:lvl1pPr>
            <a:lvl2pPr indent="-228600" lvl="1" marL="914400" algn="l">
              <a:lnSpc>
                <a:spcPct val="100000"/>
              </a:lnSpc>
              <a:spcBef>
                <a:spcPts val="134"/>
              </a:spcBef>
              <a:spcAft>
                <a:spcPts val="0"/>
              </a:spcAft>
              <a:buClr>
                <a:schemeClr val="dk1"/>
              </a:buClr>
              <a:buSzPts val="668"/>
              <a:buFont typeface="Times New Roman"/>
              <a:buNone/>
              <a:defRPr sz="668"/>
            </a:lvl2pPr>
            <a:lvl3pPr indent="-228600" lvl="2" marL="1371600" algn="l">
              <a:lnSpc>
                <a:spcPct val="100000"/>
              </a:lnSpc>
              <a:spcBef>
                <a:spcPts val="111"/>
              </a:spcBef>
              <a:spcAft>
                <a:spcPts val="0"/>
              </a:spcAft>
              <a:buClr>
                <a:schemeClr val="dk1"/>
              </a:buClr>
              <a:buSzPts val="557"/>
              <a:buFont typeface="Times New Roman"/>
              <a:buNone/>
              <a:defRPr sz="557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1"/>
              <a:buFont typeface="Times New Roman"/>
              <a:buNone/>
              <a:defRPr sz="501"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2809875" y="1628775"/>
            <a:ext cx="31843662" cy="30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873355" y="733475"/>
            <a:ext cx="33716704" cy="3054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873356" y="4102161"/>
            <a:ext cx="16552461" cy="1709086"/>
          </a:xfrm>
          <a:prstGeom prst="rect">
            <a:avLst/>
          </a:prstGeom>
          <a:noFill/>
          <a:ln>
            <a:noFill/>
          </a:ln>
        </p:spPr>
        <p:txBody>
          <a:bodyPr anchorCtr="0" anchor="b" bIns="239775" lIns="479550" spcFirstLastPara="1" rIns="479550" wrap="square" tIns="2397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None/>
              <a:defRPr b="1" sz="1336"/>
            </a:lvl1pPr>
            <a:lvl2pPr indent="-228600" lvl="1" marL="9144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None/>
              <a:defRPr b="1" sz="1113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None/>
              <a:defRPr b="1" sz="1002"/>
            </a:lvl3pPr>
            <a:lvl4pPr indent="-228600" lvl="3" marL="1828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4pPr>
            <a:lvl5pPr indent="-228600" lvl="4" marL="22860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5pPr>
            <a:lvl6pPr indent="-228600" lvl="5" marL="27432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6pPr>
            <a:lvl7pPr indent="-228600" lvl="6" marL="32004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7pPr>
            <a:lvl8pPr indent="-228600" lvl="7" marL="36576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8pPr>
            <a:lvl9pPr indent="-228600" lvl="8" marL="4114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1873356" y="5811247"/>
            <a:ext cx="16552461" cy="1055762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13436" lvl="0" marL="457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Char char="•"/>
              <a:defRPr sz="1336"/>
            </a:lvl1pPr>
            <a:lvl2pPr indent="-299275" lvl="1" marL="9144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–"/>
              <a:defRPr sz="1113"/>
            </a:lvl2pPr>
            <a:lvl3pPr indent="-292227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•"/>
              <a:defRPr sz="1002"/>
            </a:lvl3pPr>
            <a:lvl4pPr indent="-285178" lvl="3" marL="1828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–"/>
              <a:defRPr sz="891"/>
            </a:lvl4pPr>
            <a:lvl5pPr indent="-285178" lvl="4" marL="22860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5pPr>
            <a:lvl6pPr indent="-285178" lvl="5" marL="27432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6pPr>
            <a:lvl7pPr indent="-285178" lvl="6" marL="32004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7pPr>
            <a:lvl8pPr indent="-285178" lvl="7" marL="36576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8pPr>
            <a:lvl9pPr indent="-285178" lvl="8" marL="4114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19031468" y="4102161"/>
            <a:ext cx="16558591" cy="1709086"/>
          </a:xfrm>
          <a:prstGeom prst="rect">
            <a:avLst/>
          </a:prstGeom>
          <a:noFill/>
          <a:ln>
            <a:noFill/>
          </a:ln>
        </p:spPr>
        <p:txBody>
          <a:bodyPr anchorCtr="0" anchor="b" bIns="239775" lIns="479550" spcFirstLastPara="1" rIns="479550" wrap="square" tIns="2397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None/>
              <a:defRPr b="1" sz="1336"/>
            </a:lvl1pPr>
            <a:lvl2pPr indent="-228600" lvl="1" marL="9144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None/>
              <a:defRPr b="1" sz="1113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None/>
              <a:defRPr b="1" sz="1002"/>
            </a:lvl3pPr>
            <a:lvl4pPr indent="-228600" lvl="3" marL="1828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4pPr>
            <a:lvl5pPr indent="-228600" lvl="4" marL="22860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5pPr>
            <a:lvl6pPr indent="-228600" lvl="5" marL="27432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6pPr>
            <a:lvl7pPr indent="-228600" lvl="6" marL="32004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7pPr>
            <a:lvl8pPr indent="-228600" lvl="7" marL="36576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8pPr>
            <a:lvl9pPr indent="-228600" lvl="8" marL="4114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None/>
              <a:defRPr b="1" sz="891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19031468" y="5811247"/>
            <a:ext cx="16558591" cy="1055762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13436" lvl="0" marL="457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Char char="•"/>
              <a:defRPr sz="1336"/>
            </a:lvl1pPr>
            <a:lvl2pPr indent="-299275" lvl="1" marL="9144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–"/>
              <a:defRPr sz="1113"/>
            </a:lvl2pPr>
            <a:lvl3pPr indent="-292227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•"/>
              <a:defRPr sz="1002"/>
            </a:lvl3pPr>
            <a:lvl4pPr indent="-285178" lvl="3" marL="1828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–"/>
              <a:defRPr sz="891"/>
            </a:lvl4pPr>
            <a:lvl5pPr indent="-285178" lvl="4" marL="22860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5pPr>
            <a:lvl6pPr indent="-285178" lvl="5" marL="27432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6pPr>
            <a:lvl7pPr indent="-285178" lvl="6" marL="32004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7pPr>
            <a:lvl8pPr indent="-285178" lvl="7" marL="36576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8pPr>
            <a:lvl9pPr indent="-285178" lvl="8" marL="4114800" algn="l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91"/>
              <a:buFont typeface="Times New Roman"/>
              <a:buChar char="»"/>
              <a:defRPr sz="891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2809875" y="1628775"/>
            <a:ext cx="31843662" cy="30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810033" y="5293396"/>
            <a:ext cx="15862213" cy="10995061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27596" lvl="0" marL="457200" algn="l">
              <a:lnSpc>
                <a:spcPct val="10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59"/>
              <a:buFont typeface="Times New Roman"/>
              <a:buChar char="•"/>
              <a:defRPr sz="1559"/>
            </a:lvl1pPr>
            <a:lvl2pPr indent="-313436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Char char="–"/>
              <a:defRPr sz="1336"/>
            </a:lvl2pPr>
            <a:lvl3pPr indent="-299275" lvl="2" marL="13716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•"/>
              <a:defRPr sz="1113"/>
            </a:lvl3pPr>
            <a:lvl4pPr indent="-292227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–"/>
              <a:defRPr sz="1002"/>
            </a:lvl4pPr>
            <a:lvl5pPr indent="-292226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5pPr>
            <a:lvl6pPr indent="-292226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6pPr>
            <a:lvl7pPr indent="-292226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7pPr>
            <a:lvl8pPr indent="-292227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8pPr>
            <a:lvl9pPr indent="-292227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18789943" y="5293396"/>
            <a:ext cx="15863440" cy="10995061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327596" lvl="0" marL="457200" algn="l">
              <a:lnSpc>
                <a:spcPct val="10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59"/>
              <a:buFont typeface="Times New Roman"/>
              <a:buChar char="•"/>
              <a:defRPr sz="1559"/>
            </a:lvl1pPr>
            <a:lvl2pPr indent="-313436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6"/>
              <a:buFont typeface="Times New Roman"/>
              <a:buChar char="–"/>
              <a:defRPr sz="1336"/>
            </a:lvl2pPr>
            <a:lvl3pPr indent="-299275" lvl="2" marL="1371600" algn="l">
              <a:lnSpc>
                <a:spcPct val="100000"/>
              </a:lnSpc>
              <a:spcBef>
                <a:spcPts val="223"/>
              </a:spcBef>
              <a:spcAft>
                <a:spcPts val="0"/>
              </a:spcAft>
              <a:buClr>
                <a:schemeClr val="dk1"/>
              </a:buClr>
              <a:buSzPts val="1113"/>
              <a:buFont typeface="Times New Roman"/>
              <a:buChar char="•"/>
              <a:defRPr sz="1113"/>
            </a:lvl3pPr>
            <a:lvl4pPr indent="-292227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–"/>
              <a:defRPr sz="1002"/>
            </a:lvl4pPr>
            <a:lvl5pPr indent="-292226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5pPr>
            <a:lvl6pPr indent="-292226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6pPr>
            <a:lvl7pPr indent="-292226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7pPr>
            <a:lvl8pPr indent="-292227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8pPr>
            <a:lvl9pPr indent="-292227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2"/>
              <a:buFont typeface="Times New Roman"/>
              <a:buChar char="»"/>
              <a:defRPr sz="1002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809875" y="1628775"/>
            <a:ext cx="31843662" cy="30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6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6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6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86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2809875" y="5292725"/>
            <a:ext cx="31843662" cy="1099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-819150" lvl="0" marL="4572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•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742950" lvl="1" marL="9144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Char char="–"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67310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Times New Roman"/>
              <a:buChar char="•"/>
              <a:defRPr b="0" i="0" sz="7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596900" lvl="3" marL="182880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Char char="–"/>
              <a:defRPr b="0" i="0" sz="5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596900" lvl="4" marL="228600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Char char="»"/>
              <a:defRPr b="0" i="0" sz="5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599757" lvl="5" marL="2743200" marR="0" rtl="0" algn="l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Char char="»"/>
              <a:defRPr b="0" i="0" sz="584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599757" lvl="6" marL="3200400" marR="0" rtl="0" algn="l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Char char="»"/>
              <a:defRPr b="0" i="0" sz="584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599757" lvl="7" marL="3657600" marR="0" rtl="0" algn="l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Char char="»"/>
              <a:defRPr b="0" i="0" sz="584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599757" lvl="8" marL="4114800" marR="0" rtl="0" algn="l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845"/>
              <a:buFont typeface="Times New Roman"/>
              <a:buChar char="»"/>
              <a:defRPr b="0" i="0" sz="584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2809875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2800012" y="16695737"/>
            <a:ext cx="11863387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26849387" y="16695737"/>
            <a:ext cx="780415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andfonline.com/doi/full/10.1080/87568225.2018.1539632?needAccess=true" TargetMode="External"/><Relationship Id="rId10" Type="http://schemas.openxmlformats.org/officeDocument/2006/relationships/hyperlink" Target="https://doi.org/10.1080/19496591.2020.1853555" TargetMode="External"/><Relationship Id="rId13" Type="http://schemas.openxmlformats.org/officeDocument/2006/relationships/hyperlink" Target="https://mhealth.jmir.org/2016/1/e5/" TargetMode="External"/><Relationship Id="rId12" Type="http://schemas.openxmlformats.org/officeDocument/2006/relationships/hyperlink" Target="https://link.springer.com/article/10.1007/s10615-019-00711-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nchs/fastats/mental-health.htm" TargetMode="External"/><Relationship Id="rId4" Type="http://schemas.openxmlformats.org/officeDocument/2006/relationships/hyperlink" Target="https://www.ncbi.nlm.nih.gov/pmc/articles/PMC6628691/" TargetMode="External"/><Relationship Id="rId9" Type="http://schemas.openxmlformats.org/officeDocument/2006/relationships/hyperlink" Target="https://www.zotero.org/google-docs/?IaRVFb" TargetMode="External"/><Relationship Id="rId5" Type="http://schemas.openxmlformats.org/officeDocument/2006/relationships/hyperlink" Target="https://www.zotero.org/google-docs/?IaRVFb" TargetMode="External"/><Relationship Id="rId6" Type="http://schemas.openxmlformats.org/officeDocument/2006/relationships/hyperlink" Target="https://www.zotero.org/google-docs/?IaRVFb" TargetMode="External"/><Relationship Id="rId7" Type="http://schemas.openxmlformats.org/officeDocument/2006/relationships/hyperlink" Target="https://www.zotero.org/google-docs/?IaRVFb" TargetMode="External"/><Relationship Id="rId8" Type="http://schemas.openxmlformats.org/officeDocument/2006/relationships/hyperlink" Target="https://www.zotero.org/google-docs/?IaRVF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41501" y="4394175"/>
            <a:ext cx="7618500" cy="4830900"/>
          </a:xfrm>
          <a:prstGeom prst="rect">
            <a:avLst/>
          </a:prstGeom>
          <a:noFill/>
          <a:ln cap="flat" cmpd="sng" w="76200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Mental health encompasses the emotional, psychological, and social well-being of an individual.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Mental health problems are prevalent and increasing among college students.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Suicide is the second leading cause of death among college students.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African American students face racial microaggressions that result in stress, anxiety, and emotional and social withdrawal.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5901987" y="8143875"/>
            <a:ext cx="5676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25425" lIns="50875" spcFirstLastPara="1" rIns="50875" wrap="square" tIns="25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643062" y="3344862"/>
            <a:ext cx="7616825" cy="606425"/>
          </a:xfrm>
          <a:prstGeom prst="rect">
            <a:avLst/>
          </a:prstGeom>
          <a:solidFill>
            <a:srgbClr val="EAEAEA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800" lIns="91600" spcFirstLastPara="1" rIns="91600" wrap="square" tIns="45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641475" y="9621837"/>
            <a:ext cx="7618412" cy="606425"/>
          </a:xfrm>
          <a:prstGeom prst="rect">
            <a:avLst/>
          </a:prstGeom>
          <a:solidFill>
            <a:srgbClr val="EAEAEA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800" lIns="91600" spcFirstLastPara="1" rIns="91600" wrap="square" tIns="45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7203400" y="10380650"/>
            <a:ext cx="7929600" cy="600600"/>
          </a:xfrm>
          <a:prstGeom prst="rect">
            <a:avLst/>
          </a:prstGeom>
          <a:solidFill>
            <a:srgbClr val="EAEAEA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800" lIns="91600" spcFirstLastPara="1" rIns="91600" wrap="square" tIns="45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8197850" y="2901950"/>
            <a:ext cx="21212175" cy="0"/>
          </a:xfrm>
          <a:prstGeom prst="straightConnector1">
            <a:avLst/>
          </a:prstGeom>
          <a:noFill/>
          <a:ln cap="flat" cmpd="sng" w="762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1204912" y="2887662"/>
            <a:ext cx="34594800" cy="0"/>
          </a:xfrm>
          <a:prstGeom prst="straightConnector1">
            <a:avLst/>
          </a:prstGeom>
          <a:noFill/>
          <a:ln cap="flat" cmpd="sng" w="76200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8113712" y="1200150"/>
            <a:ext cx="84137" cy="682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25" lIns="50875" spcFirstLastPara="1" rIns="50875" wrap="square" tIns="25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wseal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3712" y="720725"/>
            <a:ext cx="1836737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7503775" y="8250237"/>
            <a:ext cx="2290445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7499012" y="8305800"/>
            <a:ext cx="22906037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3320375" y="8483600"/>
            <a:ext cx="5849937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075" spcFirstLastPara="1" rIns="53075" wrap="square" tIns="26525">
            <a:spAutoFit/>
          </a:bodyPr>
          <a:lstStyle/>
          <a:p>
            <a:pPr indent="17463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522575" y="5089525"/>
            <a:ext cx="7046912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25" lIns="50875" spcFirstLastPara="1" rIns="50875" wrap="square" tIns="25425">
            <a:spAutoFit/>
          </a:bodyPr>
          <a:lstStyle/>
          <a:p>
            <a:pPr indent="-458787" lvl="1" marL="858837" marR="0" rtl="0" algn="just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8787" lvl="0" marL="458787" marR="0" rtl="0" algn="just">
              <a:lnSpc>
                <a:spcPct val="6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41475" y="13744575"/>
            <a:ext cx="7618500" cy="600600"/>
          </a:xfrm>
          <a:prstGeom prst="rect">
            <a:avLst/>
          </a:prstGeom>
          <a:solidFill>
            <a:srgbClr val="EAEAEA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800" lIns="91600" spcFirstLastPara="1" rIns="91600" wrap="square" tIns="45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1314112" y="3389312"/>
            <a:ext cx="14203362" cy="606425"/>
          </a:xfrm>
          <a:prstGeom prst="rect">
            <a:avLst/>
          </a:prstGeom>
          <a:solidFill>
            <a:srgbClr val="EAEAEA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800" lIns="91600" spcFirstLastPara="1" rIns="91600" wrap="square" tIns="45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061325" y="13319125"/>
            <a:ext cx="7497762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25" lIns="50875" spcFirstLastPara="1" rIns="50875" wrap="square" tIns="25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baseline="3000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baseline="3000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7189112" y="3392225"/>
            <a:ext cx="7929600" cy="600600"/>
          </a:xfrm>
          <a:prstGeom prst="rect">
            <a:avLst/>
          </a:prstGeom>
          <a:solidFill>
            <a:srgbClr val="EAEAEA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800" lIns="91600" spcFirstLastPara="1" rIns="91600" wrap="square" tIns="45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562950" y="972950"/>
            <a:ext cx="243375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25" lIns="50875" spcFirstLastPara="1" rIns="50875" wrap="square" tIns="25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Mental Health Among College Students of 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059113" y="2084188"/>
            <a:ext cx="4832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25" lIns="50875" spcFirstLastPara="1" rIns="50875" wrap="square" tIns="25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Richa Jain &amp; Emma Smith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wseal"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62" y="842962"/>
            <a:ext cx="1793875" cy="1865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7203400" y="11253775"/>
            <a:ext cx="7929600" cy="6711000"/>
          </a:xfrm>
          <a:prstGeom prst="rect">
            <a:avLst/>
          </a:prstGeom>
          <a:noFill/>
          <a:ln cap="flat" cmpd="sng" w="76200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cost of implementation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yet tested on our target population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nknown outcomes of long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-term use of these apps because not used on a consistent basis 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access to mental health resources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 perception of college’s counseling services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health benefit includes that students will have easier and more convenient way to access mental health resources.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7189088" y="4288138"/>
            <a:ext cx="7929600" cy="5797200"/>
          </a:xfrm>
          <a:prstGeom prst="rect">
            <a:avLst/>
          </a:prstGeom>
          <a:noFill/>
          <a:ln cap="flat" cmpd="sng" w="76200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test our recommendation at UMass Amherst.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UMass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provide students with free access to MHealth apps; 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portion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app designed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 option to connect with school psychologist. 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provide students with an easy way to access mental health support.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counseling service will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a feature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connect students to the cultural resource psychologist.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Intervention will also serve as a long-term study of the outcomes of using MHealth apps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643925" y="14655800"/>
            <a:ext cx="7616700" cy="3409500"/>
          </a:xfrm>
          <a:prstGeom prst="rect">
            <a:avLst/>
          </a:prstGeom>
          <a:noFill/>
          <a:ln cap="flat" cmpd="sng" w="76200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conducted a literature search using a variety of websites and online journals, using our UMass accounts to access some articles.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included “college students of color,” “mental health,” and “social media use.”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i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nterventions that had the most outreach, had the best responses, and ease of implementation.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642250" y="10625000"/>
            <a:ext cx="7618500" cy="2694000"/>
          </a:xfrm>
          <a:prstGeom prst="rect">
            <a:avLst/>
          </a:prstGeom>
          <a:noFill/>
          <a:ln cap="flat" cmpd="sng" w="76200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our capstone project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understand the problem of mental health needs among college students of color pertaining to the effects of social media use, identify potential solutions, and develop recommendations for action.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29637" y="9799750"/>
            <a:ext cx="6296514" cy="34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43551" y="9891426"/>
            <a:ext cx="5244050" cy="305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11314200" y="4300525"/>
            <a:ext cx="14203500" cy="14024100"/>
          </a:xfrm>
          <a:prstGeom prst="rect">
            <a:avLst/>
          </a:prstGeom>
          <a:noFill/>
          <a:ln cap="flat" cmpd="sng" w="76200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promising interventions were identified: 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a Psychologist to Cultural and Resource Offices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a psychologist of color to the cultural and resource offices on campus to increase representation. As shown in Table 1, there is primarily White/Caucasian representation.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easier and more comfortable interactions between students and providers.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psychologist can provide trainings and workshops requested by students.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University’s may also employ social workers who are trained in effectively responding to systemic racism.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improved perceptions about university counseling services.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campus outreach and fosters a safer environment for students of color.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(Table 1)												(Table 2)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Students with Free Access to MHealth Apps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college students with free access to mental health apps may be a good way to target mental health in all students, including students of color.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MHealth apps have many uses: from prevention to supplementing therapy and post-treatment.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MHealth apps for mental health are easy, accessible, and a growing resource.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students having been utilizing mental health services in recent years and providing them with free access to these apps will lead to continued growth as seen in Table 2.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❏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exist, but mostly related to the fact that MHealth is a new concept and has not been fully implemented and studied. 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809875" y="313225"/>
            <a:ext cx="318438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9775" lIns="479550" spcFirstLastPara="1" rIns="479550" wrap="square" tIns="239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300"/>
              <a:t>References</a:t>
            </a:r>
            <a:endParaRPr sz="8300"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809875" y="2338225"/>
            <a:ext cx="31843800" cy="15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9775" lIns="479550" spcFirstLastPara="1" rIns="479550" wrap="square" tIns="23977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Centers for Disease Control and Prevention. (2022, February 1). </a:t>
            </a:r>
            <a:r>
              <a:rPr i="1" lang="en-US" sz="2300">
                <a:solidFill>
                  <a:srgbClr val="000000"/>
                </a:solidFill>
              </a:rPr>
              <a:t>FastStats - Mental Health</a:t>
            </a:r>
            <a:r>
              <a:rPr lang="en-US" sz="2300">
                <a:solidFill>
                  <a:srgbClr val="000000"/>
                </a:solidFill>
              </a:rPr>
              <a:t>.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Centers for Disease Control and Prevention. Retrieved March 7, 2022, from	</a:t>
            </a:r>
            <a:r>
              <a:rPr lang="en-US" sz="23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https://www.cdc.gov/nchs/fastats/mental-health.htm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Hunt, J., &amp; Eisenberg, D. (2009, October 28). </a:t>
            </a:r>
            <a:r>
              <a:rPr i="1" lang="en-US" sz="2300">
                <a:solidFill>
                  <a:srgbClr val="000000"/>
                </a:solidFill>
              </a:rPr>
              <a:t>Mental health problems and help-seeking behavior among college students</a:t>
            </a:r>
            <a:r>
              <a:rPr lang="en-US" sz="2300">
                <a:solidFill>
                  <a:srgbClr val="000000"/>
                </a:solidFill>
              </a:rPr>
              <a:t>. Journal of Adolescent Health. Retrieved March 4, 2022, from 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https://www.sciencedirect.com/science/article/abs/pii/S1054139X09003401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Liu, C. H., Stevens, C., Wong, S. H. M., Yasui, M., &amp; Chen, J. A. (2018, September 6). </a:t>
            </a:r>
            <a:r>
              <a:rPr i="1" lang="en-US" sz="2300">
                <a:solidFill>
                  <a:srgbClr val="000000"/>
                </a:solidFill>
              </a:rPr>
              <a:t>The prevalence and predictors of mental health diagnoses and suicide among U.S. college students: Implications for addressing disparities in service</a:t>
            </a:r>
            <a:endParaRPr i="1"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000000"/>
                </a:solidFill>
              </a:rPr>
              <a:t>use</a:t>
            </a:r>
            <a:r>
              <a:rPr lang="en-US" sz="2300">
                <a:solidFill>
                  <a:srgbClr val="000000"/>
                </a:solidFill>
              </a:rPr>
              <a:t>. Depression and anxiety. Retrieved March 4, 2022, from </a:t>
            </a:r>
            <a:r>
              <a:rPr lang="en-US" sz="23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https://www.ncbi.nlm.nih.gov/pmc/articles/PMC6628691/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McCready, A. M., Rowan-Kenyon, H. T., Barone, N. I., &amp; Martínez Alemán, A. M. (2021). Students of Color, Mental Health, and Racialized Aggressions on Social Media. </a:t>
            </a:r>
            <a:r>
              <a:rPr i="1" lang="en-US" sz="23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Journal of Student Affairs Research and Practice</a:t>
            </a:r>
            <a:r>
              <a:rPr lang="en-US" sz="2300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</a:t>
            </a:r>
            <a:r>
              <a:rPr i="1" lang="en-US" sz="2300">
                <a:solidFill>
                  <a:srgbClr val="00000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58</a:t>
            </a:r>
            <a:r>
              <a:rPr lang="en-US" sz="2300">
                <a:solidFill>
                  <a:srgbClr val="000000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(2), 179–195.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https://doi.org/10.1080/19496591.2020.1853555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McAleavey, Andrew A. (2011). </a:t>
            </a:r>
            <a:r>
              <a:rPr i="1" lang="en-US" sz="2300">
                <a:solidFill>
                  <a:srgbClr val="000000"/>
                </a:solidFill>
              </a:rPr>
              <a:t>Rates and predictors of counseling center use among college students of color.</a:t>
            </a:r>
            <a:r>
              <a:rPr lang="en-US" sz="2300">
                <a:solidFill>
                  <a:srgbClr val="000000"/>
                </a:solidFill>
              </a:rPr>
              <a:t> Journal of College Counseling. 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https://d1wqtxts1xzle7.cloudfront.net/30676371/Hayes_2011_utilization_rates_JCC-1-with-cover-page-v2.pdf?Expires=1649782083&amp;Signature=NFGgpFXJC6BN5hpbrU-89pfCGrFD-0HXsfYgulgIjpmu-KYzBjw5kEr5FvnUR6vDyQTpJe2n912JWsof34mnomy3cT5I1N5NWhVKQThM4NXcs~HAvkqSKYf9Yn2fGFNGw4Uof9dPIJVVRcdb0UaZwL5MJGTrqLBHV6t3MC~ySVk0xOqg75tkf4-~tfuG80oHwdrHs5ASnAmkgNG5b6YmgrTGrcpDUwDFeBCj9oecWkpYIYCY6SijiaapHuOpZqg~4c6LVHp5kt1KucE~TMhYWIqWeyF7yo0nAwiUuPslKIfLEXEbdntaq7BPCfbFtWPckJjM8wYASSbAR86uxmj1UA__&amp;Key-Pair-Id=APKAJLOHF5GGSLRBV4Z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Banks, B. M. (2018, November 15). </a:t>
            </a:r>
            <a:r>
              <a:rPr i="1" lang="en-US" sz="2300">
                <a:solidFill>
                  <a:srgbClr val="000000"/>
                </a:solidFill>
              </a:rPr>
              <a:t>University mental health outreach targeting students of color</a:t>
            </a:r>
            <a:r>
              <a:rPr lang="en-US" sz="2300">
                <a:solidFill>
                  <a:srgbClr val="000000"/>
                </a:solidFill>
              </a:rPr>
              <a:t>. Taylor &amp; Francis. Retrieved March 25, 2022, from 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rgbClr val="0000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https://www.tandfonline.com/doi/full/10.1080/87568225.2018.1539632?needAccess=true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Robinson-Perez, A., Marzell, M., &amp; Han, W. (2019, June 3). </a:t>
            </a:r>
            <a:r>
              <a:rPr i="1" lang="en-US" sz="2300">
                <a:solidFill>
                  <a:srgbClr val="000000"/>
                </a:solidFill>
              </a:rPr>
              <a:t>Racial microaggressions and psychological distress among undergraduate college students of color: Implications for social work practice - clinical social work journal</a:t>
            </a:r>
            <a:r>
              <a:rPr lang="en-US" sz="2300">
                <a:solidFill>
                  <a:srgbClr val="000000"/>
                </a:solidFill>
              </a:rPr>
              <a:t>. 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SpringerLink. Retrieved March 28, 2022, from </a:t>
            </a:r>
            <a:r>
              <a:rPr lang="en-US" sz="2300" u="sng">
                <a:solidFill>
                  <a:srgbClr val="00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https://link.springer.com/article/10.1007/s10615-019-00711-5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-US" sz="2300">
                <a:solidFill>
                  <a:srgbClr val="000000"/>
                </a:solidFill>
              </a:rPr>
              <a:t>Chandrashekar, P. (2018, March 23). </a:t>
            </a:r>
            <a:r>
              <a:rPr i="1" lang="en-US" sz="2300">
                <a:solidFill>
                  <a:srgbClr val="000000"/>
                </a:solidFill>
              </a:rPr>
              <a:t>Do mental health mobile apps work: Evidence and recommendations for designing high-efficacy mental health mobile apps</a:t>
            </a:r>
            <a:r>
              <a:rPr lang="en-US" sz="2300">
                <a:solidFill>
                  <a:srgbClr val="000000"/>
                </a:solidFill>
              </a:rPr>
              <a:t>. mHealth. Retrieved April 18, 2022, from</a:t>
            </a:r>
            <a:endParaRPr sz="2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https://www.ncbi.nlm.nih.gov/pmc/articles/PMC5897664/#:~:text=Mental%20health%20apps%20span%20all,treatment%20condition%20management%20(4).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Lipson, S. K., Lattie, E. G., &amp; Eisenberg, D. (2018, November 5). </a:t>
            </a:r>
            <a:r>
              <a:rPr i="1" lang="en-US" sz="2300"/>
              <a:t>Increased rates of mental health service utilization by U.S. college students: 10-year population-level trends (2007–2017)</a:t>
            </a:r>
            <a:r>
              <a:rPr lang="en-US" sz="2300"/>
              <a:t>. Psychiatric Services. Retrieved April 12, 2022, </a:t>
            </a:r>
            <a:endParaRPr sz="2300"/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from https://ps.psychiatryonline.org/doi/full/10.1176/appi.ps.201800332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Miyamoto, S. W., Henderson, S., Young, H. M., Pande, A., &amp; Han, J. J. (2016, January 20). </a:t>
            </a:r>
            <a:r>
              <a:rPr i="1" lang="en-US" sz="2300"/>
              <a:t>Tracking Health Data Is Not Enough: A qualitative exploration of the role of healthcare partnerships and mHealth technology to promote	</a:t>
            </a:r>
            <a:endParaRPr i="1" sz="2300"/>
          </a:p>
          <a:p>
            <a:pPr indent="0" lvl="0" marL="18288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2300"/>
              <a:t>physical activity and to sustain behavior change</a:t>
            </a:r>
            <a:r>
              <a:rPr lang="en-US" sz="2300"/>
              <a:t>. Journal of Medical Internet Research . Retrieved March 26, 2022, from </a:t>
            </a:r>
            <a:r>
              <a:rPr lang="en-US" sz="230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https://mhealth.jmir.org/2016/1/e5/</a:t>
            </a:r>
            <a:endParaRPr sz="2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Jennifer Whitehill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0x010100BFC0C2D073B57C4BA6DD00CAE15DB055</vt:lpwstr>
  </property>
</Properties>
</file>