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77"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F37EAE-FD35-4268-8CC8-BBD724039EF3}"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17BBF-8E27-47B2-81FC-52C2B27C05A2}" type="slidenum">
              <a:rPr lang="en-US" smtClean="0"/>
              <a:t>‹#›</a:t>
            </a:fld>
            <a:endParaRPr lang="en-US"/>
          </a:p>
        </p:txBody>
      </p:sp>
    </p:spTree>
    <p:extLst>
      <p:ext uri="{BB962C8B-B14F-4D97-AF65-F5344CB8AC3E}">
        <p14:creationId xmlns:p14="http://schemas.microsoft.com/office/powerpoint/2010/main" val="150514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F37EAE-FD35-4268-8CC8-BBD724039EF3}"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17BBF-8E27-47B2-81FC-52C2B27C05A2}" type="slidenum">
              <a:rPr lang="en-US" smtClean="0"/>
              <a:t>‹#›</a:t>
            </a:fld>
            <a:endParaRPr lang="en-US"/>
          </a:p>
        </p:txBody>
      </p:sp>
    </p:spTree>
    <p:extLst>
      <p:ext uri="{BB962C8B-B14F-4D97-AF65-F5344CB8AC3E}">
        <p14:creationId xmlns:p14="http://schemas.microsoft.com/office/powerpoint/2010/main" val="210587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F37EAE-FD35-4268-8CC8-BBD724039EF3}"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17BBF-8E27-47B2-81FC-52C2B27C05A2}" type="slidenum">
              <a:rPr lang="en-US" smtClean="0"/>
              <a:t>‹#›</a:t>
            </a:fld>
            <a:endParaRPr lang="en-US"/>
          </a:p>
        </p:txBody>
      </p:sp>
    </p:spTree>
    <p:extLst>
      <p:ext uri="{BB962C8B-B14F-4D97-AF65-F5344CB8AC3E}">
        <p14:creationId xmlns:p14="http://schemas.microsoft.com/office/powerpoint/2010/main" val="3722650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F37EAE-FD35-4268-8CC8-BBD724039EF3}"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17BBF-8E27-47B2-81FC-52C2B27C05A2}" type="slidenum">
              <a:rPr lang="en-US" smtClean="0"/>
              <a:t>‹#›</a:t>
            </a:fld>
            <a:endParaRPr lang="en-US"/>
          </a:p>
        </p:txBody>
      </p:sp>
    </p:spTree>
    <p:extLst>
      <p:ext uri="{BB962C8B-B14F-4D97-AF65-F5344CB8AC3E}">
        <p14:creationId xmlns:p14="http://schemas.microsoft.com/office/powerpoint/2010/main" val="165846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F37EAE-FD35-4268-8CC8-BBD724039EF3}"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17BBF-8E27-47B2-81FC-52C2B27C05A2}" type="slidenum">
              <a:rPr lang="en-US" smtClean="0"/>
              <a:t>‹#›</a:t>
            </a:fld>
            <a:endParaRPr lang="en-US"/>
          </a:p>
        </p:txBody>
      </p:sp>
    </p:spTree>
    <p:extLst>
      <p:ext uri="{BB962C8B-B14F-4D97-AF65-F5344CB8AC3E}">
        <p14:creationId xmlns:p14="http://schemas.microsoft.com/office/powerpoint/2010/main" val="18975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F37EAE-FD35-4268-8CC8-BBD724039EF3}"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17BBF-8E27-47B2-81FC-52C2B27C05A2}" type="slidenum">
              <a:rPr lang="en-US" smtClean="0"/>
              <a:t>‹#›</a:t>
            </a:fld>
            <a:endParaRPr lang="en-US"/>
          </a:p>
        </p:txBody>
      </p:sp>
    </p:spTree>
    <p:extLst>
      <p:ext uri="{BB962C8B-B14F-4D97-AF65-F5344CB8AC3E}">
        <p14:creationId xmlns:p14="http://schemas.microsoft.com/office/powerpoint/2010/main" val="2632323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F37EAE-FD35-4268-8CC8-BBD724039EF3}" type="datetimeFigureOut">
              <a:rPr lang="en-US" smtClean="0"/>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D17BBF-8E27-47B2-81FC-52C2B27C05A2}" type="slidenum">
              <a:rPr lang="en-US" smtClean="0"/>
              <a:t>‹#›</a:t>
            </a:fld>
            <a:endParaRPr lang="en-US"/>
          </a:p>
        </p:txBody>
      </p:sp>
    </p:spTree>
    <p:extLst>
      <p:ext uri="{BB962C8B-B14F-4D97-AF65-F5344CB8AC3E}">
        <p14:creationId xmlns:p14="http://schemas.microsoft.com/office/powerpoint/2010/main" val="1349607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F37EAE-FD35-4268-8CC8-BBD724039EF3}" type="datetimeFigureOut">
              <a:rPr lang="en-US" smtClean="0"/>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17BBF-8E27-47B2-81FC-52C2B27C05A2}" type="slidenum">
              <a:rPr lang="en-US" smtClean="0"/>
              <a:t>‹#›</a:t>
            </a:fld>
            <a:endParaRPr lang="en-US"/>
          </a:p>
        </p:txBody>
      </p:sp>
    </p:spTree>
    <p:extLst>
      <p:ext uri="{BB962C8B-B14F-4D97-AF65-F5344CB8AC3E}">
        <p14:creationId xmlns:p14="http://schemas.microsoft.com/office/powerpoint/2010/main" val="234146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37EAE-FD35-4268-8CC8-BBD724039EF3}" type="datetimeFigureOut">
              <a:rPr lang="en-US" smtClean="0"/>
              <a:t>3/20/2024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D17BBF-8E27-47B2-81FC-52C2B27C05A2}" type="slidenum">
              <a:rPr lang="en-US" smtClean="0"/>
              <a:t>‹#›</a:t>
            </a:fld>
            <a:endParaRPr lang="en-US"/>
          </a:p>
        </p:txBody>
      </p:sp>
    </p:spTree>
    <p:extLst>
      <p:ext uri="{BB962C8B-B14F-4D97-AF65-F5344CB8AC3E}">
        <p14:creationId xmlns:p14="http://schemas.microsoft.com/office/powerpoint/2010/main" val="55010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F37EAE-FD35-4268-8CC8-BBD724039EF3}"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17BBF-8E27-47B2-81FC-52C2B27C05A2}" type="slidenum">
              <a:rPr lang="en-US" smtClean="0"/>
              <a:t>‹#›</a:t>
            </a:fld>
            <a:endParaRPr lang="en-US"/>
          </a:p>
        </p:txBody>
      </p:sp>
    </p:spTree>
    <p:extLst>
      <p:ext uri="{BB962C8B-B14F-4D97-AF65-F5344CB8AC3E}">
        <p14:creationId xmlns:p14="http://schemas.microsoft.com/office/powerpoint/2010/main" val="400765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F37EAE-FD35-4268-8CC8-BBD724039EF3}"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17BBF-8E27-47B2-81FC-52C2B27C05A2}" type="slidenum">
              <a:rPr lang="en-US" smtClean="0"/>
              <a:t>‹#›</a:t>
            </a:fld>
            <a:endParaRPr lang="en-US"/>
          </a:p>
        </p:txBody>
      </p:sp>
    </p:spTree>
    <p:extLst>
      <p:ext uri="{BB962C8B-B14F-4D97-AF65-F5344CB8AC3E}">
        <p14:creationId xmlns:p14="http://schemas.microsoft.com/office/powerpoint/2010/main" val="290870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37EAE-FD35-4268-8CC8-BBD724039EF3}" type="datetimeFigureOut">
              <a:rPr lang="en-US" smtClean="0"/>
              <a:t>3/20/2024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17BBF-8E27-47B2-81FC-52C2B27C05A2}" type="slidenum">
              <a:rPr lang="en-US" smtClean="0"/>
              <a:t>‹#›</a:t>
            </a:fld>
            <a:endParaRPr lang="en-US"/>
          </a:p>
        </p:txBody>
      </p:sp>
    </p:spTree>
    <p:extLst>
      <p:ext uri="{BB962C8B-B14F-4D97-AF65-F5344CB8AC3E}">
        <p14:creationId xmlns:p14="http://schemas.microsoft.com/office/powerpoint/2010/main" val="326656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 y="-54768"/>
            <a:ext cx="9118370" cy="6912768"/>
          </a:xfrm>
          <a:prstGeom prst="rect">
            <a:avLst/>
          </a:prstGeom>
        </p:spPr>
      </p:pic>
      <p:sp>
        <p:nvSpPr>
          <p:cNvPr id="3" name="Subtitle 2"/>
          <p:cNvSpPr>
            <a:spLocks noGrp="1"/>
          </p:cNvSpPr>
          <p:nvPr>
            <p:ph type="subTitle" idx="1"/>
          </p:nvPr>
        </p:nvSpPr>
        <p:spPr>
          <a:xfrm>
            <a:off x="107504" y="44624"/>
            <a:ext cx="8928992" cy="6813376"/>
          </a:xfrm>
        </p:spPr>
        <p:txBody>
          <a:bodyPr>
            <a:normAutofit fontScale="85000" lnSpcReduction="20000"/>
          </a:bodyPr>
          <a:lstStyle/>
          <a:p>
            <a:r>
              <a:rPr lang="en-US" b="1" i="0" dirty="0" smtClean="0">
                <a:solidFill>
                  <a:schemeClr val="tx2">
                    <a:lumMod val="75000"/>
                  </a:schemeClr>
                </a:solidFill>
                <a:effectLst/>
                <a:latin typeface="Algerian" pitchFamily="82" charset="0"/>
              </a:rPr>
              <a:t>Analyzing Learning Journeys</a:t>
            </a:r>
            <a:r>
              <a:rPr lang="en-US" b="1" i="0" baseline="0" dirty="0" smtClean="0">
                <a:solidFill>
                  <a:schemeClr val="tx2">
                    <a:lumMod val="75000"/>
                  </a:schemeClr>
                </a:solidFill>
                <a:effectLst/>
                <a:latin typeface="Algerian" pitchFamily="82" charset="0"/>
              </a:rPr>
              <a:t> and </a:t>
            </a:r>
            <a:r>
              <a:rPr lang="en-US" b="1" i="0" dirty="0" smtClean="0">
                <a:solidFill>
                  <a:schemeClr val="tx2">
                    <a:lumMod val="75000"/>
                  </a:schemeClr>
                </a:solidFill>
                <a:effectLst/>
                <a:latin typeface="Algerian" pitchFamily="82" charset="0"/>
              </a:rPr>
              <a:t>Tracking Progress</a:t>
            </a:r>
            <a:endParaRPr lang="en-US" b="1" dirty="0" smtClean="0">
              <a:solidFill>
                <a:schemeClr val="tx2">
                  <a:lumMod val="75000"/>
                </a:schemeClr>
              </a:solidFill>
              <a:latin typeface="Algerian" pitchFamily="82" charset="0"/>
            </a:endParaRPr>
          </a:p>
          <a:p>
            <a:r>
              <a:rPr lang="en-US" sz="3600" b="1" dirty="0" smtClean="0">
                <a:solidFill>
                  <a:schemeClr val="bg2">
                    <a:lumMod val="50000"/>
                  </a:schemeClr>
                </a:solidFill>
                <a:latin typeface="Algerian" pitchFamily="82" charset="0"/>
              </a:rPr>
              <a:t> </a:t>
            </a:r>
          </a:p>
          <a:p>
            <a:endParaRPr lang="en-US" sz="3600" b="1" i="1" spc="50" dirty="0">
              <a:ln w="11430"/>
              <a:solidFill>
                <a:schemeClr val="bg2">
                  <a:lumMod val="50000"/>
                </a:schemeClr>
              </a:solidFill>
              <a:effectLst>
                <a:outerShdw blurRad="76200" dist="50800" dir="5400000" algn="tl" rotWithShape="0">
                  <a:srgbClr val="000000">
                    <a:alpha val="65000"/>
                  </a:srgbClr>
                </a:outerShdw>
              </a:effectLst>
              <a:latin typeface="Arial Narrow" pitchFamily="34" charset="0"/>
            </a:endParaRPr>
          </a:p>
          <a:p>
            <a:endParaRPr lang="en-US" sz="4400" b="1" i="1" spc="50" dirty="0" smtClean="0">
              <a:ln w="11430"/>
              <a:solidFill>
                <a:schemeClr val="tx2">
                  <a:lumMod val="75000"/>
                </a:schemeClr>
              </a:solidFill>
              <a:effectLst>
                <a:outerShdw blurRad="76200" dist="50800" dir="5400000" algn="tl" rotWithShape="0">
                  <a:srgbClr val="000000">
                    <a:alpha val="65000"/>
                  </a:srgbClr>
                </a:outerShdw>
              </a:effectLst>
              <a:latin typeface="Algerian" pitchFamily="82" charset="0"/>
            </a:endParaRPr>
          </a:p>
          <a:p>
            <a:endParaRPr lang="en-US" sz="4400" b="1" i="1" spc="50" dirty="0" smtClean="0">
              <a:ln w="11430"/>
              <a:solidFill>
                <a:schemeClr val="tx2">
                  <a:lumMod val="75000"/>
                </a:schemeClr>
              </a:solidFill>
              <a:effectLst>
                <a:outerShdw blurRad="76200" dist="50800" dir="5400000" algn="tl" rotWithShape="0">
                  <a:srgbClr val="000000">
                    <a:alpha val="65000"/>
                  </a:srgbClr>
                </a:outerShdw>
              </a:effectLst>
              <a:latin typeface="Algerian" pitchFamily="82" charset="0"/>
            </a:endParaRPr>
          </a:p>
          <a:p>
            <a:endParaRPr lang="en-US" sz="4400" b="1" i="1" spc="50" dirty="0" smtClean="0">
              <a:ln w="11430"/>
              <a:solidFill>
                <a:schemeClr val="tx2">
                  <a:lumMod val="75000"/>
                </a:schemeClr>
              </a:solidFill>
              <a:effectLst>
                <a:outerShdw blurRad="76200" dist="50800" dir="5400000" algn="tl" rotWithShape="0">
                  <a:srgbClr val="000000">
                    <a:alpha val="65000"/>
                  </a:srgbClr>
                </a:outerShdw>
              </a:effectLst>
              <a:latin typeface="Algerian" pitchFamily="82" charset="0"/>
            </a:endParaRPr>
          </a:p>
          <a:p>
            <a:endParaRPr lang="en-US" sz="4400" b="1" i="1" spc="50" dirty="0">
              <a:ln w="11430"/>
              <a:solidFill>
                <a:schemeClr val="tx2">
                  <a:lumMod val="75000"/>
                </a:schemeClr>
              </a:solidFill>
              <a:effectLst>
                <a:outerShdw blurRad="76200" dist="50800" dir="5400000" algn="tl" rotWithShape="0">
                  <a:srgbClr val="000000">
                    <a:alpha val="65000"/>
                  </a:srgbClr>
                </a:outerShdw>
              </a:effectLst>
              <a:latin typeface="Algerian" pitchFamily="82" charset="0"/>
            </a:endParaRPr>
          </a:p>
          <a:p>
            <a:r>
              <a:rPr lang="en-US" sz="4400" b="1" i="1" spc="50" dirty="0" smtClean="0">
                <a:ln w="11430"/>
                <a:solidFill>
                  <a:schemeClr val="tx2">
                    <a:lumMod val="75000"/>
                  </a:schemeClr>
                </a:solidFill>
                <a:effectLst>
                  <a:outerShdw blurRad="76200" dist="50800" dir="5400000" algn="tl" rotWithShape="0">
                    <a:srgbClr val="000000">
                      <a:alpha val="65000"/>
                    </a:srgbClr>
                  </a:outerShdw>
                </a:effectLst>
                <a:latin typeface="Algerian" pitchFamily="82" charset="0"/>
              </a:rPr>
              <a:t>BY</a:t>
            </a:r>
          </a:p>
          <a:p>
            <a:endParaRPr lang="en-US" sz="4800" b="1" i="1" dirty="0" smtClean="0">
              <a:solidFill>
                <a:schemeClr val="tx2">
                  <a:lumMod val="75000"/>
                </a:schemeClr>
              </a:solidFill>
              <a:latin typeface="Algerian" pitchFamily="82" charset="0"/>
            </a:endParaRPr>
          </a:p>
          <a:p>
            <a:endParaRPr lang="en-US" b="1" i="1" spc="50" dirty="0" smtClean="0">
              <a:ln w="11430"/>
              <a:solidFill>
                <a:schemeClr val="tx2">
                  <a:lumMod val="75000"/>
                </a:schemeClr>
              </a:solidFill>
              <a:effectLst>
                <a:outerShdw blurRad="76200" dist="50800" dir="5400000" algn="tl" rotWithShape="0">
                  <a:srgbClr val="000000">
                    <a:alpha val="65000"/>
                  </a:srgbClr>
                </a:outerShdw>
              </a:effectLst>
              <a:latin typeface="Algerian" pitchFamily="82" charset="0"/>
            </a:endParaRPr>
          </a:p>
          <a:p>
            <a:endParaRPr lang="en-US" b="1" i="1" spc="50" dirty="0" smtClean="0">
              <a:ln w="11430"/>
              <a:solidFill>
                <a:schemeClr val="tx2">
                  <a:lumMod val="75000"/>
                </a:schemeClr>
              </a:solidFill>
              <a:effectLst>
                <a:outerShdw blurRad="76200" dist="50800" dir="5400000" algn="tl" rotWithShape="0">
                  <a:srgbClr val="000000">
                    <a:alpha val="65000"/>
                  </a:srgbClr>
                </a:outerShdw>
              </a:effectLst>
              <a:latin typeface="Algerian" pitchFamily="82" charset="0"/>
            </a:endParaRPr>
          </a:p>
          <a:p>
            <a:endParaRPr lang="en-US" b="1" i="1" spc="50" dirty="0" smtClean="0">
              <a:ln w="11430"/>
              <a:solidFill>
                <a:schemeClr val="tx2">
                  <a:lumMod val="75000"/>
                </a:schemeClr>
              </a:solidFill>
              <a:effectLst>
                <a:outerShdw blurRad="76200" dist="50800" dir="5400000" algn="tl" rotWithShape="0">
                  <a:srgbClr val="000000">
                    <a:alpha val="65000"/>
                  </a:srgbClr>
                </a:outerShdw>
              </a:effectLst>
              <a:latin typeface="Algerian" pitchFamily="82" charset="0"/>
            </a:endParaRPr>
          </a:p>
          <a:p>
            <a:r>
              <a:rPr lang="en-US" b="1" i="1" spc="50" dirty="0" smtClean="0">
                <a:ln w="11430"/>
                <a:solidFill>
                  <a:schemeClr val="tx2">
                    <a:lumMod val="75000"/>
                  </a:schemeClr>
                </a:solidFill>
                <a:effectLst>
                  <a:outerShdw blurRad="76200" dist="50800" dir="5400000" algn="tl" rotWithShape="0">
                    <a:srgbClr val="000000">
                      <a:alpha val="65000"/>
                    </a:srgbClr>
                  </a:outerShdw>
                </a:effectLst>
                <a:latin typeface="Algerian" pitchFamily="82" charset="0"/>
              </a:rPr>
              <a:t>RICHARD</a:t>
            </a:r>
            <a:r>
              <a:rPr lang="en-US" sz="1800" b="1" i="1" dirty="0" smtClean="0">
                <a:solidFill>
                  <a:schemeClr val="tx2">
                    <a:lumMod val="75000"/>
                  </a:schemeClr>
                </a:solidFill>
                <a:latin typeface="Algerian" pitchFamily="82" charset="0"/>
              </a:rPr>
              <a:t> </a:t>
            </a:r>
            <a:r>
              <a:rPr lang="en-US" b="1" i="1" spc="50" dirty="0" smtClean="0">
                <a:ln w="11430"/>
                <a:solidFill>
                  <a:schemeClr val="tx2">
                    <a:lumMod val="75000"/>
                  </a:schemeClr>
                </a:solidFill>
                <a:effectLst>
                  <a:outerShdw blurRad="76200" dist="50800" dir="5400000" algn="tl" rotWithShape="0">
                    <a:srgbClr val="000000">
                      <a:alpha val="65000"/>
                    </a:srgbClr>
                  </a:outerShdw>
                </a:effectLst>
                <a:latin typeface="Algerian" pitchFamily="82" charset="0"/>
              </a:rPr>
              <a:t>AKINWARE</a:t>
            </a:r>
            <a:endParaRPr lang="en-US" b="1" i="1" dirty="0" smtClean="0">
              <a:solidFill>
                <a:schemeClr val="tx2">
                  <a:lumMod val="75000"/>
                </a:schemeClr>
              </a:solidFill>
              <a:latin typeface="Algerian" pitchFamily="82" charset="0"/>
            </a:endParaRPr>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5578" y="-8122"/>
            <a:ext cx="805210" cy="689144"/>
          </a:xfrm>
          <a:prstGeom prst="rect">
            <a:avLst/>
          </a:prstGeom>
        </p:spPr>
      </p:pic>
    </p:spTree>
    <p:extLst>
      <p:ext uri="{BB962C8B-B14F-4D97-AF65-F5344CB8AC3E}">
        <p14:creationId xmlns:p14="http://schemas.microsoft.com/office/powerpoint/2010/main" val="2419125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5" y="-27384"/>
            <a:ext cx="9132135" cy="6858000"/>
          </a:xfrm>
          <a:prstGeom prst="rect">
            <a:avLst/>
          </a:prstGeom>
        </p:spPr>
      </p:pic>
      <p:sp>
        <p:nvSpPr>
          <p:cNvPr id="4" name="Rectangle 3"/>
          <p:cNvSpPr/>
          <p:nvPr/>
        </p:nvSpPr>
        <p:spPr>
          <a:xfrm>
            <a:off x="228600" y="457200"/>
            <a:ext cx="2743200"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r>
              <a:rPr lang="en-US" sz="2400" b="1" dirty="0" smtClean="0">
                <a:solidFill>
                  <a:schemeClr val="bg1"/>
                </a:solidFill>
                <a:effectLst>
                  <a:outerShdw blurRad="31750" dist="25400" dir="5400000" algn="tl" rotWithShape="0">
                    <a:srgbClr val="000000">
                      <a:alpha val="25000"/>
                    </a:srgbClr>
                  </a:outerShdw>
                </a:effectLst>
                <a:ea typeface="+mj-ea"/>
                <a:cs typeface="+mj-cs"/>
              </a:rPr>
              <a:t>Limitation</a:t>
            </a:r>
            <a:endParaRPr lang="en-US" sz="2400" b="1" dirty="0">
              <a:solidFill>
                <a:schemeClr val="bg1"/>
              </a:solidFill>
              <a:effectLst>
                <a:outerShdw blurRad="31750" dist="25400" dir="5400000" algn="tl" rotWithShape="0">
                  <a:srgbClr val="000000">
                    <a:alpha val="25000"/>
                  </a:srgbClr>
                </a:outerShdw>
              </a:effectLst>
              <a:ea typeface="+mj-ea"/>
              <a:cs typeface="+mj-cs"/>
            </a:endParaRPr>
          </a:p>
        </p:txBody>
      </p:sp>
      <p:sp>
        <p:nvSpPr>
          <p:cNvPr id="2" name="Rectangle 1"/>
          <p:cNvSpPr/>
          <p:nvPr/>
        </p:nvSpPr>
        <p:spPr>
          <a:xfrm>
            <a:off x="107504" y="1305342"/>
            <a:ext cx="9036496" cy="4154984"/>
          </a:xfrm>
          <a:prstGeom prst="rect">
            <a:avLst/>
          </a:prstGeom>
        </p:spPr>
        <p:txBody>
          <a:bodyPr wrap="square">
            <a:spAutoFit/>
          </a:bodyPr>
          <a:lstStyle/>
          <a:p>
            <a:r>
              <a:rPr lang="en-US" sz="2400" dirty="0" smtClean="0">
                <a:solidFill>
                  <a:schemeClr val="bg1"/>
                </a:solidFill>
              </a:rPr>
              <a:t>limitation in analyzing learning journeys and tracking progress is the potential for incomplete or inaccurate data, which can lead to gaps in understanding learner behavior and outcomes. </a:t>
            </a:r>
          </a:p>
          <a:p>
            <a:endParaRPr lang="en-US" sz="2400" dirty="0">
              <a:solidFill>
                <a:schemeClr val="bg1"/>
              </a:solidFill>
            </a:endParaRPr>
          </a:p>
          <a:p>
            <a:r>
              <a:rPr lang="en-US" sz="2400" dirty="0" smtClean="0">
                <a:solidFill>
                  <a:schemeClr val="bg1"/>
                </a:solidFill>
              </a:rPr>
              <a:t>Additionally, relying solely on quantitative metrics may overlook the qualitative aspects of learning experiences, such as engagement and motivation. Privacy concerns and ethical considerations surrounding data collection and usage also pose challenges. Lastly, contextual factors like socio-economic background and learning styles may not be fully captured by standard metrics, necessitating a more holistic approach to analysis.</a:t>
            </a:r>
            <a:endParaRPr lang="en-US" sz="24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4364" y="-9885"/>
            <a:ext cx="1305278" cy="1117130"/>
          </a:xfrm>
          <a:prstGeom prst="rect">
            <a:avLst/>
          </a:prstGeom>
        </p:spPr>
      </p:pic>
    </p:spTree>
    <p:extLst>
      <p:ext uri="{BB962C8B-B14F-4D97-AF65-F5344CB8AC3E}">
        <p14:creationId xmlns:p14="http://schemas.microsoft.com/office/powerpoint/2010/main" val="405466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5" y="-35765"/>
            <a:ext cx="9132135" cy="6858000"/>
          </a:xfrm>
          <a:prstGeom prst="rect">
            <a:avLst/>
          </a:prstGeom>
        </p:spPr>
      </p:pic>
      <p:sp>
        <p:nvSpPr>
          <p:cNvPr id="2" name="Rectangle 1"/>
          <p:cNvSpPr/>
          <p:nvPr/>
        </p:nvSpPr>
        <p:spPr>
          <a:xfrm>
            <a:off x="0" y="1166843"/>
            <a:ext cx="9180512" cy="4893647"/>
          </a:xfrm>
          <a:prstGeom prst="rect">
            <a:avLst/>
          </a:prstGeom>
        </p:spPr>
        <p:txBody>
          <a:bodyPr wrap="square">
            <a:spAutoFit/>
          </a:bodyPr>
          <a:lstStyle/>
          <a:p>
            <a:pPr marL="342900" indent="-342900">
              <a:buFont typeface="Wingdings" pitchFamily="2" charset="2"/>
              <a:buChar char="Ø"/>
            </a:pPr>
            <a:r>
              <a:rPr lang="en-US" sz="2400" b="1" dirty="0" smtClean="0">
                <a:solidFill>
                  <a:schemeClr val="bg1"/>
                </a:solidFill>
              </a:rPr>
              <a:t>Implement </a:t>
            </a:r>
            <a:r>
              <a:rPr lang="en-US" sz="2400" b="1" dirty="0">
                <a:solidFill>
                  <a:schemeClr val="bg1"/>
                </a:solidFill>
              </a:rPr>
              <a:t>robust data collection and analysis procedures: Ensure accurate and consistent </a:t>
            </a:r>
            <a:r>
              <a:rPr lang="en-US" sz="2400" b="1" dirty="0" smtClean="0">
                <a:solidFill>
                  <a:schemeClr val="bg1"/>
                </a:solidFill>
              </a:rPr>
              <a:t> data </a:t>
            </a:r>
            <a:r>
              <a:rPr lang="en-US" sz="2400" b="1" dirty="0">
                <a:solidFill>
                  <a:schemeClr val="bg1"/>
                </a:solidFill>
              </a:rPr>
              <a:t>collection methods across educational platforms, and use advanced analytics techniques to derive meaningful insights from the </a:t>
            </a:r>
            <a:r>
              <a:rPr lang="en-US" sz="2400" b="1" dirty="0" smtClean="0">
                <a:solidFill>
                  <a:schemeClr val="bg1"/>
                </a:solidFill>
              </a:rPr>
              <a:t>data.</a:t>
            </a:r>
          </a:p>
          <a:p>
            <a:pPr marL="342900" indent="-342900">
              <a:buFont typeface="Wingdings" pitchFamily="2" charset="2"/>
              <a:buChar char="Ø"/>
            </a:pPr>
            <a:endParaRPr lang="en-US" sz="2400" b="1" dirty="0" smtClean="0">
              <a:solidFill>
                <a:schemeClr val="bg1"/>
              </a:solidFill>
            </a:endParaRPr>
          </a:p>
          <a:p>
            <a:pPr marL="342900" indent="-342900">
              <a:buFont typeface="Wingdings" pitchFamily="2" charset="2"/>
              <a:buChar char="Ø"/>
            </a:pPr>
            <a:r>
              <a:rPr lang="en-US" sz="2400" b="1" dirty="0" smtClean="0">
                <a:solidFill>
                  <a:schemeClr val="bg1"/>
                </a:solidFill>
              </a:rPr>
              <a:t>Prioritize </a:t>
            </a:r>
            <a:r>
              <a:rPr lang="en-US" sz="2400" b="1" dirty="0">
                <a:solidFill>
                  <a:schemeClr val="bg1"/>
                </a:solidFill>
              </a:rPr>
              <a:t>learner privacy and data protection: Adhere to strict privacy guidelines and ethical  </a:t>
            </a:r>
            <a:r>
              <a:rPr lang="en-US" sz="2400" b="1" dirty="0" smtClean="0">
                <a:solidFill>
                  <a:schemeClr val="bg1"/>
                </a:solidFill>
              </a:rPr>
              <a:t>  standards </a:t>
            </a:r>
            <a:r>
              <a:rPr lang="en-US" sz="2400" b="1" dirty="0">
                <a:solidFill>
                  <a:schemeClr val="bg1"/>
                </a:solidFill>
              </a:rPr>
              <a:t>when collecting and analyzing learner data, ensuring transparency and consent throughout the process</a:t>
            </a:r>
            <a:r>
              <a:rPr lang="en-US" sz="2400" b="1" dirty="0" smtClean="0">
                <a:solidFill>
                  <a:schemeClr val="bg1"/>
                </a:solidFill>
              </a:rPr>
              <a:t>.</a:t>
            </a:r>
          </a:p>
          <a:p>
            <a:pPr marL="342900" indent="-342900">
              <a:buFont typeface="Wingdings" pitchFamily="2" charset="2"/>
              <a:buChar char="Ø"/>
            </a:pPr>
            <a:endParaRPr lang="en-US" sz="2400" b="1" dirty="0">
              <a:solidFill>
                <a:schemeClr val="bg1"/>
              </a:solidFill>
            </a:endParaRPr>
          </a:p>
          <a:p>
            <a:pPr marL="342900" indent="-342900">
              <a:buFont typeface="Wingdings" pitchFamily="2" charset="2"/>
              <a:buChar char="Ø"/>
            </a:pPr>
            <a:r>
              <a:rPr lang="en-US" sz="2400" b="1" dirty="0" smtClean="0">
                <a:solidFill>
                  <a:schemeClr val="bg1"/>
                </a:solidFill>
              </a:rPr>
              <a:t>Customize </a:t>
            </a:r>
            <a:r>
              <a:rPr lang="en-US" sz="2400" b="1" dirty="0">
                <a:solidFill>
                  <a:schemeClr val="bg1"/>
                </a:solidFill>
              </a:rPr>
              <a:t>learning experiences based on insights: Use the findings from data analysis to tailor   </a:t>
            </a:r>
            <a:r>
              <a:rPr lang="en-US" sz="2400" b="1" dirty="0" smtClean="0">
                <a:solidFill>
                  <a:schemeClr val="bg1"/>
                </a:solidFill>
              </a:rPr>
              <a:t> learning </a:t>
            </a:r>
            <a:r>
              <a:rPr lang="en-US" sz="2400" b="1" dirty="0">
                <a:solidFill>
                  <a:schemeClr val="bg1"/>
                </a:solidFill>
              </a:rPr>
              <a:t>materials and experiences to meet the diverse needs and preferences of learners.</a:t>
            </a:r>
          </a:p>
        </p:txBody>
      </p:sp>
      <p:sp>
        <p:nvSpPr>
          <p:cNvPr id="4" name="Rectangle 3"/>
          <p:cNvSpPr/>
          <p:nvPr/>
        </p:nvSpPr>
        <p:spPr>
          <a:xfrm>
            <a:off x="198556" y="304800"/>
            <a:ext cx="2743200"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r>
              <a:rPr lang="en-US" sz="2400" b="1" dirty="0">
                <a:solidFill>
                  <a:schemeClr val="bg1"/>
                </a:solidFill>
                <a:effectLst>
                  <a:outerShdw blurRad="31750" dist="25400" dir="5400000" algn="tl" rotWithShape="0">
                    <a:srgbClr val="000000">
                      <a:alpha val="25000"/>
                    </a:srgbClr>
                  </a:outerShdw>
                </a:effectLst>
                <a:ea typeface="+mj-ea"/>
                <a:cs typeface="+mj-cs"/>
              </a:rPr>
              <a:t>R</a:t>
            </a:r>
            <a:r>
              <a:rPr lang="en-US" sz="2400" b="1" dirty="0" smtClean="0">
                <a:solidFill>
                  <a:schemeClr val="bg1"/>
                </a:solidFill>
                <a:effectLst>
                  <a:outerShdw blurRad="31750" dist="25400" dir="5400000" algn="tl" rotWithShape="0">
                    <a:srgbClr val="000000">
                      <a:alpha val="25000"/>
                    </a:srgbClr>
                  </a:outerShdw>
                </a:effectLst>
                <a:ea typeface="+mj-ea"/>
                <a:cs typeface="+mj-cs"/>
              </a:rPr>
              <a:t>ecommendation</a:t>
            </a:r>
            <a:endParaRPr lang="en-US" sz="2400" b="1" dirty="0">
              <a:solidFill>
                <a:schemeClr val="bg1"/>
              </a:solidFill>
              <a:effectLst>
                <a:outerShdw blurRad="31750" dist="25400" dir="5400000" algn="tl" rotWithShape="0">
                  <a:srgbClr val="000000">
                    <a:alpha val="25000"/>
                  </a:srgbClr>
                </a:outerShdw>
              </a:effectLst>
              <a:ea typeface="+mj-ea"/>
              <a:cs typeface="+mj-c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8722" y="-35765"/>
            <a:ext cx="1305278" cy="1117130"/>
          </a:xfrm>
          <a:prstGeom prst="rect">
            <a:avLst/>
          </a:prstGeom>
        </p:spPr>
      </p:pic>
    </p:spTree>
    <p:extLst>
      <p:ext uri="{BB962C8B-B14F-4D97-AF65-F5344CB8AC3E}">
        <p14:creationId xmlns:p14="http://schemas.microsoft.com/office/powerpoint/2010/main" val="611733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5" y="0"/>
            <a:ext cx="9132135" cy="6858000"/>
          </a:xfrm>
          <a:prstGeom prst="rect">
            <a:avLst/>
          </a:prstGeom>
        </p:spPr>
      </p:pic>
      <p:sp>
        <p:nvSpPr>
          <p:cNvPr id="2" name="Rectangle 1"/>
          <p:cNvSpPr/>
          <p:nvPr/>
        </p:nvSpPr>
        <p:spPr>
          <a:xfrm>
            <a:off x="35495" y="1028343"/>
            <a:ext cx="9096639" cy="5170646"/>
          </a:xfrm>
          <a:prstGeom prst="rect">
            <a:avLst/>
          </a:prstGeom>
        </p:spPr>
        <p:txBody>
          <a:bodyPr wrap="square">
            <a:spAutoFit/>
          </a:bodyPr>
          <a:lstStyle/>
          <a:p>
            <a:endParaRPr lang="en-US" dirty="0" smtClean="0">
              <a:solidFill>
                <a:schemeClr val="bg1"/>
              </a:solidFill>
            </a:endParaRPr>
          </a:p>
          <a:p>
            <a:r>
              <a:rPr lang="en-US" sz="2400" dirty="0" smtClean="0">
                <a:solidFill>
                  <a:schemeClr val="bg1"/>
                </a:solidFill>
              </a:rPr>
              <a:t>In conclusion, analyzing learning journeys and tracking progress is essential for optimizing educational outcomes. By understanding how learners engage with course materials and progress through their learning journey, educators can tailor interventions and resources to meet individual needs. </a:t>
            </a:r>
          </a:p>
          <a:p>
            <a:endParaRPr lang="en-US" sz="2400" dirty="0">
              <a:solidFill>
                <a:schemeClr val="bg1"/>
              </a:solidFill>
            </a:endParaRPr>
          </a:p>
          <a:p>
            <a:r>
              <a:rPr lang="en-US" sz="2400" dirty="0" smtClean="0">
                <a:solidFill>
                  <a:schemeClr val="bg1"/>
                </a:solidFill>
              </a:rPr>
              <a:t>While challenges such as data accuracy and privacy concerns exist, leveraging insights from tracking progress enables educators to create more personalized and effective learning experiences. </a:t>
            </a:r>
          </a:p>
          <a:p>
            <a:endParaRPr lang="en-US" sz="2400" dirty="0">
              <a:solidFill>
                <a:schemeClr val="bg1"/>
              </a:solidFill>
            </a:endParaRPr>
          </a:p>
          <a:p>
            <a:r>
              <a:rPr lang="en-US" sz="2400" dirty="0" smtClean="0">
                <a:solidFill>
                  <a:schemeClr val="bg1"/>
                </a:solidFill>
              </a:rPr>
              <a:t>Continuous evaluation and refinement of tracking methods are necessary to adapt to changing educational landscapes and ensure ongoing improvement in student outcomes</a:t>
            </a:r>
            <a:r>
              <a:rPr lang="en-US" dirty="0" smtClean="0">
                <a:solidFill>
                  <a:schemeClr val="bg1"/>
                </a:solidFill>
              </a:rPr>
              <a:t>.</a:t>
            </a:r>
            <a:endParaRPr lang="en-US" dirty="0">
              <a:solidFill>
                <a:schemeClr val="bg1"/>
              </a:solidFill>
            </a:endParaRPr>
          </a:p>
        </p:txBody>
      </p:sp>
      <p:sp>
        <p:nvSpPr>
          <p:cNvPr id="4" name="Rectangle 3"/>
          <p:cNvSpPr/>
          <p:nvPr/>
        </p:nvSpPr>
        <p:spPr>
          <a:xfrm>
            <a:off x="179512" y="188640"/>
            <a:ext cx="1576072" cy="461665"/>
          </a:xfrm>
          <a:prstGeom prst="rect">
            <a:avLst/>
          </a:prstGeom>
        </p:spPr>
        <p:txBody>
          <a:bodyPr wrap="none">
            <a:spAutoFit/>
          </a:bodyPr>
          <a:lstStyle/>
          <a:p>
            <a:r>
              <a:rPr lang="en-US" sz="2400" b="1" dirty="0" smtClean="0">
                <a:solidFill>
                  <a:schemeClr val="bg1"/>
                </a:solidFill>
              </a:rPr>
              <a:t>Conclusion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8722" y="0"/>
            <a:ext cx="1305278" cy="1117130"/>
          </a:xfrm>
          <a:prstGeom prst="rect">
            <a:avLst/>
          </a:prstGeom>
        </p:spPr>
      </p:pic>
    </p:spTree>
    <p:extLst>
      <p:ext uri="{BB962C8B-B14F-4D97-AF65-F5344CB8AC3E}">
        <p14:creationId xmlns:p14="http://schemas.microsoft.com/office/powerpoint/2010/main" val="2543316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704"/>
            <a:ext cx="9132135"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942" y="1299892"/>
            <a:ext cx="4740250" cy="335545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6857" y="-29704"/>
            <a:ext cx="1305278" cy="1117130"/>
          </a:xfrm>
          <a:prstGeom prst="rect">
            <a:avLst/>
          </a:prstGeom>
        </p:spPr>
      </p:pic>
    </p:spTree>
    <p:extLst>
      <p:ext uri="{BB962C8B-B14F-4D97-AF65-F5344CB8AC3E}">
        <p14:creationId xmlns:p14="http://schemas.microsoft.com/office/powerpoint/2010/main" val="191326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88640"/>
            <a:ext cx="7772400" cy="1470025"/>
          </a:xfrm>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4" y="0"/>
            <a:ext cx="9113046" cy="6858000"/>
          </a:xfrm>
          <a:prstGeom prst="rect">
            <a:avLst/>
          </a:prstGeom>
        </p:spPr>
      </p:pic>
      <p:sp>
        <p:nvSpPr>
          <p:cNvPr id="3" name="Subtitle 2"/>
          <p:cNvSpPr>
            <a:spLocks noGrp="1"/>
          </p:cNvSpPr>
          <p:nvPr>
            <p:ph type="subTitle" idx="1"/>
          </p:nvPr>
        </p:nvSpPr>
        <p:spPr>
          <a:xfrm>
            <a:off x="35496" y="16178"/>
            <a:ext cx="9108504" cy="6797198"/>
          </a:xfrm>
        </p:spPr>
        <p:txBody>
          <a:bodyPr>
            <a:normAutofit/>
          </a:bodyPr>
          <a:lstStyle/>
          <a:p>
            <a:pPr algn="l"/>
            <a:r>
              <a:rPr lang="en-US" b="1" dirty="0" smtClean="0">
                <a:solidFill>
                  <a:schemeClr val="tx2">
                    <a:lumMod val="75000"/>
                  </a:schemeClr>
                </a:solidFill>
              </a:rPr>
              <a:t>“</a:t>
            </a:r>
          </a:p>
          <a:p>
            <a:pPr algn="l"/>
            <a:endParaRPr lang="en-US" sz="2400" b="1" dirty="0" smtClean="0">
              <a:solidFill>
                <a:schemeClr val="bg1"/>
              </a:solidFill>
            </a:endParaRPr>
          </a:p>
          <a:p>
            <a:pPr algn="l"/>
            <a:endParaRPr lang="en-US" sz="2400" b="1" dirty="0">
              <a:solidFill>
                <a:schemeClr val="bg1"/>
              </a:solidFill>
            </a:endParaRPr>
          </a:p>
          <a:p>
            <a:pPr algn="l"/>
            <a:r>
              <a:rPr lang="en-US" sz="2400" b="1" dirty="0" smtClean="0">
                <a:solidFill>
                  <a:schemeClr val="bg1"/>
                </a:solidFill>
              </a:rPr>
              <a:t>Analyzing </a:t>
            </a:r>
            <a:r>
              <a:rPr lang="en-US" sz="2400" b="1" dirty="0">
                <a:solidFill>
                  <a:schemeClr val="bg1"/>
                </a:solidFill>
              </a:rPr>
              <a:t>Learning Journeys and Tracking Progress provides invaluable insights into the educational process, allowing us to understand how individuals navigate and engage with learning materials. By examining various metrics such as Purchase Reference, Access, Lectures Completed, No of Lectures, Percentage Completed, Certificate Attainment, and Date Joined, we gain a comprehensive understanding of each learner's progress. </a:t>
            </a:r>
            <a:endParaRPr lang="en-US" sz="2400" b="1" dirty="0" smtClean="0">
              <a:solidFill>
                <a:schemeClr val="bg1"/>
              </a:solidFill>
            </a:endParaRPr>
          </a:p>
          <a:p>
            <a:pPr algn="l"/>
            <a:endParaRPr lang="en-US" sz="2400" b="1" dirty="0">
              <a:solidFill>
                <a:schemeClr val="bg1"/>
              </a:solidFill>
            </a:endParaRPr>
          </a:p>
          <a:p>
            <a:pPr algn="l"/>
            <a:r>
              <a:rPr lang="en-US" sz="2400" b="1" dirty="0" smtClean="0">
                <a:solidFill>
                  <a:schemeClr val="bg1"/>
                </a:solidFill>
              </a:rPr>
              <a:t>This </a:t>
            </a:r>
            <a:r>
              <a:rPr lang="en-US" sz="2400" b="1" dirty="0">
                <a:solidFill>
                  <a:schemeClr val="bg1"/>
                </a:solidFill>
              </a:rPr>
              <a:t>approach enables educators and organizations to optimize learning experiences, identify areas for improvement, and ultimately enhance learning outcomes."</a:t>
            </a:r>
          </a:p>
        </p:txBody>
      </p:sp>
      <p:sp>
        <p:nvSpPr>
          <p:cNvPr id="6" name="Title 1"/>
          <p:cNvSpPr txBox="1">
            <a:spLocks/>
          </p:cNvSpPr>
          <p:nvPr/>
        </p:nvSpPr>
        <p:spPr>
          <a:xfrm>
            <a:off x="30954" y="188640"/>
            <a:ext cx="1905000" cy="4873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solidFill>
                  <a:schemeClr val="bg1"/>
                </a:solidFill>
                <a:latin typeface="Algerian" pitchFamily="82" charset="0"/>
                <a:ea typeface="Arial Unicode MS" pitchFamily="34" charset="-128"/>
                <a:cs typeface="Arial Unicode MS" pitchFamily="34" charset="-128"/>
              </a:rPr>
              <a:t>INTRODUCTION</a:t>
            </a:r>
            <a:r>
              <a:rPr lang="en-US" sz="2000" dirty="0" smtClean="0">
                <a:latin typeface="Algerian" pitchFamily="82" charset="0"/>
                <a:ea typeface="Arial Unicode MS" pitchFamily="34" charset="-128"/>
                <a:cs typeface="Arial Unicode MS" pitchFamily="34" charset="-128"/>
              </a:rPr>
              <a:t> </a:t>
            </a:r>
            <a:endParaRPr lang="en-US" sz="2000" dirty="0">
              <a:latin typeface="Algerian" pitchFamily="82" charset="0"/>
              <a:ea typeface="Arial Unicode MS" pitchFamily="34" charset="-128"/>
              <a:cs typeface="Arial Unicode MS" pitchFamily="34" charset="-128"/>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0319" y="4740"/>
            <a:ext cx="1305278" cy="1117130"/>
          </a:xfrm>
          <a:prstGeom prst="rect">
            <a:avLst/>
          </a:prstGeom>
        </p:spPr>
      </p:pic>
    </p:spTree>
    <p:extLst>
      <p:ext uri="{BB962C8B-B14F-4D97-AF65-F5344CB8AC3E}">
        <p14:creationId xmlns:p14="http://schemas.microsoft.com/office/powerpoint/2010/main" val="57237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6" y="0"/>
            <a:ext cx="9144000" cy="6857999"/>
          </a:xfrm>
          <a:prstGeom prst="rect">
            <a:avLst/>
          </a:prstGeom>
        </p:spPr>
      </p:pic>
      <p:sp>
        <p:nvSpPr>
          <p:cNvPr id="4" name="Rectangle 3"/>
          <p:cNvSpPr/>
          <p:nvPr/>
        </p:nvSpPr>
        <p:spPr>
          <a:xfrm>
            <a:off x="192392" y="1484784"/>
            <a:ext cx="8712968" cy="3416320"/>
          </a:xfrm>
          <a:prstGeom prst="rect">
            <a:avLst/>
          </a:prstGeom>
        </p:spPr>
        <p:txBody>
          <a:bodyPr wrap="square">
            <a:spAutoFit/>
          </a:bodyPr>
          <a:lstStyle/>
          <a:p>
            <a:r>
              <a:rPr lang="en-US" sz="2400" b="1" dirty="0" smtClean="0">
                <a:solidFill>
                  <a:schemeClr val="bg1"/>
                </a:solidFill>
                <a:effectLst>
                  <a:outerShdw blurRad="31750" dist="25400" dir="5400000" algn="tl" rotWithShape="0">
                    <a:srgbClr val="000000">
                      <a:alpha val="25000"/>
                    </a:srgbClr>
                  </a:outerShdw>
                </a:effectLst>
                <a:ea typeface="Arial Unicode MS" pitchFamily="34" charset="-128"/>
                <a:cs typeface="Arial Unicode MS" pitchFamily="34" charset="-128"/>
              </a:rPr>
              <a:t>1.Collecting</a:t>
            </a:r>
            <a:r>
              <a:rPr lang="en-US" sz="2400" dirty="0" smtClean="0">
                <a:solidFill>
                  <a:schemeClr val="bg1"/>
                </a:solidFill>
                <a:ea typeface="Arial Unicode MS" pitchFamily="34" charset="-128"/>
                <a:cs typeface="Arial Unicode MS" pitchFamily="34" charset="-128"/>
              </a:rPr>
              <a:t> </a:t>
            </a:r>
            <a:r>
              <a:rPr lang="en-US" sz="2400" b="1" dirty="0" smtClean="0">
                <a:solidFill>
                  <a:schemeClr val="bg1"/>
                </a:solidFill>
                <a:effectLst>
                  <a:outerShdw blurRad="31750" dist="25400" dir="5400000" algn="tl" rotWithShape="0">
                    <a:srgbClr val="000000">
                      <a:alpha val="25000"/>
                    </a:srgbClr>
                  </a:outerShdw>
                </a:effectLst>
                <a:ea typeface="Arial Unicode MS" pitchFamily="34" charset="-128"/>
                <a:cs typeface="Arial Unicode MS" pitchFamily="34" charset="-128"/>
              </a:rPr>
              <a:t>and</a:t>
            </a:r>
            <a:r>
              <a:rPr lang="en-US" sz="2400" dirty="0" smtClean="0">
                <a:solidFill>
                  <a:schemeClr val="bg1"/>
                </a:solidFill>
                <a:ea typeface="Arial Unicode MS" pitchFamily="34" charset="-128"/>
                <a:cs typeface="Arial Unicode MS" pitchFamily="34" charset="-128"/>
              </a:rPr>
              <a:t> </a:t>
            </a:r>
            <a:r>
              <a:rPr lang="en-US" sz="2400" b="1" dirty="0" smtClean="0">
                <a:solidFill>
                  <a:schemeClr val="bg1"/>
                </a:solidFill>
                <a:effectLst>
                  <a:outerShdw blurRad="31750" dist="25400" dir="5400000" algn="tl" rotWithShape="0">
                    <a:srgbClr val="000000">
                      <a:alpha val="25000"/>
                    </a:srgbClr>
                  </a:outerShdw>
                </a:effectLst>
                <a:ea typeface="Arial Unicode MS" pitchFamily="34" charset="-128"/>
                <a:cs typeface="Arial Unicode MS" pitchFamily="34" charset="-128"/>
              </a:rPr>
              <a:t>preparing</a:t>
            </a:r>
            <a:r>
              <a:rPr lang="en-US" sz="2400" dirty="0" smtClean="0">
                <a:solidFill>
                  <a:schemeClr val="bg1"/>
                </a:solidFill>
                <a:ea typeface="Arial Unicode MS" pitchFamily="34" charset="-128"/>
                <a:cs typeface="Arial Unicode MS" pitchFamily="34" charset="-128"/>
              </a:rPr>
              <a:t> </a:t>
            </a:r>
            <a:r>
              <a:rPr lang="en-US" sz="2400" b="1" dirty="0" smtClean="0">
                <a:solidFill>
                  <a:schemeClr val="bg1"/>
                </a:solidFill>
                <a:effectLst>
                  <a:outerShdw blurRad="31750" dist="25400" dir="5400000" algn="tl" rotWithShape="0">
                    <a:srgbClr val="000000">
                      <a:alpha val="25000"/>
                    </a:srgbClr>
                  </a:outerShdw>
                </a:effectLst>
                <a:ea typeface="Arial Unicode MS" pitchFamily="34" charset="-128"/>
                <a:cs typeface="Arial Unicode MS" pitchFamily="34" charset="-128"/>
              </a:rPr>
              <a:t>dataset</a:t>
            </a:r>
          </a:p>
          <a:p>
            <a:endParaRPr lang="en-US" sz="2400" b="1" dirty="0" smtClean="0">
              <a:solidFill>
                <a:schemeClr val="bg1"/>
              </a:solidFill>
              <a:effectLst>
                <a:outerShdw blurRad="31750" dist="25400" dir="5400000" algn="tl" rotWithShape="0">
                  <a:srgbClr val="000000">
                    <a:alpha val="25000"/>
                  </a:srgbClr>
                </a:outerShdw>
              </a:effectLst>
              <a:ea typeface="Arial Unicode MS" pitchFamily="34" charset="-128"/>
              <a:cs typeface="Arial Unicode MS" pitchFamily="34" charset="-128"/>
            </a:endParaRPr>
          </a:p>
          <a:p>
            <a:r>
              <a:rPr lang="en-US" sz="2400" b="1" dirty="0" smtClean="0">
                <a:solidFill>
                  <a:schemeClr val="bg1"/>
                </a:solidFill>
                <a:effectLst>
                  <a:outerShdw blurRad="31750" dist="25400" dir="5400000" algn="tl" rotWithShape="0">
                    <a:srgbClr val="000000">
                      <a:alpha val="25000"/>
                    </a:srgbClr>
                  </a:outerShdw>
                </a:effectLst>
                <a:ea typeface="Arial Unicode MS" pitchFamily="34" charset="-128"/>
                <a:cs typeface="Arial Unicode MS" pitchFamily="34" charset="-128"/>
              </a:rPr>
              <a:t>2.Cleaning and Transformation of data</a:t>
            </a:r>
          </a:p>
          <a:p>
            <a:endParaRPr lang="en-US" sz="2400" b="1" dirty="0" smtClean="0">
              <a:solidFill>
                <a:schemeClr val="bg1"/>
              </a:solidFill>
              <a:effectLst>
                <a:outerShdw blurRad="31750" dist="25400" dir="5400000" algn="tl" rotWithShape="0">
                  <a:srgbClr val="000000">
                    <a:alpha val="25000"/>
                  </a:srgbClr>
                </a:outerShdw>
              </a:effectLst>
              <a:ea typeface="Arial Unicode MS" pitchFamily="34" charset="-128"/>
              <a:cs typeface="Arial Unicode MS" pitchFamily="34" charset="-128"/>
            </a:endParaRPr>
          </a:p>
          <a:p>
            <a:r>
              <a:rPr lang="en-US" sz="2400" b="1" dirty="0" smtClean="0">
                <a:solidFill>
                  <a:schemeClr val="bg1"/>
                </a:solidFill>
                <a:effectLst>
                  <a:outerShdw blurRad="31750" dist="25400" dir="5400000" algn="tl" rotWithShape="0">
                    <a:srgbClr val="000000">
                      <a:alpha val="25000"/>
                    </a:srgbClr>
                  </a:outerShdw>
                </a:effectLst>
                <a:ea typeface="Arial Unicode MS" pitchFamily="34" charset="-128"/>
                <a:cs typeface="Arial Unicode MS" pitchFamily="34" charset="-128"/>
              </a:rPr>
              <a:t>3. Analysis And visualization </a:t>
            </a:r>
          </a:p>
          <a:p>
            <a:endParaRPr lang="en-US" sz="2400" b="1" dirty="0" smtClean="0">
              <a:solidFill>
                <a:schemeClr val="bg1"/>
              </a:solidFill>
              <a:effectLst>
                <a:outerShdw blurRad="31750" dist="25400" dir="5400000" algn="tl" rotWithShape="0">
                  <a:srgbClr val="000000">
                    <a:alpha val="25000"/>
                  </a:srgbClr>
                </a:outerShdw>
              </a:effectLst>
              <a:ea typeface="Arial Unicode MS" pitchFamily="34" charset="-128"/>
              <a:cs typeface="Arial Unicode MS" pitchFamily="34" charset="-128"/>
            </a:endParaRPr>
          </a:p>
          <a:p>
            <a:r>
              <a:rPr lang="en-US" sz="2400" b="1" dirty="0" smtClean="0">
                <a:solidFill>
                  <a:schemeClr val="bg1"/>
                </a:solidFill>
                <a:effectLst>
                  <a:outerShdw blurRad="31750" dist="25400" dir="5400000" algn="tl" rotWithShape="0">
                    <a:srgbClr val="000000">
                      <a:alpha val="25000"/>
                    </a:srgbClr>
                  </a:outerShdw>
                </a:effectLst>
                <a:ea typeface="Arial Unicode MS" pitchFamily="34" charset="-128"/>
                <a:cs typeface="Arial Unicode MS" pitchFamily="34" charset="-128"/>
              </a:rPr>
              <a:t>4. Limitation </a:t>
            </a:r>
          </a:p>
          <a:p>
            <a:endParaRPr lang="en-US" sz="2400" b="1" dirty="0" smtClean="0">
              <a:solidFill>
                <a:schemeClr val="bg1"/>
              </a:solidFill>
              <a:effectLst>
                <a:outerShdw blurRad="31750" dist="25400" dir="5400000" algn="tl" rotWithShape="0">
                  <a:srgbClr val="000000">
                    <a:alpha val="25000"/>
                  </a:srgbClr>
                </a:outerShdw>
              </a:effectLst>
              <a:ea typeface="Arial Unicode MS" pitchFamily="34" charset="-128"/>
              <a:cs typeface="Arial Unicode MS" pitchFamily="34" charset="-128"/>
            </a:endParaRPr>
          </a:p>
          <a:p>
            <a:r>
              <a:rPr lang="en-US" sz="2400" b="1" dirty="0" smtClean="0">
                <a:solidFill>
                  <a:schemeClr val="bg1"/>
                </a:solidFill>
                <a:effectLst>
                  <a:outerShdw blurRad="31750" dist="25400" dir="5400000" algn="tl" rotWithShape="0">
                    <a:srgbClr val="000000">
                      <a:alpha val="25000"/>
                    </a:srgbClr>
                  </a:outerShdw>
                </a:effectLst>
                <a:ea typeface="Arial Unicode MS" pitchFamily="34" charset="-128"/>
                <a:cs typeface="Arial Unicode MS" pitchFamily="34" charset="-128"/>
              </a:rPr>
              <a:t>5. Recommendation </a:t>
            </a:r>
            <a:endParaRPr lang="en-US" sz="2400" b="1" dirty="0">
              <a:solidFill>
                <a:schemeClr val="bg1"/>
              </a:solidFill>
              <a:effectLst>
                <a:outerShdw blurRad="31750" dist="25400" dir="5400000" algn="tl" rotWithShape="0">
                  <a:srgbClr val="000000">
                    <a:alpha val="25000"/>
                  </a:srgbClr>
                </a:outerShdw>
              </a:effectLst>
              <a:ea typeface="Arial Unicode MS" pitchFamily="34" charset="-128"/>
              <a:cs typeface="Arial Unicode MS" pitchFamily="34" charset="-128"/>
            </a:endParaRPr>
          </a:p>
        </p:txBody>
      </p:sp>
      <p:sp>
        <p:nvSpPr>
          <p:cNvPr id="5" name="Title 1"/>
          <p:cNvSpPr txBox="1">
            <a:spLocks/>
          </p:cNvSpPr>
          <p:nvPr/>
        </p:nvSpPr>
        <p:spPr>
          <a:xfrm>
            <a:off x="215889" y="260648"/>
            <a:ext cx="4356484" cy="6397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solidFill>
                <a:schemeClr val="bg1"/>
              </a:solidFill>
              <a:latin typeface="+mn-lt"/>
              <a:ea typeface="Arial Unicode MS" pitchFamily="34" charset="-128"/>
              <a:cs typeface="Arial Unicode MS" pitchFamily="34" charset="-128"/>
            </a:endParaRPr>
          </a:p>
        </p:txBody>
      </p:sp>
      <p:sp>
        <p:nvSpPr>
          <p:cNvPr id="6" name="Rectangle 5"/>
          <p:cNvSpPr/>
          <p:nvPr/>
        </p:nvSpPr>
        <p:spPr>
          <a:xfrm>
            <a:off x="205934" y="116632"/>
            <a:ext cx="3060710" cy="923330"/>
          </a:xfrm>
          <a:prstGeom prst="rect">
            <a:avLst/>
          </a:prstGeom>
        </p:spPr>
        <p:txBody>
          <a:bodyPr wrap="none">
            <a:spAutoFit/>
          </a:bodyPr>
          <a:lstStyle/>
          <a:p>
            <a:r>
              <a:rPr lang="en-US" sz="2400" b="1" dirty="0" smtClean="0">
                <a:solidFill>
                  <a:schemeClr val="bg1"/>
                </a:solidFill>
                <a:latin typeface="+mn-lt"/>
                <a:ea typeface="Arial Unicode MS" pitchFamily="34" charset="-128"/>
                <a:cs typeface="Arial Unicode MS" pitchFamily="34" charset="-128"/>
              </a:rPr>
              <a:t>PROCESS</a:t>
            </a:r>
            <a:r>
              <a:rPr lang="en-US" sz="5400" b="1" dirty="0" smtClean="0">
                <a:solidFill>
                  <a:schemeClr val="bg1"/>
                </a:solidFill>
                <a:latin typeface="+mn-lt"/>
              </a:rPr>
              <a:t> </a:t>
            </a:r>
            <a:r>
              <a:rPr lang="en-US" sz="2400" b="1" dirty="0" smtClean="0">
                <a:solidFill>
                  <a:schemeClr val="bg1"/>
                </a:solidFill>
                <a:latin typeface="+mn-lt"/>
                <a:ea typeface="Arial Unicode MS" pitchFamily="34" charset="-128"/>
                <a:cs typeface="Arial Unicode MS" pitchFamily="34" charset="-128"/>
              </a:rPr>
              <a:t>WORKFLOW</a:t>
            </a:r>
            <a:endParaRPr lang="en-US" sz="2400" b="1" dirty="0">
              <a:solidFill>
                <a:schemeClr val="bg1"/>
              </a:solidFill>
              <a:latin typeface="+mn-lt"/>
              <a:ea typeface="Arial Unicode MS" pitchFamily="34" charset="-128"/>
              <a:cs typeface="Arial Unicode MS" pitchFamily="34" charset="-128"/>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4146" y="26320"/>
            <a:ext cx="1305278" cy="1117130"/>
          </a:xfrm>
          <a:prstGeom prst="rect">
            <a:avLst/>
          </a:prstGeom>
        </p:spPr>
      </p:pic>
    </p:spTree>
    <p:extLst>
      <p:ext uri="{BB962C8B-B14F-4D97-AF65-F5344CB8AC3E}">
        <p14:creationId xmlns:p14="http://schemas.microsoft.com/office/powerpoint/2010/main" val="130383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1" y="-23195"/>
            <a:ext cx="9132135" cy="6858000"/>
          </a:xfrm>
          <a:prstGeom prst="rect">
            <a:avLst/>
          </a:prstGeom>
        </p:spPr>
      </p:pic>
      <p:sp>
        <p:nvSpPr>
          <p:cNvPr id="4" name="Title 1"/>
          <p:cNvSpPr txBox="1">
            <a:spLocks/>
          </p:cNvSpPr>
          <p:nvPr/>
        </p:nvSpPr>
        <p:spPr>
          <a:xfrm>
            <a:off x="38826" y="44624"/>
            <a:ext cx="3381046" cy="563562"/>
          </a:xfrm>
          <a:prstGeom prst="rect">
            <a:avLst/>
          </a:prstGeom>
        </p:spPr>
        <p:txBody>
          <a:bodyPr vert="horz" rtlCol="0" anchor="ctr">
            <a:noAutofit/>
            <a:scene3d>
              <a:camera prst="orthographicFront"/>
              <a:lightRig rig="soft" dir="t"/>
            </a:scene3d>
            <a:sp3d prstMaterial="softEdge">
              <a:bevelT w="25400" h="25400"/>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solidFill>
                  <a:schemeClr val="bg1"/>
                </a:solidFill>
                <a:latin typeface="+mn-lt"/>
                <a:ea typeface="Arial Unicode MS" pitchFamily="34" charset="-128"/>
                <a:cs typeface="Arial Unicode MS" pitchFamily="34" charset="-128"/>
              </a:rPr>
              <a:t>PROBLEM STATEMENT</a:t>
            </a:r>
            <a:endParaRPr lang="en-US" sz="2400" b="1" dirty="0">
              <a:solidFill>
                <a:schemeClr val="bg1"/>
              </a:solidFill>
              <a:latin typeface="+mn-lt"/>
              <a:ea typeface="Arial Unicode MS" pitchFamily="34" charset="-128"/>
              <a:cs typeface="Arial Unicode MS" pitchFamily="34" charset="-128"/>
            </a:endParaRPr>
          </a:p>
        </p:txBody>
      </p:sp>
      <p:sp>
        <p:nvSpPr>
          <p:cNvPr id="2" name="Rectangle 1"/>
          <p:cNvSpPr/>
          <p:nvPr/>
        </p:nvSpPr>
        <p:spPr>
          <a:xfrm>
            <a:off x="38826" y="889844"/>
            <a:ext cx="8997670" cy="5632311"/>
          </a:xfrm>
          <a:prstGeom prst="rect">
            <a:avLst/>
          </a:prstGeom>
        </p:spPr>
        <p:txBody>
          <a:bodyPr wrap="square">
            <a:spAutoFit/>
          </a:bodyPr>
          <a:lstStyle/>
          <a:p>
            <a:r>
              <a:rPr lang="en-US" sz="2400" dirty="0">
                <a:solidFill>
                  <a:schemeClr val="bg1"/>
                </a:solidFill>
              </a:rPr>
              <a:t>Despite advancements in educational technology and online learning platforms, there remains a challenge in effectively analyzing learning journeys and tracking progress. </a:t>
            </a:r>
            <a:endParaRPr lang="en-US" sz="2400" dirty="0" smtClean="0">
              <a:solidFill>
                <a:schemeClr val="bg1"/>
              </a:solidFill>
            </a:endParaRPr>
          </a:p>
          <a:p>
            <a:endParaRPr lang="en-US" sz="2400" dirty="0">
              <a:solidFill>
                <a:schemeClr val="bg1"/>
              </a:solidFill>
            </a:endParaRPr>
          </a:p>
          <a:p>
            <a:r>
              <a:rPr lang="en-US" sz="2400" dirty="0" smtClean="0">
                <a:solidFill>
                  <a:schemeClr val="bg1"/>
                </a:solidFill>
              </a:rPr>
              <a:t>Without </a:t>
            </a:r>
            <a:r>
              <a:rPr lang="en-US" sz="2400" dirty="0">
                <a:solidFill>
                  <a:schemeClr val="bg1"/>
                </a:solidFill>
              </a:rPr>
              <a:t>a comprehensive understanding of how individuals engage with learning materials and progress through courses, educators and organizations struggle to optimize learning experiences and enhance outcomes. </a:t>
            </a:r>
            <a:endParaRPr lang="en-US" sz="2400" dirty="0" smtClean="0">
              <a:solidFill>
                <a:schemeClr val="bg1"/>
              </a:solidFill>
            </a:endParaRPr>
          </a:p>
          <a:p>
            <a:endParaRPr lang="en-US" sz="2400" dirty="0">
              <a:solidFill>
                <a:schemeClr val="bg1"/>
              </a:solidFill>
            </a:endParaRPr>
          </a:p>
          <a:p>
            <a:r>
              <a:rPr lang="en-US" sz="2400" dirty="0" smtClean="0">
                <a:solidFill>
                  <a:schemeClr val="bg1"/>
                </a:solidFill>
              </a:rPr>
              <a:t>This </a:t>
            </a:r>
            <a:r>
              <a:rPr lang="en-US" sz="2400" dirty="0">
                <a:solidFill>
                  <a:schemeClr val="bg1"/>
                </a:solidFill>
              </a:rPr>
              <a:t>problem statement highlights the need for robust analytical frameworks and tools to accurately assess metrics such as Purchase Reference, Access, Lectures Completed, No of Lectures, Percentage Completed, Certificate Attainment, and Date Joined. Addressing this challenge is crucial for improving educational effectiveness and promoting lifelong learning.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176" y="-9885"/>
            <a:ext cx="1305278" cy="990613"/>
          </a:xfrm>
          <a:prstGeom prst="rect">
            <a:avLst/>
          </a:prstGeom>
        </p:spPr>
      </p:pic>
    </p:spTree>
    <p:extLst>
      <p:ext uri="{BB962C8B-B14F-4D97-AF65-F5344CB8AC3E}">
        <p14:creationId xmlns:p14="http://schemas.microsoft.com/office/powerpoint/2010/main" val="328209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3" y="0"/>
            <a:ext cx="9132135" cy="6858000"/>
          </a:xfrm>
          <a:prstGeom prst="rect">
            <a:avLst/>
          </a:prstGeom>
        </p:spPr>
      </p:pic>
      <p:sp>
        <p:nvSpPr>
          <p:cNvPr id="4" name="Title 1"/>
          <p:cNvSpPr txBox="1">
            <a:spLocks/>
          </p:cNvSpPr>
          <p:nvPr/>
        </p:nvSpPr>
        <p:spPr>
          <a:xfrm>
            <a:off x="107504" y="188640"/>
            <a:ext cx="3124200" cy="639762"/>
          </a:xfrm>
          <a:prstGeom prst="rect">
            <a:avLst/>
          </a:prstGeom>
        </p:spPr>
        <p:txBody>
          <a:bodyPr vert="horz" rtlCol="0" anchor="ctr">
            <a:normAutofit/>
            <a:scene3d>
              <a:camera prst="orthographicFront"/>
              <a:lightRig rig="soft" dir="t"/>
            </a:scene3d>
            <a:sp3d prstMaterial="softEdge">
              <a:bevelT w="25400" h="25400"/>
            </a:sp3d>
          </a:bodyPr>
          <a:lstStyle>
            <a:lvl1pPr>
              <a:spcBef>
                <a:spcPct val="0"/>
              </a:spcBef>
              <a:buNone/>
              <a:defRPr kumimoji="0" b="1" i="1">
                <a:solidFill>
                  <a:schemeClr val="bg2">
                    <a:lumMod val="50000"/>
                  </a:schemeClr>
                </a:solidFill>
                <a:effectLst>
                  <a:outerShdw blurRad="31750" dist="25400" dir="5400000" algn="tl" rotWithShape="0">
                    <a:srgbClr val="000000">
                      <a:alpha val="25000"/>
                    </a:srgbClr>
                  </a:outerShdw>
                </a:effectLst>
                <a:latin typeface="Algerian" pitchFamily="82" charset="0"/>
                <a:ea typeface="+mj-ea"/>
                <a:cs typeface="+mj-cs"/>
              </a:defRPr>
            </a:lvl1pPr>
            <a:extLst/>
          </a:lstStyle>
          <a:p>
            <a:r>
              <a:rPr lang="en-US" sz="2400" i="0" dirty="0">
                <a:solidFill>
                  <a:schemeClr val="bg1"/>
                </a:solidFill>
                <a:latin typeface="+mn-lt"/>
                <a:ea typeface="Arial Unicode MS" pitchFamily="34" charset="-128"/>
                <a:cs typeface="Arial Unicode MS" pitchFamily="34" charset="-128"/>
              </a:rPr>
              <a:t>UNCLEAN DATA</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23528" y="809148"/>
            <a:ext cx="8201025" cy="508915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6117" y="44624"/>
            <a:ext cx="1305278" cy="1117130"/>
          </a:xfrm>
          <a:prstGeom prst="rect">
            <a:avLst/>
          </a:prstGeom>
        </p:spPr>
      </p:pic>
    </p:spTree>
    <p:extLst>
      <p:ext uri="{BB962C8B-B14F-4D97-AF65-F5344CB8AC3E}">
        <p14:creationId xmlns:p14="http://schemas.microsoft.com/office/powerpoint/2010/main" val="1589419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76"/>
            <a:ext cx="9132135" cy="6858000"/>
          </a:xfrm>
          <a:prstGeom prst="rect">
            <a:avLst/>
          </a:prstGeom>
        </p:spPr>
      </p:pic>
      <p:sp>
        <p:nvSpPr>
          <p:cNvPr id="4" name="TextBox 3"/>
          <p:cNvSpPr txBox="1"/>
          <p:nvPr/>
        </p:nvSpPr>
        <p:spPr>
          <a:xfrm>
            <a:off x="152400" y="361450"/>
            <a:ext cx="4038600"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r>
              <a:rPr lang="en-US" sz="2400" b="1" dirty="0">
                <a:solidFill>
                  <a:schemeClr val="bg1"/>
                </a:solidFill>
                <a:effectLst>
                  <a:outerShdw blurRad="31750" dist="25400" dir="5400000" algn="tl" rotWithShape="0">
                    <a:srgbClr val="000000">
                      <a:alpha val="25000"/>
                    </a:srgbClr>
                  </a:outerShdw>
                </a:effectLst>
                <a:ea typeface="Arial Unicode MS" pitchFamily="34" charset="-128"/>
                <a:cs typeface="Arial Unicode MS" pitchFamily="34" charset="-128"/>
              </a:rPr>
              <a:t>Data</a:t>
            </a:r>
            <a:r>
              <a:rPr lang="en-US" sz="2400" b="1" dirty="0" smtClean="0">
                <a:solidFill>
                  <a:schemeClr val="bg1"/>
                </a:solidFill>
                <a:ea typeface="Arial Unicode MS" pitchFamily="34" charset="-128"/>
                <a:cs typeface="Arial Unicode MS" pitchFamily="34" charset="-128"/>
              </a:rPr>
              <a:t> </a:t>
            </a:r>
            <a:r>
              <a:rPr lang="en-US" sz="2400" b="1" dirty="0">
                <a:solidFill>
                  <a:schemeClr val="bg1"/>
                </a:solidFill>
                <a:effectLst>
                  <a:outerShdw blurRad="31750" dist="25400" dir="5400000" algn="tl" rotWithShape="0">
                    <a:srgbClr val="000000">
                      <a:alpha val="25000"/>
                    </a:srgbClr>
                  </a:outerShdw>
                </a:effectLst>
                <a:ea typeface="Arial Unicode MS" pitchFamily="34" charset="-128"/>
                <a:cs typeface="Arial Unicode MS" pitchFamily="34" charset="-128"/>
              </a:rPr>
              <a:t>C</a:t>
            </a:r>
            <a:r>
              <a:rPr lang="en-US" sz="2400" b="1" dirty="0" smtClean="0">
                <a:solidFill>
                  <a:schemeClr val="bg1"/>
                </a:solidFill>
                <a:effectLst>
                  <a:outerShdw blurRad="31750" dist="25400" dir="5400000" algn="tl" rotWithShape="0">
                    <a:srgbClr val="000000">
                      <a:alpha val="25000"/>
                    </a:srgbClr>
                  </a:outerShdw>
                </a:effectLst>
                <a:ea typeface="Arial Unicode MS" pitchFamily="34" charset="-128"/>
                <a:cs typeface="Arial Unicode MS" pitchFamily="34" charset="-128"/>
              </a:rPr>
              <a:t>leaning Process</a:t>
            </a:r>
            <a:endParaRPr lang="en-US" sz="2400" b="1" dirty="0">
              <a:solidFill>
                <a:schemeClr val="bg1"/>
              </a:solidFill>
              <a:effectLst>
                <a:outerShdw blurRad="31750" dist="25400" dir="5400000" algn="tl" rotWithShape="0">
                  <a:srgbClr val="000000">
                    <a:alpha val="25000"/>
                  </a:srgbClr>
                </a:outerShdw>
              </a:effectLst>
              <a:ea typeface="Arial Unicode MS" pitchFamily="34" charset="-128"/>
              <a:cs typeface="Arial Unicode MS" pitchFamily="34" charset="-128"/>
            </a:endParaRPr>
          </a:p>
        </p:txBody>
      </p:sp>
      <p:sp>
        <p:nvSpPr>
          <p:cNvPr id="2" name="Rectangle 1"/>
          <p:cNvSpPr/>
          <p:nvPr/>
        </p:nvSpPr>
        <p:spPr>
          <a:xfrm>
            <a:off x="126801" y="1124744"/>
            <a:ext cx="8812088" cy="2051844"/>
          </a:xfrm>
          <a:prstGeom prst="rect">
            <a:avLst/>
          </a:prstGeom>
        </p:spPr>
        <p:txBody>
          <a:bodyPr wrap="square">
            <a:spAutoFit/>
          </a:bodyPr>
          <a:lstStyle/>
          <a:p>
            <a:pPr marL="365760" lvl="0" indent="-256032">
              <a:spcBef>
                <a:spcPts val="400"/>
              </a:spcBef>
              <a:buClr>
                <a:srgbClr val="2DA2BF"/>
              </a:buClr>
              <a:buSzPct val="68000"/>
              <a:buFont typeface="Wingdings 3"/>
              <a:buChar char=""/>
              <a:defRPr/>
            </a:pPr>
            <a:endParaRPr lang="en-US" b="1" kern="0" dirty="0">
              <a:solidFill>
                <a:schemeClr val="bg1"/>
              </a:solidFill>
              <a:latin typeface="Bahnschrift Light" pitchFamily="34" charset="0"/>
              <a:ea typeface="Arial Unicode MS" pitchFamily="34" charset="-128"/>
              <a:cs typeface="Arial Unicode MS" pitchFamily="34" charset="-128"/>
            </a:endParaRPr>
          </a:p>
          <a:p>
            <a:pPr marL="365760" lvl="0" indent="-256032">
              <a:spcBef>
                <a:spcPts val="400"/>
              </a:spcBef>
              <a:buClr>
                <a:srgbClr val="2DA2BF"/>
              </a:buClr>
              <a:buSzPct val="68000"/>
              <a:buFont typeface="Wingdings 3"/>
              <a:buChar char=""/>
              <a:defRPr/>
            </a:pPr>
            <a:r>
              <a:rPr lang="en-US" sz="2400" b="1" kern="0" dirty="0">
                <a:solidFill>
                  <a:schemeClr val="bg1"/>
                </a:solidFill>
                <a:ea typeface="Arial Unicode MS" pitchFamily="34" charset="-128"/>
                <a:cs typeface="Arial Unicode MS" pitchFamily="34" charset="-128"/>
              </a:rPr>
              <a:t>Remove </a:t>
            </a:r>
            <a:r>
              <a:rPr lang="en-US" sz="2400" b="1" kern="0" dirty="0" smtClean="0">
                <a:solidFill>
                  <a:schemeClr val="bg1"/>
                </a:solidFill>
                <a:ea typeface="Arial Unicode MS" pitchFamily="34" charset="-128"/>
                <a:cs typeface="Arial Unicode MS" pitchFamily="34" charset="-128"/>
              </a:rPr>
              <a:t>duplicate </a:t>
            </a:r>
          </a:p>
          <a:p>
            <a:pPr marL="365760" lvl="0" indent="-256032">
              <a:spcBef>
                <a:spcPts val="400"/>
              </a:spcBef>
              <a:buClr>
                <a:srgbClr val="2DA2BF"/>
              </a:buClr>
              <a:buSzPct val="68000"/>
              <a:buFont typeface="Wingdings 3"/>
              <a:buChar char=""/>
              <a:defRPr/>
            </a:pPr>
            <a:r>
              <a:rPr lang="en-US" sz="2400" b="1" kern="0" smtClean="0">
                <a:solidFill>
                  <a:schemeClr val="bg1"/>
                </a:solidFill>
                <a:ea typeface="Arial Unicode MS" pitchFamily="34" charset="-128"/>
                <a:cs typeface="Arial Unicode MS" pitchFamily="34" charset="-128"/>
              </a:rPr>
              <a:t>Reformat </a:t>
            </a:r>
            <a:r>
              <a:rPr lang="en-US" sz="2400" b="1" kern="0" smtClean="0">
                <a:solidFill>
                  <a:schemeClr val="bg1"/>
                </a:solidFill>
                <a:ea typeface="Arial Unicode MS" pitchFamily="34" charset="-128"/>
                <a:cs typeface="Arial Unicode MS" pitchFamily="34" charset="-128"/>
              </a:rPr>
              <a:t>column</a:t>
            </a:r>
            <a:endParaRPr lang="en-US" sz="2400" b="1" kern="0" dirty="0" smtClean="0">
              <a:solidFill>
                <a:schemeClr val="bg1"/>
              </a:solidFill>
              <a:ea typeface="Arial Unicode MS" pitchFamily="34" charset="-128"/>
              <a:cs typeface="Arial Unicode MS" pitchFamily="34" charset="-128"/>
            </a:endParaRPr>
          </a:p>
          <a:p>
            <a:pPr marL="365760" lvl="0" indent="-256032">
              <a:spcBef>
                <a:spcPts val="400"/>
              </a:spcBef>
              <a:buClr>
                <a:srgbClr val="2DA2BF"/>
              </a:buClr>
              <a:buSzPct val="68000"/>
              <a:buFont typeface="Wingdings 3"/>
              <a:buChar char=""/>
              <a:defRPr/>
            </a:pPr>
            <a:r>
              <a:rPr lang="en-US" sz="2400" b="1" kern="0" dirty="0" smtClean="0">
                <a:solidFill>
                  <a:schemeClr val="bg1"/>
                </a:solidFill>
                <a:ea typeface="Arial Unicode MS" pitchFamily="34" charset="-128"/>
                <a:cs typeface="Arial Unicode MS" pitchFamily="34" charset="-128"/>
              </a:rPr>
              <a:t>Sort </a:t>
            </a:r>
            <a:r>
              <a:rPr lang="en-US" sz="2400" b="1" kern="0" dirty="0">
                <a:solidFill>
                  <a:schemeClr val="bg1"/>
                </a:solidFill>
                <a:ea typeface="Arial Unicode MS" pitchFamily="34" charset="-128"/>
                <a:cs typeface="Arial Unicode MS" pitchFamily="34" charset="-128"/>
              </a:rPr>
              <a:t>and fitter column </a:t>
            </a:r>
            <a:r>
              <a:rPr lang="en-US" sz="2400" b="1" kern="0" dirty="0" smtClean="0">
                <a:solidFill>
                  <a:schemeClr val="bg1"/>
                </a:solidFill>
                <a:ea typeface="Arial Unicode MS" pitchFamily="34" charset="-128"/>
                <a:cs typeface="Arial Unicode MS" pitchFamily="34" charset="-128"/>
              </a:rPr>
              <a:t>alphabetically</a:t>
            </a:r>
          </a:p>
          <a:p>
            <a:pPr marL="365760" lvl="0" indent="-256032">
              <a:spcBef>
                <a:spcPts val="400"/>
              </a:spcBef>
              <a:buClr>
                <a:srgbClr val="2DA2BF"/>
              </a:buClr>
              <a:buSzPct val="68000"/>
              <a:buFont typeface="Wingdings 3"/>
              <a:buChar char=""/>
              <a:defRPr/>
            </a:pPr>
            <a:r>
              <a:rPr lang="en-US" sz="2400" b="1" kern="0" dirty="0" smtClean="0">
                <a:solidFill>
                  <a:schemeClr val="bg1"/>
                </a:solidFill>
                <a:ea typeface="Arial Unicode MS" pitchFamily="34" charset="-128"/>
                <a:cs typeface="Arial Unicode MS" pitchFamily="34" charset="-128"/>
              </a:rPr>
              <a:t>Remove Incorrect </a:t>
            </a:r>
            <a:r>
              <a:rPr lang="en-US" sz="2400" b="1" kern="0" dirty="0">
                <a:solidFill>
                  <a:schemeClr val="bg1"/>
                </a:solidFill>
                <a:ea typeface="Arial Unicode MS" pitchFamily="34" charset="-128"/>
                <a:cs typeface="Arial Unicode MS" pitchFamily="34" charset="-128"/>
              </a:rPr>
              <a:t>data and empty space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6857" y="25772"/>
            <a:ext cx="1305278" cy="1117130"/>
          </a:xfrm>
          <a:prstGeom prst="rect">
            <a:avLst/>
          </a:prstGeom>
        </p:spPr>
      </p:pic>
    </p:spTree>
    <p:extLst>
      <p:ext uri="{BB962C8B-B14F-4D97-AF65-F5344CB8AC3E}">
        <p14:creationId xmlns:p14="http://schemas.microsoft.com/office/powerpoint/2010/main" val="3996992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2135" cy="6858000"/>
          </a:xfrm>
          <a:prstGeom prst="rect">
            <a:avLst/>
          </a:prstGeom>
        </p:spPr>
      </p:pic>
      <p:sp>
        <p:nvSpPr>
          <p:cNvPr id="4" name="TextBox 3"/>
          <p:cNvSpPr txBox="1"/>
          <p:nvPr/>
        </p:nvSpPr>
        <p:spPr>
          <a:xfrm>
            <a:off x="76200" y="228600"/>
            <a:ext cx="4038600"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r>
              <a:rPr lang="en-US" sz="2400" b="1" dirty="0" smtClean="0">
                <a:solidFill>
                  <a:schemeClr val="bg1"/>
                </a:solidFill>
                <a:effectLst>
                  <a:outerShdw blurRad="31750" dist="25400" dir="5400000" algn="tl" rotWithShape="0">
                    <a:srgbClr val="000000">
                      <a:alpha val="25000"/>
                    </a:srgbClr>
                  </a:outerShdw>
                </a:effectLst>
                <a:ea typeface="Arial Unicode MS" pitchFamily="34" charset="-128"/>
                <a:cs typeface="Arial Unicode MS" pitchFamily="34" charset="-128"/>
              </a:rPr>
              <a:t>Clean </a:t>
            </a:r>
            <a:r>
              <a:rPr lang="en-US" sz="2400" b="1" dirty="0">
                <a:solidFill>
                  <a:schemeClr val="bg1"/>
                </a:solidFill>
                <a:effectLst>
                  <a:outerShdw blurRad="31750" dist="25400" dir="5400000" algn="tl" rotWithShape="0">
                    <a:srgbClr val="000000">
                      <a:alpha val="25000"/>
                    </a:srgbClr>
                  </a:outerShdw>
                </a:effectLst>
                <a:ea typeface="Arial Unicode MS" pitchFamily="34" charset="-128"/>
                <a:cs typeface="Arial Unicode MS" pitchFamily="34" charset="-128"/>
              </a:rPr>
              <a:t>Data</a:t>
            </a:r>
            <a:r>
              <a:rPr lang="en-US" sz="2400" b="1" dirty="0">
                <a:solidFill>
                  <a:schemeClr val="bg1"/>
                </a:solidFill>
                <a:ea typeface="Arial Unicode MS" pitchFamily="34" charset="-128"/>
                <a:cs typeface="Arial Unicode MS" pitchFamily="34" charset="-128"/>
              </a:rPr>
              <a:t> </a:t>
            </a:r>
            <a:endParaRPr lang="en-US" sz="2400" b="1" dirty="0">
              <a:solidFill>
                <a:schemeClr val="bg1"/>
              </a:solidFill>
              <a:effectLst>
                <a:outerShdw blurRad="31750" dist="25400" dir="5400000" algn="tl" rotWithShape="0">
                  <a:srgbClr val="000000">
                    <a:alpha val="25000"/>
                  </a:srgbClr>
                </a:outerShdw>
              </a:effectLst>
              <a:ea typeface="Arial Unicode MS" pitchFamily="34" charset="-128"/>
              <a:cs typeface="Arial Unicode MS" pitchFamily="34" charset="-128"/>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51267" y="764704"/>
            <a:ext cx="8229600" cy="582549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8722" y="5305"/>
            <a:ext cx="1305278" cy="759399"/>
          </a:xfrm>
          <a:prstGeom prst="rect">
            <a:avLst/>
          </a:prstGeom>
        </p:spPr>
      </p:pic>
    </p:spTree>
    <p:extLst>
      <p:ext uri="{BB962C8B-B14F-4D97-AF65-F5344CB8AC3E}">
        <p14:creationId xmlns:p14="http://schemas.microsoft.com/office/powerpoint/2010/main" val="3575862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2135" cy="6858000"/>
          </a:xfrm>
          <a:prstGeom prst="rect">
            <a:avLst/>
          </a:prstGeom>
        </p:spPr>
      </p:pic>
      <p:sp>
        <p:nvSpPr>
          <p:cNvPr id="2" name="Rectangle 1"/>
          <p:cNvSpPr/>
          <p:nvPr/>
        </p:nvSpPr>
        <p:spPr>
          <a:xfrm>
            <a:off x="179512" y="188640"/>
            <a:ext cx="3163558" cy="461665"/>
          </a:xfrm>
          <a:prstGeom prst="rect">
            <a:avLst/>
          </a:prstGeom>
        </p:spPr>
        <p:txBody>
          <a:bodyPr wrap="none">
            <a:spAutoFit/>
          </a:bodyPr>
          <a:lstStyle/>
          <a:p>
            <a:r>
              <a:rPr lang="en-US" sz="2400" b="1" i="0" dirty="0" smtClean="0">
                <a:solidFill>
                  <a:schemeClr val="bg1"/>
                </a:solidFill>
                <a:ea typeface="Arial Unicode MS" pitchFamily="34" charset="-128"/>
                <a:cs typeface="Arial Unicode MS" pitchFamily="34" charset="-128"/>
              </a:rPr>
              <a:t>INSIGHT AND ANALYSIS</a:t>
            </a:r>
            <a:endParaRPr lang="en-US" sz="2400" b="1" i="0" dirty="0">
              <a:solidFill>
                <a:schemeClr val="bg1"/>
              </a:solidFill>
              <a:ea typeface="Arial Unicode MS" pitchFamily="34" charset="-128"/>
              <a:cs typeface="Arial Unicode MS" pitchFamily="34" charset="-128"/>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611560" y="650305"/>
            <a:ext cx="7869088" cy="580303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4368" y="-20141"/>
            <a:ext cx="1305278" cy="1117130"/>
          </a:xfrm>
          <a:prstGeom prst="rect">
            <a:avLst/>
          </a:prstGeom>
        </p:spPr>
      </p:pic>
    </p:spTree>
    <p:extLst>
      <p:ext uri="{BB962C8B-B14F-4D97-AF65-F5344CB8AC3E}">
        <p14:creationId xmlns:p14="http://schemas.microsoft.com/office/powerpoint/2010/main" val="2681275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2135" cy="6858000"/>
          </a:xfrm>
          <a:prstGeom prst="rect">
            <a:avLst/>
          </a:prstGeom>
        </p:spPr>
      </p:pic>
      <p:sp>
        <p:nvSpPr>
          <p:cNvPr id="4" name="Rectangle 3"/>
          <p:cNvSpPr/>
          <p:nvPr/>
        </p:nvSpPr>
        <p:spPr>
          <a:xfrm>
            <a:off x="198556" y="76200"/>
            <a:ext cx="3725372"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r>
              <a:rPr lang="en-US" sz="2400" b="1" dirty="0">
                <a:solidFill>
                  <a:schemeClr val="bg1"/>
                </a:solidFill>
                <a:effectLst>
                  <a:outerShdw blurRad="31750" dist="25400" dir="5400000" algn="tl" rotWithShape="0">
                    <a:srgbClr val="000000">
                      <a:alpha val="25000"/>
                    </a:srgbClr>
                  </a:outerShdw>
                </a:effectLst>
                <a:ea typeface="+mj-ea"/>
                <a:cs typeface="+mj-cs"/>
              </a:rPr>
              <a:t>DATA VISUALIZATION</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02677" y="435690"/>
            <a:ext cx="8526780" cy="626469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8320" y="-11868"/>
            <a:ext cx="729214" cy="624102"/>
          </a:xfrm>
          <a:prstGeom prst="rect">
            <a:avLst/>
          </a:prstGeom>
        </p:spPr>
      </p:pic>
    </p:spTree>
    <p:extLst>
      <p:ext uri="{BB962C8B-B14F-4D97-AF65-F5344CB8AC3E}">
        <p14:creationId xmlns:p14="http://schemas.microsoft.com/office/powerpoint/2010/main" val="3505362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4349</TotalTime>
  <Words>533</Words>
  <Application>Microsoft Office PowerPoint</Application>
  <PresentationFormat>On-screen Show (4:3)</PresentationFormat>
  <Paragraphs>63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ELITE X2</dc:creator>
  <cp:lastModifiedBy>HP ELITE X2</cp:lastModifiedBy>
  <cp:revision>11</cp:revision>
  <dcterms:created xsi:type="dcterms:W3CDTF">2024-03-20T17:44:29Z</dcterms:created>
  <dcterms:modified xsi:type="dcterms:W3CDTF">2024-03-23T18:24:38Z</dcterms:modified>
</cp:coreProperties>
</file>