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9" r:id="rId12"/>
    <p:sldId id="270"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7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0F8BB-DEAD-422F-9D83-82558033D193}" type="datetimeFigureOut">
              <a:rPr lang="en-US" smtClean="0"/>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D0122B-9E66-484C-8E3D-EB42BD8811E8}" type="slidenum">
              <a:rPr lang="en-US" smtClean="0"/>
              <a:t>‹#›</a:t>
            </a:fld>
            <a:endParaRPr lang="en-US"/>
          </a:p>
        </p:txBody>
      </p:sp>
    </p:spTree>
    <p:extLst>
      <p:ext uri="{BB962C8B-B14F-4D97-AF65-F5344CB8AC3E}">
        <p14:creationId xmlns:p14="http://schemas.microsoft.com/office/powerpoint/2010/main" val="1054018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EE90E011-1CD1-4688-A0D2-E4B6E354C6FA}" type="datetimeFigureOut">
              <a:rPr lang="en-US" smtClean="0"/>
              <a:t>2/28/2024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8088784-BA6A-4F19-B841-526D1CEF2A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0E011-1CD1-4688-A0D2-E4B6E354C6FA}"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88784-BA6A-4F19-B841-526D1CEF2A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0E011-1CD1-4688-A0D2-E4B6E354C6FA}"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88784-BA6A-4F19-B841-526D1CEF2A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E90E011-1CD1-4688-A0D2-E4B6E354C6FA}" type="datetimeFigureOut">
              <a:rPr lang="en-US" smtClean="0"/>
              <a:t>2/28/2024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8088784-BA6A-4F19-B841-526D1CEF2A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EE90E011-1CD1-4688-A0D2-E4B6E354C6FA}" type="datetimeFigureOut">
              <a:rPr lang="en-US" smtClean="0"/>
              <a:t>2/28/2024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8088784-BA6A-4F19-B841-526D1CEF2A11}"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EE90E011-1CD1-4688-A0D2-E4B6E354C6FA}" type="datetimeFigureOut">
              <a:rPr lang="en-US" smtClean="0"/>
              <a:t>2/28/2024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8088784-BA6A-4F19-B841-526D1CEF2A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EE90E011-1CD1-4688-A0D2-E4B6E354C6FA}"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8088784-BA6A-4F19-B841-526D1CEF2A11}"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E90E011-1CD1-4688-A0D2-E4B6E354C6FA}" type="datetimeFigureOut">
              <a:rPr lang="en-US" smtClean="0"/>
              <a:t>2/28/2024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88784-BA6A-4F19-B841-526D1CEF2A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90E011-1CD1-4688-A0D2-E4B6E354C6FA}" type="datetimeFigureOut">
              <a:rPr lang="en-US" smtClean="0"/>
              <a:t>2/28/2024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88784-BA6A-4F19-B841-526D1CEF2A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E90E011-1CD1-4688-A0D2-E4B6E354C6FA}" type="datetimeFigureOut">
              <a:rPr lang="en-US" smtClean="0"/>
              <a:t>2/28/2024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88784-BA6A-4F19-B841-526D1CEF2A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EE90E011-1CD1-4688-A0D2-E4B6E354C6FA}"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8088784-BA6A-4F19-B841-526D1CEF2A11}"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EE90E011-1CD1-4688-A0D2-E4B6E354C6FA}" type="datetimeFigureOut">
              <a:rPr lang="en-US" smtClean="0"/>
              <a:t>2/28/2024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8088784-BA6A-4F19-B841-526D1CEF2A11}"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sp>
        <p:nvSpPr>
          <p:cNvPr id="6" name="Subtitle 2"/>
          <p:cNvSpPr txBox="1">
            <a:spLocks noGrp="1"/>
          </p:cNvSpPr>
          <p:nvPr>
            <p:ph idx="1"/>
          </p:nvPr>
        </p:nvSpPr>
        <p:spPr>
          <a:xfrm>
            <a:off x="457200" y="533400"/>
            <a:ext cx="8229600" cy="54738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i="1" spc="50" dirty="0" err="1"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Labano</a:t>
            </a:r>
            <a:r>
              <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 Academy </a:t>
            </a:r>
            <a:r>
              <a:rPr lang="en-US" sz="28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F</a:t>
            </a:r>
            <a:r>
              <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inial </a:t>
            </a:r>
            <a:r>
              <a:rPr lang="en-US" sz="28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P</a:t>
            </a:r>
            <a:r>
              <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roject </a:t>
            </a:r>
          </a:p>
          <a:p>
            <a:endPar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endParaRPr>
          </a:p>
          <a:p>
            <a:r>
              <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On </a:t>
            </a:r>
          </a:p>
          <a:p>
            <a:endPar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endParaRPr>
          </a:p>
          <a:p>
            <a:r>
              <a:rPr lang="en-US" sz="28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Profitability Analysis in </a:t>
            </a:r>
            <a:r>
              <a:rPr lang="en-US" sz="2800" b="1" i="1" spc="50" dirty="0" err="1"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Atmes</a:t>
            </a:r>
            <a:r>
              <a:rPr lang="en-US" sz="28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 Bike </a:t>
            </a:r>
            <a:r>
              <a:rPr lang="en-US" sz="28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Sales</a:t>
            </a:r>
          </a:p>
          <a:p>
            <a:endParaRPr lang="en-US" sz="1600" b="1" dirty="0" smtClean="0">
              <a:solidFill>
                <a:schemeClr val="bg2">
                  <a:lumMod val="10000"/>
                </a:schemeClr>
              </a:solidFill>
              <a:latin typeface="Arial Narrow" pitchFamily="34" charset="0"/>
            </a:endParaRPr>
          </a:p>
          <a:p>
            <a:endParaRPr lang="en-US" sz="1600" b="1" dirty="0" smtClean="0">
              <a:solidFill>
                <a:schemeClr val="bg2">
                  <a:lumMod val="10000"/>
                </a:schemeClr>
              </a:solidFill>
              <a:latin typeface="Arial Narrow" pitchFamily="34" charset="0"/>
            </a:endParaRPr>
          </a:p>
          <a:p>
            <a:r>
              <a:rPr lang="en-US" sz="1600" b="1" dirty="0" smtClean="0">
                <a:solidFill>
                  <a:schemeClr val="bg2">
                    <a:lumMod val="10000"/>
                  </a:schemeClr>
                </a:solidFill>
                <a:latin typeface="Arial Narrow" pitchFamily="34" charset="0"/>
              </a:rPr>
              <a:t> </a:t>
            </a:r>
            <a:r>
              <a:rPr lang="en-US" sz="18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BY</a:t>
            </a:r>
          </a:p>
          <a:p>
            <a:endParaRPr lang="en-US" sz="1600" b="1" dirty="0" smtClean="0">
              <a:solidFill>
                <a:schemeClr val="bg2">
                  <a:lumMod val="10000"/>
                </a:schemeClr>
              </a:solidFill>
              <a:latin typeface="Arial Narrow" pitchFamily="34" charset="0"/>
            </a:endParaRPr>
          </a:p>
          <a:p>
            <a:r>
              <a:rPr lang="en-US" sz="20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COHORT-4</a:t>
            </a:r>
          </a:p>
          <a:p>
            <a:endParaRPr lang="en-US" sz="2400" b="1" dirty="0">
              <a:solidFill>
                <a:schemeClr val="bg2">
                  <a:lumMod val="10000"/>
                </a:schemeClr>
              </a:solidFill>
              <a:latin typeface="Arial Narrow" pitchFamily="34" charset="0"/>
            </a:endParaRPr>
          </a:p>
          <a:p>
            <a:endParaRPr lang="en-US" sz="1400" b="1" i="1" spc="50" dirty="0">
              <a:ln w="11430"/>
              <a:solidFill>
                <a:schemeClr val="bg2">
                  <a:lumMod val="10000"/>
                </a:schemeClr>
              </a:solidFill>
              <a:effectLst>
                <a:outerShdw blurRad="76200" dist="50800" dir="5400000" algn="tl" rotWithShape="0">
                  <a:srgbClr val="000000">
                    <a:alpha val="65000"/>
                  </a:srgbClr>
                </a:outerShdw>
              </a:effectLst>
              <a:latin typeface="Arial Narrow" pitchFamily="34" charset="0"/>
            </a:endParaRPr>
          </a:p>
          <a:p>
            <a:endParaRPr lang="en-US" sz="14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endParaRPr>
          </a:p>
          <a:p>
            <a:pPr algn="r"/>
            <a:r>
              <a:rPr lang="en-US" sz="14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RICHARD</a:t>
            </a:r>
            <a:r>
              <a:rPr lang="en-US" sz="1000" b="1" dirty="0" smtClean="0">
                <a:solidFill>
                  <a:schemeClr val="bg2">
                    <a:lumMod val="10000"/>
                  </a:schemeClr>
                </a:solidFill>
                <a:latin typeface="Arial Narrow" pitchFamily="34" charset="0"/>
              </a:rPr>
              <a:t> </a:t>
            </a:r>
            <a:r>
              <a:rPr lang="en-US" sz="1400" b="1" i="1" spc="50" dirty="0" smtClean="0">
                <a:ln w="11430"/>
                <a:solidFill>
                  <a:schemeClr val="bg2">
                    <a:lumMod val="10000"/>
                  </a:schemeClr>
                </a:solidFill>
                <a:effectLst>
                  <a:outerShdw blurRad="76200" dist="50800" dir="5400000" algn="tl" rotWithShape="0">
                    <a:srgbClr val="000000">
                      <a:alpha val="65000"/>
                    </a:srgbClr>
                  </a:outerShdw>
                </a:effectLst>
                <a:latin typeface="Arial Narrow" pitchFamily="34" charset="0"/>
              </a:rPr>
              <a:t>AKINWARE</a:t>
            </a:r>
            <a:endParaRPr lang="en-US" b="1" dirty="0" smtClean="0">
              <a:solidFill>
                <a:schemeClr val="bg2">
                  <a:lumMod val="10000"/>
                </a:schemeClr>
              </a:solidFill>
              <a:latin typeface="Arial Narrow" pitchFamily="34" charset="0"/>
            </a:endParaRPr>
          </a:p>
          <a:p>
            <a:endParaRPr lang="en-US" b="1" dirty="0">
              <a:solidFill>
                <a:schemeClr val="bg2">
                  <a:lumMod val="10000"/>
                </a:schemeClr>
              </a:solidFill>
              <a:latin typeface="Arial Narrow"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53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0" y="685800"/>
            <a:ext cx="2743200"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000" b="1" dirty="0" smtClean="0">
                <a:solidFill>
                  <a:schemeClr val="bg2">
                    <a:lumMod val="10000"/>
                  </a:schemeClr>
                </a:solidFill>
                <a:effectLst>
                  <a:outerShdw blurRad="31750" dist="25400" dir="5400000" algn="tl" rotWithShape="0">
                    <a:srgbClr val="000000">
                      <a:alpha val="25000"/>
                    </a:srgbClr>
                  </a:outerShdw>
                </a:effectLst>
                <a:latin typeface="Arial Narrow" pitchFamily="34" charset="0"/>
                <a:ea typeface="+mj-ea"/>
                <a:cs typeface="+mj-cs"/>
              </a:rPr>
              <a:t>RECOMMENDATION</a:t>
            </a:r>
            <a:endParaRPr lang="en-US" sz="2000" b="1" dirty="0">
              <a:solidFill>
                <a:schemeClr val="bg2">
                  <a:lumMod val="10000"/>
                </a:schemeClr>
              </a:solidFill>
              <a:effectLst>
                <a:outerShdw blurRad="31750" dist="25400" dir="5400000" algn="tl" rotWithShape="0">
                  <a:srgbClr val="000000">
                    <a:alpha val="25000"/>
                  </a:srgbClr>
                </a:outerShdw>
              </a:effectLst>
              <a:latin typeface="Arial Narrow" pitchFamily="34" charset="0"/>
              <a:ea typeface="+mj-ea"/>
              <a:cs typeface="+mj-cs"/>
            </a:endParaRPr>
          </a:p>
        </p:txBody>
      </p:sp>
      <p:sp>
        <p:nvSpPr>
          <p:cNvPr id="9" name="Content Placeholder 1"/>
          <p:cNvSpPr>
            <a:spLocks noGrp="1"/>
          </p:cNvSpPr>
          <p:nvPr>
            <p:ph idx="1"/>
          </p:nvPr>
        </p:nvSpPr>
        <p:spPr>
          <a:xfrm>
            <a:off x="304800" y="1143000"/>
            <a:ext cx="8686800" cy="5181600"/>
          </a:xfrm>
        </p:spPr>
        <p:txBody>
          <a:bodyPr>
            <a:noAutofit/>
          </a:bodyPr>
          <a:lstStyle/>
          <a:p>
            <a:r>
              <a:rPr lang="en-US" sz="2400" dirty="0" smtClean="0">
                <a:latin typeface="Arial Narrow" pitchFamily="34" charset="0"/>
              </a:rPr>
              <a:t>There is need to Develop </a:t>
            </a:r>
            <a:r>
              <a:rPr lang="en-US" sz="2400" dirty="0">
                <a:latin typeface="Arial Narrow" pitchFamily="34" charset="0"/>
              </a:rPr>
              <a:t>targeted marketing </a:t>
            </a:r>
            <a:r>
              <a:rPr lang="en-US" sz="2400" dirty="0" smtClean="0">
                <a:latin typeface="Arial Narrow" pitchFamily="34" charset="0"/>
              </a:rPr>
              <a:t>campaigns to </a:t>
            </a:r>
            <a:r>
              <a:rPr lang="en-US" sz="2400" dirty="0">
                <a:latin typeface="Arial Narrow" pitchFamily="34" charset="0"/>
              </a:rPr>
              <a:t>focused on reaching potential customers during key moments in May, June, and </a:t>
            </a:r>
            <a:r>
              <a:rPr lang="en-US" sz="2400" dirty="0" smtClean="0">
                <a:latin typeface="Arial Narrow" pitchFamily="34" charset="0"/>
              </a:rPr>
              <a:t>December and Utilize </a:t>
            </a:r>
            <a:r>
              <a:rPr lang="en-US" sz="2400" dirty="0">
                <a:latin typeface="Arial Narrow" pitchFamily="34" charset="0"/>
              </a:rPr>
              <a:t>various channels such as social media, email marketing, and digital advertising to promote seasonal offers and drive traffic to the store</a:t>
            </a:r>
            <a:r>
              <a:rPr lang="en-US" sz="2400" dirty="0" smtClean="0">
                <a:latin typeface="Arial Narrow" pitchFamily="34" charset="0"/>
              </a:rPr>
              <a:t>.</a:t>
            </a:r>
          </a:p>
          <a:p>
            <a:endParaRPr lang="en-US" sz="2400" dirty="0" smtClean="0">
              <a:latin typeface="Arial Narrow" pitchFamily="34" charset="0"/>
            </a:endParaRPr>
          </a:p>
          <a:p>
            <a:r>
              <a:rPr lang="en-US" sz="2400" dirty="0" smtClean="0">
                <a:latin typeface="Arial Narrow" pitchFamily="34" charset="0"/>
              </a:rPr>
              <a:t>Consider </a:t>
            </a:r>
            <a:r>
              <a:rPr lang="en-US" sz="2400" dirty="0">
                <a:latin typeface="Arial Narrow" pitchFamily="34" charset="0"/>
              </a:rPr>
              <a:t>stocking popular bike models, accessories, and gear that are favored by customers in in the United States, United Kingdom, Austria, Canada, and Germany. each market, </a:t>
            </a:r>
            <a:endParaRPr lang="en-US" sz="2400" dirty="0" smtClean="0">
              <a:latin typeface="Arial Narrow" pitchFamily="34" charset="0"/>
            </a:endParaRPr>
          </a:p>
          <a:p>
            <a:endParaRPr lang="en-US" sz="2400" dirty="0">
              <a:latin typeface="Arial Narrow" pitchFamily="34" charset="0"/>
            </a:endParaRPr>
          </a:p>
          <a:p>
            <a:r>
              <a:rPr lang="en-US" sz="2400" dirty="0" smtClean="0">
                <a:latin typeface="Arial Narrow" pitchFamily="34" charset="0"/>
              </a:rPr>
              <a:t>water </a:t>
            </a:r>
            <a:r>
              <a:rPr lang="en-US" sz="2400" dirty="0">
                <a:latin typeface="Arial Narrow" pitchFamily="34" charset="0"/>
              </a:rPr>
              <a:t>bottles and patch kits as essential gear for cyclists during peak seasons such as spring and summer. Offer seasonal discounts, Capitalize on seasonal </a:t>
            </a:r>
            <a:r>
              <a:rPr lang="en-US" sz="2400" dirty="0" smtClean="0">
                <a:latin typeface="Arial Narrow" pitchFamily="34" charset="0"/>
              </a:rPr>
              <a:t>trends.</a:t>
            </a:r>
            <a:endParaRPr lang="en-US" sz="2400" dirty="0">
              <a:latin typeface="Arial Narrow" pitchFamily="34" charset="0"/>
            </a:endParaRPr>
          </a:p>
        </p:txBody>
      </p:sp>
    </p:spTree>
    <p:extLst>
      <p:ext uri="{BB962C8B-B14F-4D97-AF65-F5344CB8AC3E}">
        <p14:creationId xmlns:p14="http://schemas.microsoft.com/office/powerpoint/2010/main" val="376015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304800" y="1524000"/>
            <a:ext cx="8686800" cy="4525963"/>
          </a:xfrm>
        </p:spPr>
        <p:txBody>
          <a:bodyPr>
            <a:noAutofit/>
          </a:bodyPr>
          <a:lstStyle/>
          <a:p>
            <a:r>
              <a:rPr lang="en-US" sz="3000" dirty="0" smtClean="0">
                <a:latin typeface="Arial Narrow" pitchFamily="34" charset="0"/>
              </a:rPr>
              <a:t>We had limitation </a:t>
            </a:r>
            <a:r>
              <a:rPr lang="en-US" sz="3000" dirty="0">
                <a:latin typeface="Arial Narrow" pitchFamily="34" charset="0"/>
              </a:rPr>
              <a:t>is the occurrence of low sales months for bikes and accessories. During these periods, revenue generation may be constrained, impacting overall profitability and growth potential</a:t>
            </a:r>
            <a:r>
              <a:rPr lang="en-US" sz="3000" dirty="0" smtClean="0">
                <a:latin typeface="Arial Narrow" pitchFamily="34" charset="0"/>
              </a:rPr>
              <a:t>.</a:t>
            </a:r>
          </a:p>
          <a:p>
            <a:pPr marL="0" indent="0">
              <a:buNone/>
            </a:pPr>
            <a:endParaRPr lang="en-US" sz="3000" dirty="0" smtClean="0">
              <a:latin typeface="Arial Narrow" pitchFamily="34" charset="0"/>
            </a:endParaRPr>
          </a:p>
          <a:p>
            <a:r>
              <a:rPr lang="en-US" sz="3000" dirty="0">
                <a:latin typeface="Arial Narrow" pitchFamily="34" charset="0"/>
              </a:rPr>
              <a:t>One limitation is the occurrence of very low sales in the years 2011 and 2012. These periods of reduced sales may pose challenges to revenue generation and profitability, impacting overall business performance</a:t>
            </a:r>
            <a:r>
              <a:rPr lang="en-US" sz="3000" dirty="0" smtClean="0">
                <a:latin typeface="Arial Narrow" pitchFamily="34" charset="0"/>
              </a:rPr>
              <a:t>.</a:t>
            </a:r>
          </a:p>
          <a:p>
            <a:endParaRPr lang="en-US" sz="3000" dirty="0" smtClean="0">
              <a:latin typeface="Arial Narrow" pitchFamily="34" charset="0"/>
            </a:endParaRPr>
          </a:p>
          <a:p>
            <a:endParaRPr lang="en-US" sz="3000" dirty="0">
              <a:latin typeface="Arial Narrow" pitchFamily="34" charset="0"/>
            </a:endParaRPr>
          </a:p>
        </p:txBody>
      </p:sp>
      <p:sp>
        <p:nvSpPr>
          <p:cNvPr id="3" name="Rectangle 2"/>
          <p:cNvSpPr/>
          <p:nvPr/>
        </p:nvSpPr>
        <p:spPr>
          <a:xfrm>
            <a:off x="3505200" y="685800"/>
            <a:ext cx="1395831" cy="400110"/>
          </a:xfrm>
          <a:prstGeom prst="rect">
            <a:avLst/>
          </a:prstGeom>
        </p:spPr>
        <p:txBody>
          <a:bodyPr wrap="none">
            <a:spAutoFit/>
          </a:bodyPr>
          <a:lstStyle/>
          <a:p>
            <a:r>
              <a:rPr lang="en-US" sz="2000" b="1" dirty="0" smtClean="0"/>
              <a:t>LIMITATION</a:t>
            </a:r>
            <a:endParaRPr lang="en-US" sz="2000" b="1" dirty="0"/>
          </a:p>
        </p:txBody>
      </p:sp>
    </p:spTree>
    <p:extLst>
      <p:ext uri="{BB962C8B-B14F-4D97-AF65-F5344CB8AC3E}">
        <p14:creationId xmlns:p14="http://schemas.microsoft.com/office/powerpoint/2010/main" val="405911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304800" y="1524000"/>
            <a:ext cx="8686800" cy="4525963"/>
          </a:xfrm>
        </p:spPr>
        <p:txBody>
          <a:bodyPr>
            <a:noAutofit/>
          </a:bodyPr>
          <a:lstStyle/>
          <a:p>
            <a:r>
              <a:rPr lang="en-US" sz="3000" dirty="0">
                <a:latin typeface="Arial Narrow" pitchFamily="34" charset="0"/>
              </a:rPr>
              <a:t>I</a:t>
            </a:r>
            <a:r>
              <a:rPr lang="en-US" sz="3000" dirty="0" smtClean="0">
                <a:latin typeface="Arial Narrow" pitchFamily="34" charset="0"/>
              </a:rPr>
              <a:t>t </a:t>
            </a:r>
            <a:r>
              <a:rPr lang="en-US" sz="3000" dirty="0">
                <a:latin typeface="Arial Narrow" pitchFamily="34" charset="0"/>
              </a:rPr>
              <a:t>is imperative to develop targeted marketing campaigns aimed at reaching potential customers during key </a:t>
            </a:r>
            <a:r>
              <a:rPr lang="en-US" sz="3000" dirty="0" smtClean="0">
                <a:latin typeface="Arial Narrow" pitchFamily="34" charset="0"/>
              </a:rPr>
              <a:t>moments, Utilizing </a:t>
            </a:r>
            <a:r>
              <a:rPr lang="en-US" sz="3000" dirty="0">
                <a:latin typeface="Arial Narrow" pitchFamily="34" charset="0"/>
              </a:rPr>
              <a:t>various channels </a:t>
            </a:r>
            <a:r>
              <a:rPr lang="en-US" sz="3000" dirty="0" smtClean="0">
                <a:latin typeface="Arial Narrow" pitchFamily="34" charset="0"/>
              </a:rPr>
              <a:t>advertisement  </a:t>
            </a:r>
            <a:r>
              <a:rPr lang="en-US" sz="3000" dirty="0">
                <a:latin typeface="Arial Narrow" pitchFamily="34" charset="0"/>
              </a:rPr>
              <a:t>can effectively promote seasonal offers and drive traffic to the store. </a:t>
            </a:r>
            <a:endParaRPr lang="en-US" sz="3000" dirty="0" smtClean="0">
              <a:latin typeface="Arial Narrow" pitchFamily="34" charset="0"/>
            </a:endParaRPr>
          </a:p>
          <a:p>
            <a:endParaRPr lang="en-US" sz="3000" dirty="0">
              <a:latin typeface="Arial Narrow" pitchFamily="34" charset="0"/>
            </a:endParaRPr>
          </a:p>
          <a:p>
            <a:r>
              <a:rPr lang="en-US" sz="3000" dirty="0">
                <a:latin typeface="Arial Narrow" pitchFamily="34" charset="0"/>
              </a:rPr>
              <a:t>careful analysis of the factors contributing to the low sales during these specific years and implementing strategic measures to mitigate their impact. </a:t>
            </a:r>
          </a:p>
        </p:txBody>
      </p:sp>
      <p:sp>
        <p:nvSpPr>
          <p:cNvPr id="3" name="Rectangle 2"/>
          <p:cNvSpPr/>
          <p:nvPr/>
        </p:nvSpPr>
        <p:spPr>
          <a:xfrm>
            <a:off x="2438400" y="471134"/>
            <a:ext cx="2496389" cy="584775"/>
          </a:xfrm>
          <a:prstGeom prst="rect">
            <a:avLst/>
          </a:prstGeom>
        </p:spPr>
        <p:txBody>
          <a:bodyPr wrap="none">
            <a:spAutoFit/>
          </a:bodyPr>
          <a:lstStyle/>
          <a:p>
            <a:r>
              <a:rPr lang="en-US" sz="3200" dirty="0" smtClean="0"/>
              <a:t>CONCLUSION</a:t>
            </a:r>
            <a:endParaRPr lang="en-US" sz="3200" dirty="0"/>
          </a:p>
        </p:txBody>
      </p:sp>
    </p:spTree>
    <p:extLst>
      <p:ext uri="{BB962C8B-B14F-4D97-AF65-F5344CB8AC3E}">
        <p14:creationId xmlns:p14="http://schemas.microsoft.com/office/powerpoint/2010/main" val="288848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ontent Placeholder 2"/>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133600" y="1676400"/>
            <a:ext cx="4575654" cy="3048000"/>
          </a:xfrm>
        </p:spPr>
      </p:pic>
    </p:spTree>
    <p:extLst>
      <p:ext uri="{BB962C8B-B14F-4D97-AF65-F5344CB8AC3E}">
        <p14:creationId xmlns:p14="http://schemas.microsoft.com/office/powerpoint/2010/main" val="74067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txBox="1">
            <a:spLocks/>
          </p:cNvSpPr>
          <p:nvPr/>
        </p:nvSpPr>
        <p:spPr>
          <a:xfrm>
            <a:off x="457200" y="1143000"/>
            <a:ext cx="8686800" cy="4525963"/>
          </a:xfrm>
          <a:prstGeom prst="rect">
            <a:avLst/>
          </a:prstGeom>
        </p:spPr>
        <p:txBody>
          <a:bodyPr vert="horz">
            <a:normAutofit fontScale="925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dirty="0" err="1" smtClean="0">
                <a:latin typeface="Arial Narrow" pitchFamily="34" charset="0"/>
              </a:rPr>
              <a:t>Atmes</a:t>
            </a:r>
            <a:r>
              <a:rPr lang="en-US" dirty="0" smtClean="0">
                <a:latin typeface="Arial Narrow" pitchFamily="34" charset="0"/>
              </a:rPr>
              <a:t> Bikes Company is a leading provider in the bicycle industry, offering a diverse range of bicycles and accessories to customers worldwide. </a:t>
            </a:r>
            <a:endParaRPr lang="en-US" dirty="0">
              <a:latin typeface="Arial Narrow" pitchFamily="34" charset="0"/>
            </a:endParaRPr>
          </a:p>
          <a:p>
            <a:r>
              <a:rPr lang="en-US" dirty="0" smtClean="0">
                <a:solidFill>
                  <a:schemeClr val="bg2">
                    <a:lumMod val="10000"/>
                  </a:schemeClr>
                </a:solidFill>
                <a:latin typeface="Arial Narrow" pitchFamily="34" charset="0"/>
                <a:ea typeface="Cambria Math" pitchFamily="18" charset="0"/>
              </a:rPr>
              <a:t>This </a:t>
            </a:r>
            <a:r>
              <a:rPr lang="en-US" dirty="0">
                <a:solidFill>
                  <a:schemeClr val="bg2">
                    <a:lumMod val="10000"/>
                  </a:schemeClr>
                </a:solidFill>
                <a:latin typeface="Arial Narrow" pitchFamily="34" charset="0"/>
                <a:ea typeface="Cambria Math" pitchFamily="18" charset="0"/>
              </a:rPr>
              <a:t>is a Microsoft excel </a:t>
            </a:r>
            <a:r>
              <a:rPr lang="en-US" dirty="0">
                <a:latin typeface="Arial Narrow" pitchFamily="34" charset="0"/>
                <a:ea typeface="Cambria Math" pitchFamily="18" charset="0"/>
              </a:rPr>
              <a:t>project </a:t>
            </a:r>
            <a:r>
              <a:rPr lang="en-US" dirty="0" smtClean="0">
                <a:solidFill>
                  <a:schemeClr val="bg2">
                    <a:lumMod val="10000"/>
                  </a:schemeClr>
                </a:solidFill>
                <a:latin typeface="Arial Narrow" pitchFamily="34" charset="0"/>
                <a:ea typeface="Cambria Math" pitchFamily="18" charset="0"/>
              </a:rPr>
              <a:t>to </a:t>
            </a:r>
            <a:r>
              <a:rPr lang="en-US" dirty="0">
                <a:solidFill>
                  <a:schemeClr val="bg2">
                    <a:lumMod val="10000"/>
                  </a:schemeClr>
                </a:solidFill>
                <a:latin typeface="Arial Narrow" pitchFamily="34" charset="0"/>
                <a:ea typeface="Cambria Math" pitchFamily="18" charset="0"/>
              </a:rPr>
              <a:t>gain insights into </a:t>
            </a:r>
            <a:r>
              <a:rPr lang="en-US" dirty="0" smtClean="0">
                <a:latin typeface="Arial Narrow" pitchFamily="34" charset="0"/>
              </a:rPr>
              <a:t>The dataset provided, offering a comprehensive view of customer transactions, including Date, Day, Month, Year, Customer Age, Age Group, Customer Gender, Country, State, Product Category, Sub-category, Product, Order Quantity, Unit Cost, Unit Price, Profit, Cost, and Revenue.</a:t>
            </a:r>
            <a:endParaRPr lang="en-US" dirty="0">
              <a:latin typeface="Arial Narrow" pitchFamily="34" charset="0"/>
            </a:endParaRPr>
          </a:p>
        </p:txBody>
      </p:sp>
      <p:sp>
        <p:nvSpPr>
          <p:cNvPr id="12" name="Title 1"/>
          <p:cNvSpPr>
            <a:spLocks noGrp="1"/>
          </p:cNvSpPr>
          <p:nvPr>
            <p:ph type="title"/>
          </p:nvPr>
        </p:nvSpPr>
        <p:spPr>
          <a:xfrm>
            <a:off x="304800" y="457200"/>
            <a:ext cx="8686800" cy="838200"/>
          </a:xfrm>
        </p:spPr>
        <p:txBody>
          <a:bodyPr>
            <a:normAutofit fontScale="90000"/>
          </a:bodyPr>
          <a:lstStyle/>
          <a:p>
            <a:pPr algn="ctr"/>
            <a:r>
              <a:rPr lang="en-US" dirty="0"/>
              <a:t>Introduction:</a:t>
            </a:r>
            <a:br>
              <a:rPr lang="en-US" dirty="0"/>
            </a:br>
            <a:endParaRPr lang="en-US" dirty="0"/>
          </a:p>
        </p:txBody>
      </p:sp>
    </p:spTree>
    <p:extLst>
      <p:ext uri="{BB962C8B-B14F-4D97-AF65-F5344CB8AC3E}">
        <p14:creationId xmlns:p14="http://schemas.microsoft.com/office/powerpoint/2010/main" val="188319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48631" cy="6946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600200" y="1295400"/>
            <a:ext cx="1923218" cy="1323439"/>
          </a:xfrm>
          <a:prstGeom prst="rect">
            <a:avLst/>
          </a:prstGeom>
          <a:noFill/>
        </p:spPr>
        <p:txBody>
          <a:bodyPr wrap="square" rtlCol="0">
            <a:spAutoFit/>
          </a:bodyPr>
          <a:lstStyle/>
          <a:p>
            <a:pPr algn="ctr"/>
            <a:endParaRPr lang="en-US" sz="2000" b="1" dirty="0" smtClean="0">
              <a:solidFill>
                <a:schemeClr val="tx2">
                  <a:lumMod val="50000"/>
                </a:schemeClr>
              </a:solidFill>
              <a:latin typeface="Arial Narrow" pitchFamily="34" charset="0"/>
            </a:endParaRPr>
          </a:p>
          <a:p>
            <a:pPr algn="ctr"/>
            <a:r>
              <a:rPr lang="en-US" sz="2000" b="1" dirty="0" smtClean="0">
                <a:solidFill>
                  <a:schemeClr val="tx2">
                    <a:lumMod val="50000"/>
                  </a:schemeClr>
                </a:solidFill>
                <a:latin typeface="Arial Narrow" pitchFamily="34" charset="0"/>
              </a:rPr>
              <a:t>Collecting </a:t>
            </a:r>
            <a:r>
              <a:rPr lang="en-US" sz="2000" b="1" dirty="0">
                <a:solidFill>
                  <a:schemeClr val="tx2">
                    <a:lumMod val="50000"/>
                  </a:schemeClr>
                </a:solidFill>
                <a:latin typeface="Arial Narrow" pitchFamily="34" charset="0"/>
              </a:rPr>
              <a:t>and preparing dataset</a:t>
            </a:r>
          </a:p>
        </p:txBody>
      </p:sp>
      <p:sp>
        <p:nvSpPr>
          <p:cNvPr id="13" name="TextBox 12"/>
          <p:cNvSpPr txBox="1"/>
          <p:nvPr/>
        </p:nvSpPr>
        <p:spPr>
          <a:xfrm>
            <a:off x="5486400" y="1143000"/>
            <a:ext cx="1905000" cy="1231106"/>
          </a:xfrm>
          <a:prstGeom prst="rect">
            <a:avLst/>
          </a:prstGeom>
          <a:noFill/>
        </p:spPr>
        <p:txBody>
          <a:bodyPr wrap="square" rtlCol="0">
            <a:spAutoFit/>
          </a:bodyPr>
          <a:lstStyle/>
          <a:p>
            <a:pPr algn="ctr"/>
            <a:endParaRPr lang="en-US" sz="1400" dirty="0" smtClean="0">
              <a:solidFill>
                <a:schemeClr val="tx2">
                  <a:lumMod val="50000"/>
                </a:schemeClr>
              </a:solidFill>
              <a:latin typeface="Arial Narrow" pitchFamily="34" charset="0"/>
            </a:endParaRPr>
          </a:p>
          <a:p>
            <a:pPr algn="ctr"/>
            <a:r>
              <a:rPr lang="en-US" sz="2000" b="1" dirty="0" smtClean="0">
                <a:solidFill>
                  <a:schemeClr val="tx2">
                    <a:lumMod val="50000"/>
                  </a:schemeClr>
                </a:solidFill>
                <a:latin typeface="Arial Narrow" pitchFamily="34" charset="0"/>
              </a:rPr>
              <a:t>Cleaning and Transformation of data</a:t>
            </a:r>
            <a:endParaRPr lang="en-US" sz="2000" b="1" dirty="0">
              <a:solidFill>
                <a:schemeClr val="tx2">
                  <a:lumMod val="50000"/>
                </a:schemeClr>
              </a:solidFill>
              <a:latin typeface="Arial Narrow" pitchFamily="34" charset="0"/>
            </a:endParaRPr>
          </a:p>
        </p:txBody>
      </p:sp>
      <p:sp>
        <p:nvSpPr>
          <p:cNvPr id="14" name="TextBox 13"/>
          <p:cNvSpPr txBox="1"/>
          <p:nvPr/>
        </p:nvSpPr>
        <p:spPr>
          <a:xfrm>
            <a:off x="5486400" y="4267200"/>
            <a:ext cx="1613393" cy="954107"/>
          </a:xfrm>
          <a:prstGeom prst="rect">
            <a:avLst/>
          </a:prstGeom>
          <a:noFill/>
        </p:spPr>
        <p:txBody>
          <a:bodyPr wrap="square" rtlCol="0">
            <a:spAutoFit/>
          </a:bodyPr>
          <a:lstStyle/>
          <a:p>
            <a:pPr algn="ctr"/>
            <a:endParaRPr lang="en-US" sz="1600" b="1" dirty="0" smtClean="0">
              <a:solidFill>
                <a:schemeClr val="tx2">
                  <a:lumMod val="50000"/>
                </a:schemeClr>
              </a:solidFill>
              <a:latin typeface="Arial Narrow" pitchFamily="34" charset="0"/>
            </a:endParaRPr>
          </a:p>
          <a:p>
            <a:pPr algn="ctr"/>
            <a:r>
              <a:rPr lang="en-US" sz="2000" b="1" dirty="0" smtClean="0">
                <a:solidFill>
                  <a:schemeClr val="tx2">
                    <a:lumMod val="50000"/>
                  </a:schemeClr>
                </a:solidFill>
                <a:latin typeface="Arial Narrow" pitchFamily="34" charset="0"/>
              </a:rPr>
              <a:t>Analysis </a:t>
            </a:r>
            <a:r>
              <a:rPr lang="en-US" sz="2000" b="1" dirty="0">
                <a:solidFill>
                  <a:schemeClr val="tx2">
                    <a:lumMod val="50000"/>
                  </a:schemeClr>
                </a:solidFill>
                <a:latin typeface="Arial Narrow" pitchFamily="34" charset="0"/>
              </a:rPr>
              <a:t>And visualization </a:t>
            </a:r>
          </a:p>
        </p:txBody>
      </p:sp>
      <p:sp>
        <p:nvSpPr>
          <p:cNvPr id="15" name="TextBox 14"/>
          <p:cNvSpPr txBox="1"/>
          <p:nvPr/>
        </p:nvSpPr>
        <p:spPr>
          <a:xfrm>
            <a:off x="1447800" y="4114800"/>
            <a:ext cx="2133600" cy="984885"/>
          </a:xfrm>
          <a:prstGeom prst="rect">
            <a:avLst/>
          </a:prstGeom>
          <a:noFill/>
        </p:spPr>
        <p:txBody>
          <a:bodyPr wrap="square" rtlCol="0">
            <a:spAutoFit/>
          </a:bodyPr>
          <a:lstStyle/>
          <a:p>
            <a:pPr algn="ctr"/>
            <a:r>
              <a:rPr lang="en-US" sz="2000" b="1" dirty="0" smtClean="0">
                <a:solidFill>
                  <a:schemeClr val="tx2">
                    <a:lumMod val="50000"/>
                  </a:schemeClr>
                </a:solidFill>
                <a:latin typeface="Arial Narrow" pitchFamily="34" charset="0"/>
              </a:rPr>
              <a:t> </a:t>
            </a:r>
            <a:r>
              <a:rPr lang="en-US" sz="2000" b="1" dirty="0">
                <a:solidFill>
                  <a:schemeClr val="tx2">
                    <a:lumMod val="50000"/>
                  </a:schemeClr>
                </a:solidFill>
                <a:latin typeface="Arial Narrow" pitchFamily="34" charset="0"/>
              </a:rPr>
              <a:t>Recommendation and Conclusion </a:t>
            </a:r>
          </a:p>
          <a:p>
            <a:endParaRPr lang="en-US" dirty="0">
              <a:solidFill>
                <a:schemeClr val="tx2">
                  <a:lumMod val="50000"/>
                </a:schemeClr>
              </a:solidFill>
              <a:latin typeface="Arial Narrow" pitchFamily="34" charset="0"/>
            </a:endParaRPr>
          </a:p>
        </p:txBody>
      </p:sp>
      <p:sp>
        <p:nvSpPr>
          <p:cNvPr id="8" name="Rectangle 7"/>
          <p:cNvSpPr/>
          <p:nvPr/>
        </p:nvSpPr>
        <p:spPr>
          <a:xfrm>
            <a:off x="3330062" y="272534"/>
            <a:ext cx="2318263" cy="369332"/>
          </a:xfrm>
          <a:prstGeom prst="rect">
            <a:avLst/>
          </a:prstGeom>
        </p:spPr>
        <p:txBody>
          <a:bodyPr wrap="none">
            <a:spAutoFit/>
          </a:bodyPr>
          <a:lstStyle/>
          <a:p>
            <a:pPr algn="ctr"/>
            <a:r>
              <a:rPr lang="en-US" b="1" dirty="0" smtClean="0">
                <a:solidFill>
                  <a:schemeClr val="bg2">
                    <a:lumMod val="10000"/>
                  </a:schemeClr>
                </a:solidFill>
                <a:latin typeface="Arial Narrow" pitchFamily="34" charset="0"/>
              </a:rPr>
              <a:t>PROCESS</a:t>
            </a:r>
            <a:r>
              <a:rPr lang="en-US" b="1" dirty="0" smtClean="0">
                <a:solidFill>
                  <a:schemeClr val="bg2">
                    <a:lumMod val="75000"/>
                  </a:schemeClr>
                </a:solidFill>
                <a:latin typeface="Arial Narrow" pitchFamily="34" charset="0"/>
              </a:rPr>
              <a:t> </a:t>
            </a:r>
            <a:r>
              <a:rPr lang="en-US" b="1" dirty="0" smtClean="0">
                <a:solidFill>
                  <a:schemeClr val="bg2">
                    <a:lumMod val="10000"/>
                  </a:schemeClr>
                </a:solidFill>
                <a:latin typeface="Arial Narrow" pitchFamily="34" charset="0"/>
              </a:rPr>
              <a:t>WORKFLOW</a:t>
            </a:r>
            <a:endParaRPr lang="en-US" b="1" dirty="0">
              <a:solidFill>
                <a:schemeClr val="bg2">
                  <a:lumMod val="10000"/>
                </a:schemeClr>
              </a:solidFill>
              <a:latin typeface="Arial Narrow" pitchFamily="34" charset="0"/>
            </a:endParaRPr>
          </a:p>
        </p:txBody>
      </p:sp>
    </p:spTree>
    <p:extLst>
      <p:ext uri="{BB962C8B-B14F-4D97-AF65-F5344CB8AC3E}">
        <p14:creationId xmlns:p14="http://schemas.microsoft.com/office/powerpoint/2010/main" val="399184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24200" y="685800"/>
            <a:ext cx="2311402" cy="369332"/>
          </a:xfrm>
          <a:prstGeom prst="rect">
            <a:avLst/>
          </a:prstGeom>
        </p:spPr>
        <p:txBody>
          <a:bodyPr wrap="none">
            <a:spAutoFit/>
          </a:bodyPr>
          <a:lstStyle/>
          <a:p>
            <a:r>
              <a:rPr lang="en-US" b="1" dirty="0">
                <a:solidFill>
                  <a:schemeClr val="bg2">
                    <a:lumMod val="10000"/>
                  </a:schemeClr>
                </a:solidFill>
                <a:latin typeface="Arial Narrow" pitchFamily="34" charset="0"/>
                <a:ea typeface="Arial Unicode MS" pitchFamily="34" charset="-128"/>
                <a:cs typeface="Arial Unicode MS" pitchFamily="34" charset="-128"/>
              </a:rPr>
              <a:t>PROBLEM STATEMENT</a:t>
            </a:r>
            <a:endParaRPr lang="en-US" b="1" dirty="0">
              <a:latin typeface="Arial Narrow" pitchFamily="34" charset="0"/>
            </a:endParaRPr>
          </a:p>
        </p:txBody>
      </p:sp>
      <p:sp>
        <p:nvSpPr>
          <p:cNvPr id="7" name="Rectangle 6"/>
          <p:cNvSpPr/>
          <p:nvPr/>
        </p:nvSpPr>
        <p:spPr>
          <a:xfrm>
            <a:off x="424543" y="1219200"/>
            <a:ext cx="8305800" cy="1938992"/>
          </a:xfrm>
          <a:prstGeom prst="rect">
            <a:avLst/>
          </a:prstGeom>
        </p:spPr>
        <p:txBody>
          <a:bodyPr wrap="square">
            <a:spAutoFit/>
          </a:bodyPr>
          <a:lstStyle/>
          <a:p>
            <a:r>
              <a:rPr lang="en-US" sz="3000" dirty="0" err="1" smtClean="0">
                <a:latin typeface="Arial Narrow" pitchFamily="34" charset="0"/>
              </a:rPr>
              <a:t>Atmes</a:t>
            </a:r>
            <a:r>
              <a:rPr lang="en-US" sz="3000" dirty="0" smtClean="0">
                <a:latin typeface="Arial Narrow" pitchFamily="34" charset="0"/>
              </a:rPr>
              <a:t> bike store faces the challenge of optimizing inventory turnover and profitability while effectively catering to the diverse needs and preferences of its customer base.</a:t>
            </a:r>
            <a:endParaRPr lang="en-US" sz="3000" dirty="0">
              <a:latin typeface="Arial Narrow" pitchFamily="34" charset="0"/>
            </a:endParaRPr>
          </a:p>
        </p:txBody>
      </p:sp>
    </p:spTree>
    <p:extLst>
      <p:ext uri="{BB962C8B-B14F-4D97-AF65-F5344CB8AC3E}">
        <p14:creationId xmlns:p14="http://schemas.microsoft.com/office/powerpoint/2010/main" val="297316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400" y="0"/>
            <a:ext cx="990600" cy="79248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p:cNvPicPr>
            <a:picLocks noGrp="1"/>
          </p:cNvPicPr>
          <p:nvPr>
            <p:ph idx="1"/>
          </p:nvPr>
        </p:nvPicPr>
        <p:blipFill>
          <a:blip r:embed="rId5" cstate="print">
            <a:extLst>
              <a:ext uri="{28A0092B-C50C-407E-A947-70E740481C1C}">
                <a14:useLocalDpi xmlns:a14="http://schemas.microsoft.com/office/drawing/2010/main" val="0"/>
              </a:ext>
            </a:extLst>
          </a:blip>
          <a:stretch>
            <a:fillRect/>
          </a:stretch>
        </p:blipFill>
        <p:spPr>
          <a:xfrm>
            <a:off x="-3175" y="738188"/>
            <a:ext cx="9147175" cy="6119812"/>
          </a:xfrm>
          <a:prstGeom prst="rect">
            <a:avLst/>
          </a:prstGeom>
        </p:spPr>
      </p:pic>
      <p:sp>
        <p:nvSpPr>
          <p:cNvPr id="7" name="Title 1"/>
          <p:cNvSpPr txBox="1">
            <a:spLocks/>
          </p:cNvSpPr>
          <p:nvPr/>
        </p:nvSpPr>
        <p:spPr>
          <a:xfrm>
            <a:off x="3581400" y="209153"/>
            <a:ext cx="2209800" cy="319881"/>
          </a:xfrm>
          <a:prstGeom prst="rect">
            <a:avLst/>
          </a:prstGeom>
        </p:spPr>
        <p:txBody>
          <a:bodyPr vert="horz" rtlCol="0" anchor="ctr">
            <a:noAutofit/>
            <a:scene3d>
              <a:camera prst="orthographicFront"/>
              <a:lightRig rig="soft" dir="t"/>
            </a:scene3d>
            <a:sp3d prstMaterial="softEdge">
              <a:bevelT w="25400" h="25400"/>
            </a:sp3d>
          </a:bodyPr>
          <a:lstStyle>
            <a:lvl1pPr>
              <a:spcBef>
                <a:spcPct val="0"/>
              </a:spcBef>
              <a:buNone/>
              <a:defRPr kumimoji="0" b="1" i="1">
                <a:solidFill>
                  <a:schemeClr val="bg2">
                    <a:lumMod val="50000"/>
                  </a:schemeClr>
                </a:solidFill>
                <a:effectLst>
                  <a:outerShdw blurRad="31750" dist="25400" dir="5400000" algn="tl" rotWithShape="0">
                    <a:srgbClr val="000000">
                      <a:alpha val="25000"/>
                    </a:srgbClr>
                  </a:outerShdw>
                </a:effectLst>
                <a:latin typeface="Algerian" pitchFamily="82" charset="0"/>
                <a:ea typeface="+mj-ea"/>
                <a:cs typeface="+mj-cs"/>
              </a:defRPr>
            </a:lvl1pPr>
            <a:extLst/>
          </a:lstStyle>
          <a:p>
            <a:pPr algn="ctr"/>
            <a:endParaRPr lang="en-US" sz="700" i="0" dirty="0" smtClean="0">
              <a:solidFill>
                <a:schemeClr val="tx2">
                  <a:lumMod val="50000"/>
                </a:schemeClr>
              </a:solidFill>
              <a:latin typeface="Arial Narrow" pitchFamily="34" charset="0"/>
              <a:ea typeface="Arial Unicode MS" pitchFamily="34" charset="-128"/>
              <a:cs typeface="Arial Unicode MS" pitchFamily="34" charset="-128"/>
            </a:endParaRPr>
          </a:p>
          <a:p>
            <a:pPr algn="ctr"/>
            <a:endParaRPr lang="en-US" sz="700" i="0" dirty="0">
              <a:solidFill>
                <a:schemeClr val="tx2">
                  <a:lumMod val="50000"/>
                </a:schemeClr>
              </a:solidFill>
              <a:latin typeface="Arial Narrow" pitchFamily="34" charset="0"/>
              <a:ea typeface="Arial Unicode MS" pitchFamily="34" charset="-128"/>
              <a:cs typeface="Arial Unicode MS" pitchFamily="34" charset="-128"/>
            </a:endParaRPr>
          </a:p>
          <a:p>
            <a:pPr algn="ctr"/>
            <a:r>
              <a:rPr lang="en-US" sz="2000" i="0" dirty="0" smtClean="0">
                <a:solidFill>
                  <a:schemeClr val="tx2">
                    <a:lumMod val="50000"/>
                  </a:schemeClr>
                </a:solidFill>
                <a:latin typeface="Arial Narrow" pitchFamily="34" charset="0"/>
                <a:ea typeface="Arial Unicode MS" pitchFamily="34" charset="-128"/>
                <a:cs typeface="Arial Unicode MS" pitchFamily="34" charset="-128"/>
              </a:rPr>
              <a:t>UNCLEAN </a:t>
            </a:r>
            <a:r>
              <a:rPr lang="en-US" sz="2000" i="0" dirty="0">
                <a:solidFill>
                  <a:schemeClr val="tx2">
                    <a:lumMod val="50000"/>
                  </a:schemeClr>
                </a:solidFill>
                <a:latin typeface="Arial Narrow" pitchFamily="34" charset="0"/>
                <a:ea typeface="Arial Unicode MS" pitchFamily="34" charset="-128"/>
                <a:cs typeface="Arial Unicode MS" pitchFamily="34" charset="-128"/>
              </a:rPr>
              <a:t>DATA</a:t>
            </a:r>
          </a:p>
        </p:txBody>
      </p:sp>
    </p:spTree>
    <p:extLst>
      <p:ext uri="{BB962C8B-B14F-4D97-AF65-F5344CB8AC3E}">
        <p14:creationId xmlns:p14="http://schemas.microsoft.com/office/powerpoint/2010/main" val="40609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normAutofit/>
          </a:bodyPr>
          <a:lstStyle/>
          <a:p>
            <a:r>
              <a:rPr lang="en-US" sz="3000" dirty="0">
                <a:latin typeface="Arial Narrow" pitchFamily="34" charset="0"/>
              </a:rPr>
              <a:t>Identifying and Handling Missing Values</a:t>
            </a:r>
          </a:p>
          <a:p>
            <a:r>
              <a:rPr lang="en-US" sz="3000" dirty="0">
                <a:latin typeface="Arial Narrow" pitchFamily="34" charset="0"/>
              </a:rPr>
              <a:t>Removing </a:t>
            </a:r>
            <a:r>
              <a:rPr lang="en-US" sz="3000" dirty="0" smtClean="0">
                <a:latin typeface="Arial Narrow" pitchFamily="34" charset="0"/>
              </a:rPr>
              <a:t>Duplicates Entrie</a:t>
            </a:r>
            <a:r>
              <a:rPr lang="en-US" sz="3000" dirty="0">
                <a:latin typeface="Arial Narrow" pitchFamily="34" charset="0"/>
              </a:rPr>
              <a:t>s</a:t>
            </a:r>
          </a:p>
          <a:p>
            <a:r>
              <a:rPr lang="en-US" sz="3000" dirty="0">
                <a:latin typeface="Arial Narrow" pitchFamily="34" charset="0"/>
              </a:rPr>
              <a:t>Standardizing Data Formats</a:t>
            </a:r>
          </a:p>
          <a:p>
            <a:r>
              <a:rPr lang="en-US" sz="3000" dirty="0">
                <a:latin typeface="Arial Narrow" pitchFamily="34" charset="0"/>
              </a:rPr>
              <a:t>Correcting </a:t>
            </a:r>
            <a:r>
              <a:rPr lang="en-US" sz="3000" dirty="0" smtClean="0">
                <a:latin typeface="Arial Narrow" pitchFamily="34" charset="0"/>
              </a:rPr>
              <a:t>Data inconsistences </a:t>
            </a:r>
            <a:r>
              <a:rPr lang="en-US" sz="3000" dirty="0">
                <a:latin typeface="Arial Narrow" pitchFamily="34" charset="0"/>
              </a:rPr>
              <a:t>on the text</a:t>
            </a:r>
          </a:p>
          <a:p>
            <a:endParaRPr lang="en-US" sz="3000" dirty="0">
              <a:latin typeface="Arial Narrow" pitchFamily="34" charset="0"/>
            </a:endParaRPr>
          </a:p>
        </p:txBody>
      </p:sp>
      <p:sp>
        <p:nvSpPr>
          <p:cNvPr id="6" name="TextBox 5"/>
          <p:cNvSpPr txBox="1"/>
          <p:nvPr/>
        </p:nvSpPr>
        <p:spPr>
          <a:xfrm>
            <a:off x="2362200" y="609600"/>
            <a:ext cx="3810000"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ctr"/>
            <a:r>
              <a:rPr lang="en-US" sz="2000" b="1" dirty="0" smtClean="0">
                <a:solidFill>
                  <a:schemeClr val="bg2">
                    <a:lumMod val="10000"/>
                  </a:schemeClr>
                </a:solidFill>
                <a:effectLst>
                  <a:outerShdw blurRad="31750" dist="25400" dir="5400000" algn="tl" rotWithShape="0">
                    <a:srgbClr val="000000">
                      <a:alpha val="25000"/>
                    </a:srgbClr>
                  </a:outerShdw>
                </a:effectLst>
                <a:latin typeface="Arial Narrow" pitchFamily="34" charset="0"/>
                <a:ea typeface="Arial Unicode MS" pitchFamily="34" charset="-128"/>
                <a:cs typeface="Arial Unicode MS" pitchFamily="34" charset="-128"/>
              </a:rPr>
              <a:t>DATA</a:t>
            </a:r>
            <a:r>
              <a:rPr lang="en-US" sz="2000" b="1" dirty="0" smtClean="0">
                <a:solidFill>
                  <a:schemeClr val="bg2">
                    <a:lumMod val="10000"/>
                  </a:schemeClr>
                </a:solidFill>
                <a:latin typeface="Arial Narrow" pitchFamily="34" charset="0"/>
                <a:ea typeface="Arial Unicode MS" pitchFamily="34" charset="-128"/>
                <a:cs typeface="Arial Unicode MS" pitchFamily="34" charset="-128"/>
              </a:rPr>
              <a:t> </a:t>
            </a:r>
            <a:r>
              <a:rPr lang="en-US" sz="2000" b="1" dirty="0" smtClean="0">
                <a:solidFill>
                  <a:schemeClr val="bg2">
                    <a:lumMod val="10000"/>
                  </a:schemeClr>
                </a:solidFill>
                <a:effectLst>
                  <a:outerShdw blurRad="31750" dist="25400" dir="5400000" algn="tl" rotWithShape="0">
                    <a:srgbClr val="000000">
                      <a:alpha val="25000"/>
                    </a:srgbClr>
                  </a:outerShdw>
                </a:effectLst>
                <a:latin typeface="Arial Narrow" pitchFamily="34" charset="0"/>
                <a:ea typeface="Arial Unicode MS" pitchFamily="34" charset="-128"/>
                <a:cs typeface="Arial Unicode MS" pitchFamily="34" charset="-128"/>
              </a:rPr>
              <a:t>CLEANING PROCESS</a:t>
            </a:r>
            <a:endParaRPr lang="en-US" sz="2000" b="1" dirty="0">
              <a:solidFill>
                <a:schemeClr val="bg2">
                  <a:lumMod val="10000"/>
                </a:schemeClr>
              </a:solidFill>
              <a:effectLst>
                <a:outerShdw blurRad="31750" dist="25400" dir="5400000" algn="tl" rotWithShape="0">
                  <a:srgbClr val="000000">
                    <a:alpha val="25000"/>
                  </a:srgbClr>
                </a:outerShdw>
              </a:effectLst>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8979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05200" y="685800"/>
            <a:ext cx="1828800"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ctr"/>
            <a:r>
              <a:rPr lang="en-US" sz="2000" b="1" dirty="0" smtClean="0">
                <a:solidFill>
                  <a:schemeClr val="bg2">
                    <a:lumMod val="10000"/>
                  </a:schemeClr>
                </a:solidFill>
                <a:effectLst>
                  <a:outerShdw blurRad="31750" dist="25400" dir="5400000" algn="tl" rotWithShape="0">
                    <a:srgbClr val="000000">
                      <a:alpha val="25000"/>
                    </a:srgbClr>
                  </a:outerShdw>
                </a:effectLst>
                <a:latin typeface="Arial Narrow" pitchFamily="34" charset="0"/>
                <a:ea typeface="Arial Unicode MS" pitchFamily="34" charset="-128"/>
                <a:cs typeface="Arial Unicode MS" pitchFamily="34" charset="-128"/>
              </a:rPr>
              <a:t>CLEAN DATA</a:t>
            </a:r>
            <a:r>
              <a:rPr lang="en-US" sz="2000" b="1" dirty="0" smtClean="0">
                <a:solidFill>
                  <a:schemeClr val="bg2">
                    <a:lumMod val="10000"/>
                  </a:schemeClr>
                </a:solidFill>
                <a:latin typeface="Arial Narrow" pitchFamily="34" charset="0"/>
                <a:ea typeface="Arial Unicode MS" pitchFamily="34" charset="-128"/>
                <a:cs typeface="Arial Unicode MS" pitchFamily="34" charset="-128"/>
              </a:rPr>
              <a:t> </a:t>
            </a:r>
            <a:endParaRPr lang="en-US" sz="2000" b="1" dirty="0">
              <a:solidFill>
                <a:schemeClr val="bg2">
                  <a:lumMod val="10000"/>
                </a:schemeClr>
              </a:solidFill>
              <a:effectLst>
                <a:outerShdw blurRad="31750" dist="25400" dir="5400000" algn="tl" rotWithShape="0">
                  <a:srgbClr val="000000">
                    <a:alpha val="25000"/>
                  </a:srgbClr>
                </a:outerShdw>
              </a:effectLst>
              <a:latin typeface="Arial Narrow" pitchFamily="34" charset="0"/>
              <a:ea typeface="Arial Unicode MS" pitchFamily="34" charset="-128"/>
              <a:cs typeface="Arial Unicode MS" pitchFamily="34" charset="-128"/>
            </a:endParaRPr>
          </a:p>
        </p:txBody>
      </p:sp>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1" y="1101407"/>
            <a:ext cx="9152181" cy="5832793"/>
          </a:xfrm>
          <a:prstGeom prst="rect">
            <a:avLst/>
          </a:prstGeom>
        </p:spPr>
      </p:pic>
    </p:spTree>
    <p:extLst>
      <p:ext uri="{BB962C8B-B14F-4D97-AF65-F5344CB8AC3E}">
        <p14:creationId xmlns:p14="http://schemas.microsoft.com/office/powerpoint/2010/main" val="134919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4015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819" y="5943600"/>
            <a:ext cx="1159362" cy="914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0"/>
            <a:ext cx="1143000" cy="9144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11461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0" y="0"/>
            <a:ext cx="9144000" cy="6934200"/>
          </a:xfrm>
          <a:prstGeom prst="rect">
            <a:avLst/>
          </a:prstGeom>
        </p:spPr>
      </p:pic>
    </p:spTree>
    <p:extLst>
      <p:ext uri="{BB962C8B-B14F-4D97-AF65-F5344CB8AC3E}">
        <p14:creationId xmlns:p14="http://schemas.microsoft.com/office/powerpoint/2010/main" val="27182062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4865</TotalTime>
  <Words>417</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ELITE X2</dc:creator>
  <cp:lastModifiedBy>HP ELITE X2</cp:lastModifiedBy>
  <cp:revision>25</cp:revision>
  <dcterms:created xsi:type="dcterms:W3CDTF">2024-02-16T10:36:12Z</dcterms:created>
  <dcterms:modified xsi:type="dcterms:W3CDTF">2024-02-28T17:52:45Z</dcterms:modified>
</cp:coreProperties>
</file>