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69" r:id="rId6"/>
    <p:sldId id="271" r:id="rId7"/>
    <p:sldId id="259" r:id="rId8"/>
    <p:sldId id="263" r:id="rId9"/>
    <p:sldId id="260" r:id="rId10"/>
    <p:sldId id="265" r:id="rId11"/>
    <p:sldId id="267" r:id="rId12"/>
    <p:sldId id="264"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7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1472E-1014-450E-99EE-67C24C3D511A}" type="datetimeFigureOut">
              <a:rPr lang="en-US" smtClean="0"/>
              <a:t>4/6/2024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B9B265-E1B3-42DF-BB7F-0F5A44B3AD04}" type="slidenum">
              <a:rPr lang="en-US" smtClean="0"/>
              <a:t>‹#›</a:t>
            </a:fld>
            <a:endParaRPr lang="en-US"/>
          </a:p>
        </p:txBody>
      </p:sp>
    </p:spTree>
    <p:extLst>
      <p:ext uri="{BB962C8B-B14F-4D97-AF65-F5344CB8AC3E}">
        <p14:creationId xmlns:p14="http://schemas.microsoft.com/office/powerpoint/2010/main" val="374889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9B265-E1B3-42DF-BB7F-0F5A44B3AD04}" type="slidenum">
              <a:rPr lang="en-US" smtClean="0"/>
              <a:t>14</a:t>
            </a:fld>
            <a:endParaRPr lang="en-US"/>
          </a:p>
        </p:txBody>
      </p:sp>
    </p:spTree>
    <p:extLst>
      <p:ext uri="{BB962C8B-B14F-4D97-AF65-F5344CB8AC3E}">
        <p14:creationId xmlns:p14="http://schemas.microsoft.com/office/powerpoint/2010/main" val="17409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F40DDF-0E55-4490-BE73-1F41EDFD3322}"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34883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40DDF-0E55-4490-BE73-1F41EDFD3322}"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82903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40DDF-0E55-4490-BE73-1F41EDFD3322}"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222419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40DDF-0E55-4490-BE73-1F41EDFD3322}"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103547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40DDF-0E55-4490-BE73-1F41EDFD3322}"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136960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F40DDF-0E55-4490-BE73-1F41EDFD3322}"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274990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F40DDF-0E55-4490-BE73-1F41EDFD3322}"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113779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F40DDF-0E55-4490-BE73-1F41EDFD3322}"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417918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40DDF-0E55-4490-BE73-1F41EDFD3322}"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205599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40DDF-0E55-4490-BE73-1F41EDFD3322}"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244964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40DDF-0E55-4490-BE73-1F41EDFD3322}"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5AA7-C385-487E-9F44-E526FBD7DCA2}" type="slidenum">
              <a:rPr lang="en-US" smtClean="0"/>
              <a:t>‹#›</a:t>
            </a:fld>
            <a:endParaRPr lang="en-US"/>
          </a:p>
        </p:txBody>
      </p:sp>
    </p:spTree>
    <p:extLst>
      <p:ext uri="{BB962C8B-B14F-4D97-AF65-F5344CB8AC3E}">
        <p14:creationId xmlns:p14="http://schemas.microsoft.com/office/powerpoint/2010/main" val="112587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40DDF-0E55-4490-BE73-1F41EDFD3322}" type="datetimeFigureOut">
              <a:rPr lang="en-US" smtClean="0"/>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F5AA7-C385-487E-9F44-E526FBD7DCA2}" type="slidenum">
              <a:rPr lang="en-US" smtClean="0"/>
              <a:t>‹#›</a:t>
            </a:fld>
            <a:endParaRPr lang="en-US"/>
          </a:p>
        </p:txBody>
      </p:sp>
    </p:spTree>
    <p:extLst>
      <p:ext uri="{BB962C8B-B14F-4D97-AF65-F5344CB8AC3E}">
        <p14:creationId xmlns:p14="http://schemas.microsoft.com/office/powerpoint/2010/main" val="1120498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tmp"/></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1305342"/>
            <a:ext cx="9144000" cy="5355312"/>
          </a:xfrm>
          <a:prstGeom prst="rect">
            <a:avLst/>
          </a:prstGeom>
        </p:spPr>
        <p:txBody>
          <a:bodyPr wrap="square">
            <a:spAutoFit/>
          </a:bodyPr>
          <a:lstStyle/>
          <a:p>
            <a:pPr algn="ctr"/>
            <a:r>
              <a:rPr lang="en-US" sz="2800" b="1" dirty="0" err="1" smtClean="0">
                <a:solidFill>
                  <a:srgbClr val="002060"/>
                </a:solidFill>
                <a:latin typeface="Book Antiqua" pitchFamily="18" charset="0"/>
              </a:rPr>
              <a:t>Labano</a:t>
            </a:r>
            <a:r>
              <a:rPr lang="en-US" sz="2800" b="1" dirty="0" smtClean="0">
                <a:solidFill>
                  <a:srgbClr val="002060"/>
                </a:solidFill>
                <a:latin typeface="Book Antiqua" pitchFamily="18" charset="0"/>
              </a:rPr>
              <a:t> Academy Final Project </a:t>
            </a:r>
          </a:p>
          <a:p>
            <a:pPr algn="ctr"/>
            <a:endParaRPr lang="en-US" sz="2800" b="1" dirty="0" smtClean="0">
              <a:solidFill>
                <a:srgbClr val="002060"/>
              </a:solidFill>
              <a:latin typeface="Book Antiqua" pitchFamily="18" charset="0"/>
            </a:endParaRPr>
          </a:p>
          <a:p>
            <a:pPr algn="ctr"/>
            <a:r>
              <a:rPr lang="en-US" sz="2800" b="1" dirty="0" smtClean="0">
                <a:solidFill>
                  <a:srgbClr val="002060"/>
                </a:solidFill>
                <a:latin typeface="Book Antiqua" pitchFamily="18" charset="0"/>
              </a:rPr>
              <a:t>On </a:t>
            </a:r>
          </a:p>
          <a:p>
            <a:pPr algn="ctr"/>
            <a:endParaRPr lang="en-US" sz="2800" b="1" dirty="0" smtClean="0">
              <a:solidFill>
                <a:srgbClr val="002060"/>
              </a:solidFill>
              <a:latin typeface="Book Antiqua" pitchFamily="18" charset="0"/>
            </a:endParaRPr>
          </a:p>
          <a:p>
            <a:pPr algn="ctr"/>
            <a:r>
              <a:rPr lang="en-US" sz="2800" b="1" dirty="0" smtClean="0">
                <a:solidFill>
                  <a:srgbClr val="002060"/>
                </a:solidFill>
                <a:latin typeface="Book Antiqua" pitchFamily="18" charset="0"/>
              </a:rPr>
              <a:t>COVID 19 PANDEMIC </a:t>
            </a:r>
          </a:p>
          <a:p>
            <a:pPr algn="ctr"/>
            <a:endParaRPr lang="en-US" sz="2800" b="1" dirty="0" smtClean="0">
              <a:solidFill>
                <a:srgbClr val="002060"/>
              </a:solidFill>
              <a:latin typeface="Book Antiqua" pitchFamily="18" charset="0"/>
            </a:endParaRPr>
          </a:p>
          <a:p>
            <a:pPr algn="ctr"/>
            <a:endParaRPr lang="en-US" sz="2800" b="1" dirty="0" smtClean="0">
              <a:solidFill>
                <a:srgbClr val="002060"/>
              </a:solidFill>
              <a:latin typeface="Book Antiqua" pitchFamily="18" charset="0"/>
            </a:endParaRPr>
          </a:p>
          <a:p>
            <a:pPr algn="ctr"/>
            <a:r>
              <a:rPr lang="en-US" sz="2000" b="1" dirty="0" smtClean="0">
                <a:solidFill>
                  <a:srgbClr val="002060"/>
                </a:solidFill>
                <a:latin typeface="Book Antiqua" pitchFamily="18" charset="0"/>
              </a:rPr>
              <a:t> BY</a:t>
            </a:r>
          </a:p>
          <a:p>
            <a:pPr algn="ctr"/>
            <a:endParaRPr lang="en-US" sz="2000" b="1" dirty="0" smtClean="0">
              <a:solidFill>
                <a:srgbClr val="002060"/>
              </a:solidFill>
              <a:latin typeface="Book Antiqua" pitchFamily="18" charset="0"/>
            </a:endParaRPr>
          </a:p>
          <a:p>
            <a:pPr algn="ctr"/>
            <a:r>
              <a:rPr lang="en-US" sz="2000" b="1" dirty="0" smtClean="0">
                <a:solidFill>
                  <a:srgbClr val="002060"/>
                </a:solidFill>
                <a:latin typeface="Book Antiqua" pitchFamily="18" charset="0"/>
              </a:rPr>
              <a:t>COHORT-4</a:t>
            </a:r>
          </a:p>
          <a:p>
            <a:pPr algn="ctr"/>
            <a:endParaRPr lang="en-US" sz="2000" dirty="0" smtClean="0">
              <a:solidFill>
                <a:srgbClr val="002060"/>
              </a:solidFill>
            </a:endParaRPr>
          </a:p>
          <a:p>
            <a:pPr algn="ctr"/>
            <a:endParaRPr lang="en-US" sz="1400" dirty="0" smtClean="0">
              <a:solidFill>
                <a:srgbClr val="002060"/>
              </a:solidFill>
            </a:endParaRPr>
          </a:p>
          <a:p>
            <a:pPr algn="r"/>
            <a:endParaRPr lang="en-US" sz="1400" dirty="0" smtClean="0">
              <a:solidFill>
                <a:srgbClr val="002060"/>
              </a:solidFill>
            </a:endParaRPr>
          </a:p>
          <a:p>
            <a:pPr algn="r"/>
            <a:r>
              <a:rPr lang="en-US" sz="1400" b="1" i="1" dirty="0" smtClean="0">
                <a:solidFill>
                  <a:srgbClr val="002060"/>
                </a:solidFill>
              </a:rPr>
              <a:t>RICHARD AKINWARE</a:t>
            </a:r>
          </a:p>
          <a:p>
            <a:endParaRPr lang="en-US" dirty="0">
              <a:solidFill>
                <a:srgbClr val="002060"/>
              </a:solidFill>
            </a:endParaRPr>
          </a:p>
        </p:txBody>
      </p:sp>
    </p:spTree>
    <p:extLst>
      <p:ext uri="{BB962C8B-B14F-4D97-AF65-F5344CB8AC3E}">
        <p14:creationId xmlns:p14="http://schemas.microsoft.com/office/powerpoint/2010/main" val="445623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81000" y="304800"/>
            <a:ext cx="8305800" cy="6172200"/>
          </a:xfrm>
          <a:prstGeom prst="rect">
            <a:avLst/>
          </a:prstGeom>
        </p:spPr>
      </p:pic>
    </p:spTree>
    <p:extLst>
      <p:ext uri="{BB962C8B-B14F-4D97-AF65-F5344CB8AC3E}">
        <p14:creationId xmlns:p14="http://schemas.microsoft.com/office/powerpoint/2010/main" val="79030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86"/>
            <a:ext cx="9144000" cy="6858000"/>
          </a:xfrm>
          <a:prstGeom prst="rect">
            <a:avLst/>
          </a:prstGeom>
        </p:spPr>
      </p:pic>
      <p:sp>
        <p:nvSpPr>
          <p:cNvPr id="6" name="Rectangle 5"/>
          <p:cNvSpPr/>
          <p:nvPr/>
        </p:nvSpPr>
        <p:spPr>
          <a:xfrm>
            <a:off x="228600" y="152400"/>
            <a:ext cx="2743200" cy="40011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sz="2000" b="1" i="1" dirty="0" smtClean="0">
                <a:solidFill>
                  <a:srgbClr val="002060"/>
                </a:solidFill>
                <a:effectLst>
                  <a:outerShdw blurRad="31750" dist="25400" dir="5400000" algn="tl" rotWithShape="0">
                    <a:srgbClr val="000000">
                      <a:alpha val="25000"/>
                    </a:srgbClr>
                  </a:outerShdw>
                </a:effectLst>
                <a:latin typeface="Algerian" pitchFamily="82" charset="0"/>
                <a:ea typeface="+mj-ea"/>
                <a:cs typeface="+mj-cs"/>
              </a:rPr>
              <a:t>RECOMMENDATION</a:t>
            </a:r>
            <a:endParaRPr lang="en-US" sz="2000" b="1" i="1" dirty="0">
              <a:solidFill>
                <a:srgbClr val="002060"/>
              </a:solidFill>
              <a:effectLst>
                <a:outerShdw blurRad="31750" dist="25400" dir="5400000" algn="tl" rotWithShape="0">
                  <a:srgbClr val="000000">
                    <a:alpha val="25000"/>
                  </a:srgbClr>
                </a:outerShdw>
              </a:effectLst>
              <a:latin typeface="Algerian" pitchFamily="82" charset="0"/>
              <a:ea typeface="+mj-ea"/>
              <a:cs typeface="+mj-cs"/>
            </a:endParaRPr>
          </a:p>
        </p:txBody>
      </p:sp>
      <p:sp>
        <p:nvSpPr>
          <p:cNvPr id="4" name="Rectangle 3"/>
          <p:cNvSpPr/>
          <p:nvPr/>
        </p:nvSpPr>
        <p:spPr>
          <a:xfrm>
            <a:off x="457200" y="553381"/>
            <a:ext cx="8229600" cy="4093428"/>
          </a:xfrm>
          <a:prstGeom prst="rect">
            <a:avLst/>
          </a:prstGeom>
        </p:spPr>
        <p:txBody>
          <a:bodyPr wrap="square">
            <a:spAutoFit/>
          </a:bodyPr>
          <a:lstStyle/>
          <a:p>
            <a:pPr marL="342900" indent="-342900">
              <a:buFont typeface="Wingdings" pitchFamily="2" charset="2"/>
              <a:buChar char="v"/>
            </a:pPr>
            <a:r>
              <a:rPr lang="en-US" sz="2000" dirty="0">
                <a:solidFill>
                  <a:srgbClr val="002060"/>
                </a:solidFill>
                <a:latin typeface="Book Antiqua" pitchFamily="18" charset="0"/>
              </a:rPr>
              <a:t>With the USA leading in both total cases and deaths among the top five countries, it's crucial to prioritize specific actions. This includes ramping up vaccination campaigns, raising public health awareness, and enforcing rigorous mitigation measures to contain the spread of COVID-19 and prevent additional loss of life. </a:t>
            </a:r>
            <a:r>
              <a:rPr lang="en-US" sz="2000" dirty="0" smtClean="0">
                <a:solidFill>
                  <a:srgbClr val="002060"/>
                </a:solidFill>
                <a:latin typeface="Book Antiqua" pitchFamily="18" charset="0"/>
              </a:rPr>
              <a:t>also </a:t>
            </a:r>
            <a:r>
              <a:rPr lang="en-US" sz="2000" dirty="0">
                <a:solidFill>
                  <a:srgbClr val="002060"/>
                </a:solidFill>
                <a:latin typeface="Book Antiqua" pitchFamily="18" charset="0"/>
              </a:rPr>
              <a:t>improving healthcare capacity and ensuring access to medical </a:t>
            </a:r>
            <a:r>
              <a:rPr lang="en-US" sz="2000" dirty="0" smtClean="0">
                <a:solidFill>
                  <a:srgbClr val="002060"/>
                </a:solidFill>
                <a:latin typeface="Book Antiqua" pitchFamily="18" charset="0"/>
              </a:rPr>
              <a:t>resources</a:t>
            </a:r>
            <a:endParaRPr lang="en-US" sz="2000" dirty="0">
              <a:solidFill>
                <a:srgbClr val="002060"/>
              </a:solidFill>
              <a:latin typeface="Book Antiqua" pitchFamily="18" charset="0"/>
            </a:endParaRPr>
          </a:p>
          <a:p>
            <a:endParaRPr lang="en-US" sz="2000" dirty="0" smtClean="0">
              <a:solidFill>
                <a:srgbClr val="002060"/>
              </a:solidFill>
              <a:latin typeface="Book Antiqua" pitchFamily="18" charset="0"/>
            </a:endParaRPr>
          </a:p>
          <a:p>
            <a:pPr marL="342900" indent="-342900">
              <a:buFont typeface="Wingdings" pitchFamily="2" charset="2"/>
              <a:buChar char="v"/>
            </a:pPr>
            <a:r>
              <a:rPr lang="en-US" sz="2000" dirty="0">
                <a:solidFill>
                  <a:srgbClr val="002060"/>
                </a:solidFill>
                <a:latin typeface="Book Antiqua" pitchFamily="18" charset="0"/>
              </a:rPr>
              <a:t>Considering that North America has recorded the highest total deaths and Asia has the highest number of cases per capita, it's imperative to implement targeted strategies. Accelerating vaccination campaigns, enforcing stringent public health measures, and bolstering healthcare infrastructure are essential to curbing the impact of COVID-19. </a:t>
            </a:r>
            <a:endParaRPr lang="en-US" sz="2000" dirty="0" smtClean="0">
              <a:solidFill>
                <a:srgbClr val="002060"/>
              </a:solidFill>
              <a:latin typeface="Book Antiqua" pitchFamily="18" charset="0"/>
            </a:endParaRPr>
          </a:p>
        </p:txBody>
      </p:sp>
    </p:spTree>
    <p:extLst>
      <p:ext uri="{BB962C8B-B14F-4D97-AF65-F5344CB8AC3E}">
        <p14:creationId xmlns:p14="http://schemas.microsoft.com/office/powerpoint/2010/main" val="403981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8" y="0"/>
            <a:ext cx="9144000" cy="6858000"/>
          </a:xfrm>
          <a:prstGeom prst="rect">
            <a:avLst/>
          </a:prstGeom>
        </p:spPr>
      </p:pic>
      <p:sp>
        <p:nvSpPr>
          <p:cNvPr id="4" name="Rectangle 3"/>
          <p:cNvSpPr/>
          <p:nvPr/>
        </p:nvSpPr>
        <p:spPr>
          <a:xfrm>
            <a:off x="685800" y="1447800"/>
            <a:ext cx="8001000" cy="2554545"/>
          </a:xfrm>
          <a:prstGeom prst="rect">
            <a:avLst/>
          </a:prstGeom>
        </p:spPr>
        <p:txBody>
          <a:bodyPr wrap="square">
            <a:spAutoFit/>
          </a:bodyPr>
          <a:lstStyle/>
          <a:p>
            <a:endParaRPr lang="en-US" sz="2000" dirty="0" smtClean="0">
              <a:solidFill>
                <a:srgbClr val="0070C0"/>
              </a:solidFill>
              <a:latin typeface="Book Antiqua" pitchFamily="18" charset="0"/>
            </a:endParaRPr>
          </a:p>
          <a:p>
            <a:pPr marL="285750" indent="-285750">
              <a:buFont typeface="Wingdings" pitchFamily="2" charset="2"/>
              <a:buChar char="v"/>
            </a:pPr>
            <a:r>
              <a:rPr lang="en-US" sz="2000" dirty="0">
                <a:solidFill>
                  <a:srgbClr val="002060"/>
                </a:solidFill>
                <a:latin typeface="Book Antiqua" pitchFamily="18" charset="0"/>
              </a:rPr>
              <a:t>V</a:t>
            </a:r>
            <a:r>
              <a:rPr lang="en-US" sz="2000" dirty="0" smtClean="0">
                <a:solidFill>
                  <a:srgbClr val="002060"/>
                </a:solidFill>
                <a:latin typeface="Book Antiqua" pitchFamily="18" charset="0"/>
              </a:rPr>
              <a:t>ariations </a:t>
            </a:r>
            <a:r>
              <a:rPr lang="en-US" sz="2000" dirty="0">
                <a:solidFill>
                  <a:srgbClr val="002060"/>
                </a:solidFill>
                <a:latin typeface="Book Antiqua" pitchFamily="18" charset="0"/>
              </a:rPr>
              <a:t>in healthcare infrastructure and access to testing could result in underreporting of cases in some </a:t>
            </a:r>
            <a:r>
              <a:rPr lang="en-US" sz="2000" dirty="0" smtClean="0">
                <a:solidFill>
                  <a:srgbClr val="002060"/>
                </a:solidFill>
                <a:latin typeface="Book Antiqua" pitchFamily="18" charset="0"/>
              </a:rPr>
              <a:t>regions</a:t>
            </a:r>
          </a:p>
          <a:p>
            <a:pPr marL="285750" indent="-285750">
              <a:buFont typeface="Wingdings" pitchFamily="2" charset="2"/>
              <a:buChar char="v"/>
            </a:pPr>
            <a:endParaRPr lang="en-US" sz="2000" dirty="0">
              <a:solidFill>
                <a:srgbClr val="002060"/>
              </a:solidFill>
              <a:latin typeface="Book Antiqua" pitchFamily="18" charset="0"/>
            </a:endParaRPr>
          </a:p>
          <a:p>
            <a:pPr marL="285750" indent="-285750">
              <a:buFont typeface="Wingdings" pitchFamily="2" charset="2"/>
              <a:buChar char="v"/>
            </a:pPr>
            <a:r>
              <a:rPr lang="en-US" sz="2000" dirty="0">
                <a:solidFill>
                  <a:srgbClr val="002060"/>
                </a:solidFill>
                <a:latin typeface="Book Antiqua" pitchFamily="18" charset="0"/>
              </a:rPr>
              <a:t>D</a:t>
            </a:r>
            <a:r>
              <a:rPr lang="en-US" sz="2000" dirty="0" smtClean="0">
                <a:solidFill>
                  <a:srgbClr val="002060"/>
                </a:solidFill>
                <a:latin typeface="Book Antiqua" pitchFamily="18" charset="0"/>
              </a:rPr>
              <a:t>iscrepancies </a:t>
            </a:r>
            <a:r>
              <a:rPr lang="en-US" sz="2000" dirty="0">
                <a:solidFill>
                  <a:srgbClr val="002060"/>
                </a:solidFill>
                <a:latin typeface="Book Antiqua" pitchFamily="18" charset="0"/>
              </a:rPr>
              <a:t>can significantly impact the comparability and interpretation of COVID-19 data, potentially leading to inaccurate assessments of the pandemic's severity and impact across different regions.</a:t>
            </a:r>
          </a:p>
        </p:txBody>
      </p:sp>
      <p:sp>
        <p:nvSpPr>
          <p:cNvPr id="6" name="Rectangle 5"/>
          <p:cNvSpPr/>
          <p:nvPr/>
        </p:nvSpPr>
        <p:spPr>
          <a:xfrm>
            <a:off x="838200" y="228600"/>
            <a:ext cx="1555234" cy="400110"/>
          </a:xfrm>
          <a:prstGeom prst="rect">
            <a:avLst/>
          </a:prstGeom>
        </p:spPr>
        <p:txBody>
          <a:bodyPr wrap="none">
            <a:spAutoFit/>
          </a:bodyPr>
          <a:lstStyle/>
          <a:p>
            <a:r>
              <a:rPr lang="en-US" sz="2000" b="1" i="1" dirty="0" smtClean="0">
                <a:solidFill>
                  <a:srgbClr val="002060"/>
                </a:solidFill>
                <a:latin typeface="Algerian" pitchFamily="82" charset="0"/>
              </a:rPr>
              <a:t>LIMITATION</a:t>
            </a:r>
            <a:endParaRPr lang="en-US" sz="2000" b="1" i="1" dirty="0">
              <a:solidFill>
                <a:srgbClr val="002060"/>
              </a:solidFill>
              <a:latin typeface="Algerian" pitchFamily="82" charset="0"/>
            </a:endParaRPr>
          </a:p>
        </p:txBody>
      </p:sp>
    </p:spTree>
    <p:extLst>
      <p:ext uri="{BB962C8B-B14F-4D97-AF65-F5344CB8AC3E}">
        <p14:creationId xmlns:p14="http://schemas.microsoft.com/office/powerpoint/2010/main" val="69058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609600" y="533400"/>
            <a:ext cx="1919115" cy="461665"/>
          </a:xfrm>
          <a:prstGeom prst="rect">
            <a:avLst/>
          </a:prstGeom>
        </p:spPr>
        <p:txBody>
          <a:bodyPr wrap="none">
            <a:spAutoFit/>
          </a:bodyPr>
          <a:lstStyle/>
          <a:p>
            <a:r>
              <a:rPr lang="en-US" sz="2400" b="1" i="1" dirty="0" smtClean="0">
                <a:solidFill>
                  <a:srgbClr val="002060"/>
                </a:solidFill>
                <a:latin typeface="Algerian" pitchFamily="82" charset="0"/>
              </a:rPr>
              <a:t>CONCLUSION</a:t>
            </a:r>
            <a:endParaRPr lang="en-US" sz="2400" b="1" i="1" dirty="0">
              <a:solidFill>
                <a:srgbClr val="002060"/>
              </a:solidFill>
              <a:latin typeface="Algerian" pitchFamily="82" charset="0"/>
            </a:endParaRPr>
          </a:p>
        </p:txBody>
      </p:sp>
      <p:sp>
        <p:nvSpPr>
          <p:cNvPr id="4" name="Rectangle 3"/>
          <p:cNvSpPr/>
          <p:nvPr/>
        </p:nvSpPr>
        <p:spPr>
          <a:xfrm>
            <a:off x="381000" y="1582341"/>
            <a:ext cx="8610600" cy="4154984"/>
          </a:xfrm>
          <a:prstGeom prst="rect">
            <a:avLst/>
          </a:prstGeom>
        </p:spPr>
        <p:txBody>
          <a:bodyPr wrap="square">
            <a:spAutoFit/>
          </a:bodyPr>
          <a:lstStyle/>
          <a:p>
            <a:pPr marL="342900" indent="-342900">
              <a:buFont typeface="Wingdings" pitchFamily="2" charset="2"/>
              <a:buChar char="v"/>
            </a:pPr>
            <a:r>
              <a:rPr lang="en-US" sz="2400" dirty="0">
                <a:solidFill>
                  <a:srgbClr val="002060"/>
                </a:solidFill>
                <a:latin typeface="Book Antiqua" pitchFamily="18" charset="0"/>
              </a:rPr>
              <a:t>In summary, the data underscores the profound impact of COVID-19 at both national and continental levels. With the USA leading in total cases and deaths among the top countries, and North America bearing the brunt of the highest total deaths, the toll of the pandemic is undeniable. Furthermore, Asia's elevated number of cases relative to its population emphasizes the global scope of the crisis. Looking ahead, targeted interventions, international cooperation, and fair resource distribution are essential to contain the virus's spread and preserve lives across continents.</a:t>
            </a:r>
            <a:endParaRPr lang="en-US" sz="2400" dirty="0">
              <a:solidFill>
                <a:srgbClr val="002060"/>
              </a:solidFill>
              <a:latin typeface="Book Antiqua" pitchFamily="18" charset="0"/>
            </a:endParaRPr>
          </a:p>
        </p:txBody>
      </p:sp>
    </p:spTree>
    <p:extLst>
      <p:ext uri="{BB962C8B-B14F-4D97-AF65-F5344CB8AC3E}">
        <p14:creationId xmlns:p14="http://schemas.microsoft.com/office/powerpoint/2010/main" val="150670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p:cNvSpPr/>
          <p:nvPr/>
        </p:nvSpPr>
        <p:spPr>
          <a:xfrm>
            <a:off x="381000" y="1582341"/>
            <a:ext cx="8610600" cy="461665"/>
          </a:xfrm>
          <a:prstGeom prst="rect">
            <a:avLst/>
          </a:prstGeom>
        </p:spPr>
        <p:txBody>
          <a:bodyPr wrap="square">
            <a:spAutoFit/>
          </a:bodyPr>
          <a:lstStyle/>
          <a:p>
            <a:pPr marL="342900" indent="-342900">
              <a:buFont typeface="Wingdings" pitchFamily="2" charset="2"/>
              <a:buChar char="v"/>
            </a:pPr>
            <a:endParaRPr lang="en-US" sz="2400" dirty="0">
              <a:solidFill>
                <a:srgbClr val="00206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0" y="1752600"/>
            <a:ext cx="7986715" cy="3276600"/>
          </a:xfrm>
          <a:prstGeom prst="rect">
            <a:avLst/>
          </a:prstGeom>
        </p:spPr>
      </p:pic>
    </p:spTree>
    <p:extLst>
      <p:ext uri="{BB962C8B-B14F-4D97-AF65-F5344CB8AC3E}">
        <p14:creationId xmlns:p14="http://schemas.microsoft.com/office/powerpoint/2010/main" val="4353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p:cNvSpPr/>
          <p:nvPr/>
        </p:nvSpPr>
        <p:spPr>
          <a:xfrm>
            <a:off x="76200" y="76200"/>
            <a:ext cx="1776448" cy="369332"/>
          </a:xfrm>
          <a:prstGeom prst="rect">
            <a:avLst/>
          </a:prstGeom>
        </p:spPr>
        <p:txBody>
          <a:bodyPr wrap="none">
            <a:spAutoFit/>
          </a:bodyPr>
          <a:lstStyle/>
          <a:p>
            <a:r>
              <a:rPr lang="en-US" b="1" i="1" dirty="0" smtClean="0">
                <a:solidFill>
                  <a:srgbClr val="002060"/>
                </a:solidFill>
                <a:latin typeface="Algerian" pitchFamily="82" charset="0"/>
              </a:rPr>
              <a:t>Introduction:</a:t>
            </a:r>
            <a:endParaRPr lang="en-US" b="1" i="1" dirty="0">
              <a:solidFill>
                <a:srgbClr val="002060"/>
              </a:solidFill>
              <a:latin typeface="Algerian" pitchFamily="82" charset="0"/>
            </a:endParaRPr>
          </a:p>
        </p:txBody>
      </p:sp>
      <p:sp>
        <p:nvSpPr>
          <p:cNvPr id="6" name="Rectangle 5"/>
          <p:cNvSpPr/>
          <p:nvPr/>
        </p:nvSpPr>
        <p:spPr>
          <a:xfrm>
            <a:off x="228600" y="1295400"/>
            <a:ext cx="8991600" cy="3108543"/>
          </a:xfrm>
          <a:prstGeom prst="rect">
            <a:avLst/>
          </a:prstGeom>
        </p:spPr>
        <p:txBody>
          <a:bodyPr wrap="square">
            <a:spAutoFit/>
          </a:bodyPr>
          <a:lstStyle/>
          <a:p>
            <a:r>
              <a:rPr lang="en-US" sz="2800" dirty="0" smtClean="0">
                <a:solidFill>
                  <a:srgbClr val="002060"/>
                </a:solidFill>
                <a:latin typeface="Book Antiqua" pitchFamily="18" charset="0"/>
              </a:rPr>
              <a:t>The COVID-19 pandemic has profoundly affected the world, prompting an urgent need for data-driven insights to understand its impact. Power BI provides a robust platform for analyzing pandemic-related data, empowering organizations to visualize trends, track case counts, and inform decision-making in the fight against the virus.</a:t>
            </a:r>
            <a:endParaRPr lang="en-US" sz="2800" dirty="0">
              <a:solidFill>
                <a:srgbClr val="002060"/>
              </a:solidFill>
              <a:latin typeface="Book Antiqua" pitchFamily="18" charset="0"/>
            </a:endParaRPr>
          </a:p>
        </p:txBody>
      </p:sp>
    </p:spTree>
    <p:extLst>
      <p:ext uri="{BB962C8B-B14F-4D97-AF65-F5344CB8AC3E}">
        <p14:creationId xmlns:p14="http://schemas.microsoft.com/office/powerpoint/2010/main" val="70807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endParaRPr lang="en-US"/>
          </a:p>
        </p:txBody>
      </p:sp>
      <p:grpSp>
        <p:nvGrpSpPr>
          <p:cNvPr id="16" name="Group 15"/>
          <p:cNvGrpSpPr/>
          <p:nvPr/>
        </p:nvGrpSpPr>
        <p:grpSpPr>
          <a:xfrm>
            <a:off x="0" y="0"/>
            <a:ext cx="9220200" cy="6858000"/>
            <a:chOff x="0" y="0"/>
            <a:chExt cx="9220200" cy="6858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38287"/>
              <a:ext cx="87630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97029" y="2855892"/>
              <a:ext cx="8523171" cy="954107"/>
              <a:chOff x="620829" y="2855892"/>
              <a:chExt cx="8523171" cy="954107"/>
            </a:xfrm>
          </p:grpSpPr>
          <p:sp>
            <p:nvSpPr>
              <p:cNvPr id="6" name="TextBox 5"/>
              <p:cNvSpPr txBox="1"/>
              <p:nvPr/>
            </p:nvSpPr>
            <p:spPr>
              <a:xfrm>
                <a:off x="620829" y="3222963"/>
                <a:ext cx="1284170" cy="584776"/>
              </a:xfrm>
              <a:prstGeom prst="rect">
                <a:avLst/>
              </a:prstGeom>
              <a:solidFill>
                <a:schemeClr val="tx2">
                  <a:alpha val="0"/>
                </a:schemeClr>
              </a:solidFill>
            </p:spPr>
            <p:txBody>
              <a:bodyPr wrap="square" rtlCol="0">
                <a:spAutoFit/>
              </a:bodyPr>
              <a:lstStyle/>
              <a:p>
                <a:r>
                  <a:rPr lang="en-US" sz="1600" b="1" dirty="0" smtClean="0"/>
                  <a:t>Data Collection</a:t>
                </a:r>
                <a:endParaRPr lang="en-US" sz="1600" b="1" dirty="0"/>
              </a:p>
            </p:txBody>
          </p:sp>
          <p:sp>
            <p:nvSpPr>
              <p:cNvPr id="9" name="TextBox 8"/>
              <p:cNvSpPr txBox="1"/>
              <p:nvPr/>
            </p:nvSpPr>
            <p:spPr>
              <a:xfrm>
                <a:off x="4800600" y="3200400"/>
                <a:ext cx="1581209" cy="338555"/>
              </a:xfrm>
              <a:prstGeom prst="rect">
                <a:avLst/>
              </a:prstGeom>
              <a:solidFill>
                <a:schemeClr val="tx2">
                  <a:alpha val="0"/>
                </a:schemeClr>
              </a:solidFill>
            </p:spPr>
            <p:txBody>
              <a:bodyPr wrap="square" rtlCol="0">
                <a:spAutoFit/>
              </a:bodyPr>
              <a:lstStyle/>
              <a:p>
                <a:r>
                  <a:rPr lang="en-US" sz="1600" b="1" dirty="0" smtClean="0"/>
                  <a:t>Visualization</a:t>
                </a:r>
              </a:p>
            </p:txBody>
          </p:sp>
          <p:sp>
            <p:nvSpPr>
              <p:cNvPr id="11" name="TextBox 10"/>
              <p:cNvSpPr txBox="1"/>
              <p:nvPr/>
            </p:nvSpPr>
            <p:spPr>
              <a:xfrm>
                <a:off x="3418679" y="3179465"/>
                <a:ext cx="1284170" cy="584776"/>
              </a:xfrm>
              <a:prstGeom prst="rect">
                <a:avLst/>
              </a:prstGeom>
              <a:solidFill>
                <a:schemeClr val="tx2">
                  <a:alpha val="0"/>
                </a:schemeClr>
              </a:solidFill>
            </p:spPr>
            <p:txBody>
              <a:bodyPr wrap="square" rtlCol="0">
                <a:spAutoFit/>
              </a:bodyPr>
              <a:lstStyle/>
              <a:p>
                <a:r>
                  <a:rPr lang="en-US" sz="1600" b="1" dirty="0" smtClean="0"/>
                  <a:t>Data Analysis</a:t>
                </a:r>
              </a:p>
            </p:txBody>
          </p:sp>
          <p:sp>
            <p:nvSpPr>
              <p:cNvPr id="12" name="TextBox 11"/>
              <p:cNvSpPr txBox="1"/>
              <p:nvPr/>
            </p:nvSpPr>
            <p:spPr>
              <a:xfrm>
                <a:off x="1828799" y="2855892"/>
                <a:ext cx="1508794" cy="954107"/>
              </a:xfrm>
              <a:prstGeom prst="rect">
                <a:avLst/>
              </a:prstGeom>
              <a:solidFill>
                <a:schemeClr val="tx2">
                  <a:alpha val="0"/>
                </a:schemeClr>
              </a:solidFill>
            </p:spPr>
            <p:txBody>
              <a:bodyPr wrap="square" rtlCol="0">
                <a:spAutoFit/>
              </a:bodyPr>
              <a:lstStyle/>
              <a:p>
                <a:endParaRPr lang="en-US" sz="1200" b="1" dirty="0" smtClean="0"/>
              </a:p>
              <a:p>
                <a:endParaRPr lang="en-US" sz="1200" b="1" dirty="0"/>
              </a:p>
              <a:p>
                <a:r>
                  <a:rPr lang="en-US" sz="1600" b="1" dirty="0" smtClean="0"/>
                  <a:t>Data Preprocessing</a:t>
                </a:r>
              </a:p>
            </p:txBody>
          </p:sp>
          <p:sp>
            <p:nvSpPr>
              <p:cNvPr id="13" name="TextBox 12"/>
              <p:cNvSpPr txBox="1"/>
              <p:nvPr/>
            </p:nvSpPr>
            <p:spPr>
              <a:xfrm>
                <a:off x="6220505" y="3173919"/>
                <a:ext cx="1400909" cy="584776"/>
              </a:xfrm>
              <a:prstGeom prst="rect">
                <a:avLst/>
              </a:prstGeom>
              <a:solidFill>
                <a:schemeClr val="tx2">
                  <a:alpha val="0"/>
                </a:schemeClr>
              </a:solidFill>
            </p:spPr>
            <p:txBody>
              <a:bodyPr wrap="square" rtlCol="0">
                <a:spAutoFit/>
              </a:bodyPr>
              <a:lstStyle/>
              <a:p>
                <a:r>
                  <a:rPr lang="en-US" sz="1600" b="1" dirty="0" smtClean="0"/>
                  <a:t>Recommendation</a:t>
                </a:r>
              </a:p>
            </p:txBody>
          </p:sp>
          <p:sp>
            <p:nvSpPr>
              <p:cNvPr id="14" name="TextBox 13"/>
              <p:cNvSpPr txBox="1"/>
              <p:nvPr/>
            </p:nvSpPr>
            <p:spPr>
              <a:xfrm>
                <a:off x="7773816" y="3236729"/>
                <a:ext cx="1370184" cy="338555"/>
              </a:xfrm>
              <a:prstGeom prst="rect">
                <a:avLst/>
              </a:prstGeom>
              <a:solidFill>
                <a:schemeClr val="tx2">
                  <a:alpha val="0"/>
                </a:schemeClr>
              </a:solidFill>
            </p:spPr>
            <p:txBody>
              <a:bodyPr wrap="square" rtlCol="0">
                <a:spAutoFit/>
              </a:bodyPr>
              <a:lstStyle/>
              <a:p>
                <a:r>
                  <a:rPr lang="en-US" sz="1600" b="1" dirty="0" smtClean="0"/>
                  <a:t>Conclusion </a:t>
                </a:r>
              </a:p>
            </p:txBody>
          </p:sp>
        </p:grpSp>
      </p:grpSp>
      <p:sp>
        <p:nvSpPr>
          <p:cNvPr id="20" name="Rectangle 19"/>
          <p:cNvSpPr/>
          <p:nvPr/>
        </p:nvSpPr>
        <p:spPr>
          <a:xfrm>
            <a:off x="130289" y="152400"/>
            <a:ext cx="2417650" cy="369332"/>
          </a:xfrm>
          <a:prstGeom prst="rect">
            <a:avLst/>
          </a:prstGeom>
        </p:spPr>
        <p:txBody>
          <a:bodyPr wrap="none">
            <a:spAutoFit/>
          </a:bodyPr>
          <a:lstStyle/>
          <a:p>
            <a:pPr algn="ctr"/>
            <a:r>
              <a:rPr lang="en-US" b="1" i="1" dirty="0" smtClean="0">
                <a:solidFill>
                  <a:srgbClr val="002060"/>
                </a:solidFill>
                <a:latin typeface="Algerian" pitchFamily="82" charset="0"/>
              </a:rPr>
              <a:t>PROCESS WORKFLOW</a:t>
            </a:r>
            <a:endParaRPr lang="en-US" b="1" i="1" dirty="0">
              <a:solidFill>
                <a:srgbClr val="002060"/>
              </a:solidFill>
              <a:latin typeface="Algerian" pitchFamily="82" charset="0"/>
            </a:endParaRPr>
          </a:p>
        </p:txBody>
      </p:sp>
    </p:spTree>
    <p:extLst>
      <p:ext uri="{BB962C8B-B14F-4D97-AF65-F5344CB8AC3E}">
        <p14:creationId xmlns:p14="http://schemas.microsoft.com/office/powerpoint/2010/main" val="285102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p:cNvSpPr/>
          <p:nvPr/>
        </p:nvSpPr>
        <p:spPr>
          <a:xfrm>
            <a:off x="152400" y="1143001"/>
            <a:ext cx="8915400" cy="3108543"/>
          </a:xfrm>
          <a:prstGeom prst="rect">
            <a:avLst/>
          </a:prstGeom>
        </p:spPr>
        <p:txBody>
          <a:bodyPr wrap="square">
            <a:spAutoFit/>
          </a:bodyPr>
          <a:lstStyle/>
          <a:p>
            <a:endParaRPr lang="en-US" sz="2800" dirty="0" smtClean="0">
              <a:solidFill>
                <a:srgbClr val="002060"/>
              </a:solidFill>
              <a:latin typeface="Book Antiqua" pitchFamily="18" charset="0"/>
            </a:endParaRPr>
          </a:p>
          <a:p>
            <a:r>
              <a:rPr lang="en-US" sz="2800" dirty="0" smtClean="0">
                <a:solidFill>
                  <a:srgbClr val="002060"/>
                </a:solidFill>
                <a:latin typeface="Book Antiqua" pitchFamily="18" charset="0"/>
              </a:rPr>
              <a:t>The problem statement revolves around addressing the multifaceted challenges posed by the COVID-19 pandemic, spanning public health, socioeconomic, and logistical domains. </a:t>
            </a:r>
          </a:p>
          <a:p>
            <a:endParaRPr lang="en-US" sz="2800" dirty="0">
              <a:solidFill>
                <a:srgbClr val="002060"/>
              </a:solidFill>
              <a:latin typeface="Book Antiqua" pitchFamily="18" charset="0"/>
            </a:endParaRPr>
          </a:p>
          <a:p>
            <a:r>
              <a:rPr lang="en-US" sz="2800" dirty="0" smtClean="0">
                <a:solidFill>
                  <a:srgbClr val="002060"/>
                </a:solidFill>
                <a:latin typeface="Book Antiqua" pitchFamily="18" charset="0"/>
              </a:rPr>
              <a:t>.</a:t>
            </a:r>
            <a:endParaRPr lang="en-US" sz="2800" dirty="0">
              <a:solidFill>
                <a:srgbClr val="002060"/>
              </a:solidFill>
              <a:latin typeface="Book Antiqua" pitchFamily="18" charset="0"/>
            </a:endParaRPr>
          </a:p>
        </p:txBody>
      </p:sp>
      <p:sp>
        <p:nvSpPr>
          <p:cNvPr id="6" name="Rectangle 5"/>
          <p:cNvSpPr/>
          <p:nvPr/>
        </p:nvSpPr>
        <p:spPr>
          <a:xfrm>
            <a:off x="152400" y="457200"/>
            <a:ext cx="2557110" cy="369332"/>
          </a:xfrm>
          <a:prstGeom prst="rect">
            <a:avLst/>
          </a:prstGeom>
        </p:spPr>
        <p:txBody>
          <a:bodyPr wrap="none">
            <a:spAutoFit/>
          </a:bodyPr>
          <a:lstStyle/>
          <a:p>
            <a:r>
              <a:rPr lang="en-US" b="1" i="1" dirty="0">
                <a:solidFill>
                  <a:srgbClr val="002060"/>
                </a:solidFill>
                <a:latin typeface="Algerian" pitchFamily="82" charset="0"/>
                <a:ea typeface="Arial Unicode MS" pitchFamily="34" charset="-128"/>
                <a:cs typeface="Arial Unicode MS" pitchFamily="34" charset="-128"/>
              </a:rPr>
              <a:t>PROBLEM STATEMENT</a:t>
            </a:r>
            <a:endParaRPr lang="en-US" b="1" i="1" dirty="0">
              <a:solidFill>
                <a:srgbClr val="002060"/>
              </a:solidFill>
              <a:latin typeface="Algerian" pitchFamily="82" charset="0"/>
            </a:endParaRPr>
          </a:p>
        </p:txBody>
      </p:sp>
    </p:spTree>
    <p:extLst>
      <p:ext uri="{BB962C8B-B14F-4D97-AF65-F5344CB8AC3E}">
        <p14:creationId xmlns:p14="http://schemas.microsoft.com/office/powerpoint/2010/main" val="227921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934720"/>
            <a:ext cx="8229600" cy="4988560"/>
          </a:xfrm>
          <a:prstGeom prst="rect">
            <a:avLst/>
          </a:prstGeom>
        </p:spPr>
      </p:pic>
      <p:sp>
        <p:nvSpPr>
          <p:cNvPr id="6" name="Rectangle 5"/>
          <p:cNvSpPr/>
          <p:nvPr/>
        </p:nvSpPr>
        <p:spPr>
          <a:xfrm>
            <a:off x="152400" y="457200"/>
            <a:ext cx="1864613" cy="369332"/>
          </a:xfrm>
          <a:prstGeom prst="rect">
            <a:avLst/>
          </a:prstGeom>
        </p:spPr>
        <p:txBody>
          <a:bodyPr wrap="none">
            <a:spAutoFit/>
          </a:bodyPr>
          <a:lstStyle/>
          <a:p>
            <a:r>
              <a:rPr lang="en-US" b="1" i="1" dirty="0" smtClean="0">
                <a:solidFill>
                  <a:srgbClr val="002060"/>
                </a:solidFill>
                <a:latin typeface="Algerian" pitchFamily="82" charset="0"/>
                <a:ea typeface="Arial Unicode MS" pitchFamily="34" charset="-128"/>
                <a:cs typeface="Arial Unicode MS" pitchFamily="34" charset="-128"/>
              </a:rPr>
              <a:t>UNCLEAN DATA</a:t>
            </a:r>
            <a:endParaRPr lang="en-US" b="1" i="1" dirty="0">
              <a:solidFill>
                <a:srgbClr val="002060"/>
              </a:solidFill>
              <a:latin typeface="Algerian" pitchFamily="82" charset="0"/>
            </a:endParaRPr>
          </a:p>
        </p:txBody>
      </p:sp>
    </p:spTree>
    <p:extLst>
      <p:ext uri="{BB962C8B-B14F-4D97-AF65-F5344CB8AC3E}">
        <p14:creationId xmlns:p14="http://schemas.microsoft.com/office/powerpoint/2010/main" val="41938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152400" y="407803"/>
            <a:ext cx="3810000" cy="40011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ctr"/>
            <a:r>
              <a:rPr lang="en-US" sz="2000" b="1" i="1" dirty="0" smtClean="0">
                <a:solidFill>
                  <a:srgbClr val="002060"/>
                </a:solidFill>
                <a:effectLst>
                  <a:outerShdw blurRad="31750" dist="25400" dir="5400000" algn="tl" rotWithShape="0">
                    <a:srgbClr val="000000">
                      <a:alpha val="25000"/>
                    </a:srgbClr>
                  </a:outerShdw>
                </a:effectLst>
                <a:latin typeface="Algerian" pitchFamily="82" charset="0"/>
                <a:ea typeface="Arial Unicode MS" pitchFamily="34" charset="-128"/>
                <a:cs typeface="Arial Unicode MS" pitchFamily="34" charset="-128"/>
              </a:rPr>
              <a:t>DATA</a:t>
            </a:r>
            <a:r>
              <a:rPr lang="en-US" sz="2000" b="1" i="1" dirty="0" smtClean="0">
                <a:solidFill>
                  <a:srgbClr val="002060"/>
                </a:solidFill>
                <a:latin typeface="Algerian" pitchFamily="82" charset="0"/>
                <a:ea typeface="Arial Unicode MS" pitchFamily="34" charset="-128"/>
                <a:cs typeface="Arial Unicode MS" pitchFamily="34" charset="-128"/>
              </a:rPr>
              <a:t> </a:t>
            </a:r>
            <a:r>
              <a:rPr lang="en-US" sz="2000" b="1" i="1" dirty="0" smtClean="0">
                <a:solidFill>
                  <a:srgbClr val="002060"/>
                </a:solidFill>
                <a:effectLst>
                  <a:outerShdw blurRad="31750" dist="25400" dir="5400000" algn="tl" rotWithShape="0">
                    <a:srgbClr val="000000">
                      <a:alpha val="25000"/>
                    </a:srgbClr>
                  </a:outerShdw>
                </a:effectLst>
                <a:latin typeface="Algerian" pitchFamily="82" charset="0"/>
                <a:ea typeface="Arial Unicode MS" pitchFamily="34" charset="-128"/>
                <a:cs typeface="Arial Unicode MS" pitchFamily="34" charset="-128"/>
              </a:rPr>
              <a:t>CLEANING PROCESS</a:t>
            </a:r>
            <a:endParaRPr lang="en-US" sz="2000" b="1" i="1" dirty="0">
              <a:solidFill>
                <a:srgbClr val="002060"/>
              </a:solidFill>
              <a:effectLst>
                <a:outerShdw blurRad="31750" dist="25400" dir="5400000" algn="tl" rotWithShape="0">
                  <a:srgbClr val="000000">
                    <a:alpha val="25000"/>
                  </a:srgbClr>
                </a:outerShdw>
              </a:effectLst>
              <a:latin typeface="Algerian" pitchFamily="82" charset="0"/>
              <a:ea typeface="Arial Unicode MS" pitchFamily="34" charset="-128"/>
              <a:cs typeface="Arial Unicode MS" pitchFamily="34" charset="-128"/>
            </a:endParaRPr>
          </a:p>
        </p:txBody>
      </p:sp>
      <p:sp>
        <p:nvSpPr>
          <p:cNvPr id="4" name="Rectangle 3"/>
          <p:cNvSpPr/>
          <p:nvPr/>
        </p:nvSpPr>
        <p:spPr>
          <a:xfrm>
            <a:off x="694509" y="1981200"/>
            <a:ext cx="8153400" cy="2523768"/>
          </a:xfrm>
          <a:prstGeom prst="rect">
            <a:avLst/>
          </a:prstGeom>
        </p:spPr>
        <p:txBody>
          <a:bodyPr wrap="square">
            <a:spAutoFit/>
          </a:bodyPr>
          <a:lstStyle/>
          <a:p>
            <a:r>
              <a:rPr lang="en-US" sz="2800" dirty="0" smtClean="0">
                <a:solidFill>
                  <a:srgbClr val="002060"/>
                </a:solidFill>
                <a:latin typeface="Book Antiqua" pitchFamily="18" charset="0"/>
              </a:rPr>
              <a:t>1. Handling Missing Values</a:t>
            </a:r>
          </a:p>
          <a:p>
            <a:r>
              <a:rPr lang="en-US" sz="2800" dirty="0" smtClean="0">
                <a:solidFill>
                  <a:srgbClr val="002060"/>
                </a:solidFill>
                <a:latin typeface="Book Antiqua" pitchFamily="18" charset="0"/>
              </a:rPr>
              <a:t>2. Dealing with Duplicates</a:t>
            </a:r>
          </a:p>
          <a:p>
            <a:r>
              <a:rPr lang="en-US" sz="2800" dirty="0" smtClean="0">
                <a:solidFill>
                  <a:srgbClr val="002060"/>
                </a:solidFill>
                <a:latin typeface="Book Antiqua" pitchFamily="18" charset="0"/>
              </a:rPr>
              <a:t>3. Standardizing Data Formats</a:t>
            </a:r>
          </a:p>
          <a:p>
            <a:r>
              <a:rPr lang="en-US" sz="2800" dirty="0" smtClean="0">
                <a:solidFill>
                  <a:srgbClr val="002060"/>
                </a:solidFill>
                <a:latin typeface="Book Antiqua" pitchFamily="18" charset="0"/>
              </a:rPr>
              <a:t>4. Handling Outliers</a:t>
            </a:r>
          </a:p>
          <a:p>
            <a:r>
              <a:rPr lang="en-US" sz="2800" dirty="0" smtClean="0">
                <a:solidFill>
                  <a:srgbClr val="002060"/>
                </a:solidFill>
                <a:latin typeface="Book Antiqua" pitchFamily="18" charset="0"/>
              </a:rPr>
              <a:t>5. Addressing Inconsistencies</a:t>
            </a:r>
          </a:p>
          <a:p>
            <a:endParaRPr lang="en-US" dirty="0" smtClean="0"/>
          </a:p>
        </p:txBody>
      </p:sp>
    </p:spTree>
    <p:extLst>
      <p:ext uri="{BB962C8B-B14F-4D97-AF65-F5344CB8AC3E}">
        <p14:creationId xmlns:p14="http://schemas.microsoft.com/office/powerpoint/2010/main" val="334514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76200" y="152400"/>
            <a:ext cx="2209800" cy="319881"/>
          </a:xfrm>
          <a:prstGeom prst="rect">
            <a:avLst/>
          </a:prstGeom>
        </p:spPr>
        <p:txBody>
          <a:bodyPr vert="horz" rtlCol="0" anchor="ctr">
            <a:noAutofit/>
            <a:scene3d>
              <a:camera prst="orthographicFront"/>
              <a:lightRig rig="soft" dir="t"/>
            </a:scene3d>
            <a:sp3d prstMaterial="softEdge">
              <a:bevelT w="25400" h="25400"/>
            </a:sp3d>
          </a:bodyPr>
          <a:lstStyle>
            <a:lvl1pPr>
              <a:spcBef>
                <a:spcPct val="0"/>
              </a:spcBef>
              <a:buNone/>
              <a:defRPr kumimoji="0" b="1" i="1">
                <a:solidFill>
                  <a:schemeClr val="bg2">
                    <a:lumMod val="50000"/>
                  </a:schemeClr>
                </a:solidFill>
                <a:effectLst>
                  <a:outerShdw blurRad="31750" dist="25400" dir="5400000" algn="tl" rotWithShape="0">
                    <a:srgbClr val="000000">
                      <a:alpha val="25000"/>
                    </a:srgbClr>
                  </a:outerShdw>
                </a:effectLst>
                <a:latin typeface="Algerian" pitchFamily="82" charset="0"/>
                <a:ea typeface="+mj-ea"/>
                <a:cs typeface="+mj-cs"/>
              </a:defRPr>
            </a:lvl1pPr>
            <a:extLst/>
          </a:lstStyle>
          <a:p>
            <a:pPr algn="ctr"/>
            <a:endParaRPr lang="en-US" sz="700" dirty="0" smtClean="0">
              <a:solidFill>
                <a:srgbClr val="002060"/>
              </a:solidFill>
              <a:ea typeface="Arial Unicode MS" pitchFamily="34" charset="-128"/>
              <a:cs typeface="Arial Unicode MS" pitchFamily="34" charset="-128"/>
            </a:endParaRPr>
          </a:p>
          <a:p>
            <a:pPr algn="ctr"/>
            <a:endParaRPr lang="en-US" sz="700" dirty="0">
              <a:solidFill>
                <a:srgbClr val="002060"/>
              </a:solidFill>
              <a:ea typeface="Arial Unicode MS" pitchFamily="34" charset="-128"/>
              <a:cs typeface="Arial Unicode MS" pitchFamily="34" charset="-128"/>
            </a:endParaRPr>
          </a:p>
          <a:p>
            <a:pPr algn="ctr"/>
            <a:r>
              <a:rPr lang="en-US" sz="2000" dirty="0" smtClean="0">
                <a:solidFill>
                  <a:srgbClr val="002060"/>
                </a:solidFill>
                <a:ea typeface="Arial Unicode MS" pitchFamily="34" charset="-128"/>
                <a:cs typeface="Arial Unicode MS" pitchFamily="34" charset="-128"/>
              </a:rPr>
              <a:t>CLEAN </a:t>
            </a:r>
            <a:r>
              <a:rPr lang="en-US" sz="2000" dirty="0">
                <a:solidFill>
                  <a:srgbClr val="002060"/>
                </a:solidFill>
                <a:ea typeface="Arial Unicode MS" pitchFamily="34" charset="-128"/>
                <a:cs typeface="Arial Unicode MS" pitchFamily="34" charset="-128"/>
              </a:rPr>
              <a:t>DATA</a:t>
            </a: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381000" y="685800"/>
            <a:ext cx="8382000" cy="5943600"/>
          </a:xfrm>
          <a:prstGeom prst="rect">
            <a:avLst/>
          </a:prstGeom>
        </p:spPr>
      </p:pic>
    </p:spTree>
    <p:extLst>
      <p:ext uri="{BB962C8B-B14F-4D97-AF65-F5344CB8AC3E}">
        <p14:creationId xmlns:p14="http://schemas.microsoft.com/office/powerpoint/2010/main" val="97817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0" y="0"/>
            <a:ext cx="9144000" cy="6858000"/>
          </a:xfrm>
          <a:prstGeom prst="rect">
            <a:avLst/>
          </a:prstGeom>
        </p:spPr>
      </p:pic>
      <p:sp>
        <p:nvSpPr>
          <p:cNvPr id="4" name="TextBox 3"/>
          <p:cNvSpPr txBox="1"/>
          <p:nvPr/>
        </p:nvSpPr>
        <p:spPr>
          <a:xfrm>
            <a:off x="1981200" y="343944"/>
            <a:ext cx="5029200" cy="523220"/>
          </a:xfrm>
          <a:prstGeom prst="rect">
            <a:avLst/>
          </a:prstGeom>
          <a:noFill/>
        </p:spPr>
        <p:txBody>
          <a:bodyPr wrap="square" rtlCol="0">
            <a:spAutoFit/>
          </a:bodyPr>
          <a:lstStyle/>
          <a:p>
            <a:r>
              <a:rPr lang="en-US" sz="2800" b="1" i="1" dirty="0" smtClean="0">
                <a:solidFill>
                  <a:srgbClr val="002060"/>
                </a:solidFill>
                <a:latin typeface="Algerian" pitchFamily="82" charset="0"/>
              </a:rPr>
              <a:t>INSIGHT AND ANALYSIS </a:t>
            </a:r>
            <a:endParaRPr lang="en-US" sz="2800" b="1" i="1" dirty="0">
              <a:solidFill>
                <a:srgbClr val="002060"/>
              </a:solidFill>
              <a:latin typeface="Algerian" pitchFamily="82" charset="0"/>
            </a:endParaRPr>
          </a:p>
        </p:txBody>
      </p:sp>
      <p:grpSp>
        <p:nvGrpSpPr>
          <p:cNvPr id="8" name="Group 7"/>
          <p:cNvGrpSpPr/>
          <p:nvPr/>
        </p:nvGrpSpPr>
        <p:grpSpPr>
          <a:xfrm>
            <a:off x="435864" y="1447800"/>
            <a:ext cx="8381999" cy="3810000"/>
            <a:chOff x="435864" y="1447800"/>
            <a:chExt cx="8381999" cy="3810000"/>
          </a:xfrm>
        </p:grpSpPr>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35864" y="1447800"/>
              <a:ext cx="8381999" cy="182880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464385" y="3505200"/>
              <a:ext cx="8224810" cy="1752600"/>
            </a:xfrm>
            <a:prstGeom prst="rect">
              <a:avLst/>
            </a:prstGeom>
          </p:spPr>
        </p:pic>
      </p:grpSp>
    </p:spTree>
    <p:extLst>
      <p:ext uri="{BB962C8B-B14F-4D97-AF65-F5344CB8AC3E}">
        <p14:creationId xmlns:p14="http://schemas.microsoft.com/office/powerpoint/2010/main" val="14155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81000" y="228601"/>
            <a:ext cx="8382000" cy="6062662"/>
          </a:xfrm>
          <a:prstGeom prst="rect">
            <a:avLst/>
          </a:prstGeom>
        </p:spPr>
      </p:pic>
    </p:spTree>
    <p:extLst>
      <p:ext uri="{BB962C8B-B14F-4D97-AF65-F5344CB8AC3E}">
        <p14:creationId xmlns:p14="http://schemas.microsoft.com/office/powerpoint/2010/main" val="78597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399</Words>
  <Application>Microsoft Office PowerPoint</Application>
  <PresentationFormat>On-screen Show (4:3)</PresentationFormat>
  <Paragraphs>54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ELITE X2</dc:creator>
  <cp:lastModifiedBy>HP ELITE X2</cp:lastModifiedBy>
  <cp:revision>15</cp:revision>
  <dcterms:created xsi:type="dcterms:W3CDTF">2024-02-22T20:21:30Z</dcterms:created>
  <dcterms:modified xsi:type="dcterms:W3CDTF">2024-04-06T06:42:14Z</dcterms:modified>
</cp:coreProperties>
</file>