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58"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77"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386D38-3A0D-47D3-8923-52A0B4257AF4}" type="datetimeFigureOut">
              <a:rPr lang="en-US" smtClean="0"/>
              <a:t>5/13/2024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E01C7-281F-4A22-9F5E-90C26A38119A}" type="slidenum">
              <a:rPr lang="en-US" smtClean="0"/>
              <a:t>‹#›</a:t>
            </a:fld>
            <a:endParaRPr lang="en-US"/>
          </a:p>
        </p:txBody>
      </p:sp>
    </p:spTree>
    <p:extLst>
      <p:ext uri="{BB962C8B-B14F-4D97-AF65-F5344CB8AC3E}">
        <p14:creationId xmlns:p14="http://schemas.microsoft.com/office/powerpoint/2010/main" val="9833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E01C7-281F-4A22-9F5E-90C26A38119A}" type="slidenum">
              <a:rPr lang="en-US" smtClean="0"/>
              <a:t>7</a:t>
            </a:fld>
            <a:endParaRPr lang="en-US"/>
          </a:p>
        </p:txBody>
      </p:sp>
    </p:spTree>
    <p:extLst>
      <p:ext uri="{BB962C8B-B14F-4D97-AF65-F5344CB8AC3E}">
        <p14:creationId xmlns:p14="http://schemas.microsoft.com/office/powerpoint/2010/main" val="373381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968038-4A9F-453D-8ACB-8211979C6EB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281000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68038-4A9F-453D-8ACB-8211979C6EB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151269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68038-4A9F-453D-8ACB-8211979C6EB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22135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968038-4A9F-453D-8ACB-8211979C6EB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233901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968038-4A9F-453D-8ACB-8211979C6EB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256435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968038-4A9F-453D-8ACB-8211979C6EBF}"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62389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968038-4A9F-453D-8ACB-8211979C6EBF}"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346207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968038-4A9F-453D-8ACB-8211979C6EBF}"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347337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68038-4A9F-453D-8ACB-8211979C6EBF}"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341367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68038-4A9F-453D-8ACB-8211979C6EBF}"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222455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968038-4A9F-453D-8ACB-8211979C6EBF}"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3B0B7-3804-4F8B-8669-3882F31F7C7C}" type="slidenum">
              <a:rPr lang="en-US" smtClean="0"/>
              <a:t>‹#›</a:t>
            </a:fld>
            <a:endParaRPr lang="en-US"/>
          </a:p>
        </p:txBody>
      </p:sp>
    </p:spTree>
    <p:extLst>
      <p:ext uri="{BB962C8B-B14F-4D97-AF65-F5344CB8AC3E}">
        <p14:creationId xmlns:p14="http://schemas.microsoft.com/office/powerpoint/2010/main" val="240116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rgbClr val="FFF200"/>
            </a:gs>
            <a:gs pos="45000">
              <a:srgbClr val="FF7A00"/>
            </a:gs>
            <a:gs pos="70000">
              <a:srgbClr val="FF0300"/>
            </a:gs>
            <a:gs pos="88000">
              <a:srgbClr val="4D0808"/>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8038-4A9F-453D-8ACB-8211979C6EBF}" type="datetimeFigureOut">
              <a:rPr lang="en-US" smtClean="0"/>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3B0B7-3804-4F8B-8669-3882F31F7C7C}" type="slidenum">
              <a:rPr lang="en-US" smtClean="0"/>
              <a:t>‹#›</a:t>
            </a:fld>
            <a:endParaRPr lang="en-US"/>
          </a:p>
        </p:txBody>
      </p:sp>
    </p:spTree>
    <p:extLst>
      <p:ext uri="{BB962C8B-B14F-4D97-AF65-F5344CB8AC3E}">
        <p14:creationId xmlns:p14="http://schemas.microsoft.com/office/powerpoint/2010/main" val="284839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5.tmp"/><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6.tmp"/><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tmp"/><Relationship Id="rId5" Type="http://schemas.openxmlformats.org/officeDocument/2006/relationships/image" Target="../media/image2.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611560" y="260648"/>
            <a:ext cx="7848872" cy="5786199"/>
          </a:xfrm>
          <a:prstGeom prst="rect">
            <a:avLst/>
          </a:prstGeom>
          <a:noFill/>
        </p:spPr>
        <p:txBody>
          <a:bodyPr wrap="square" rtlCol="0">
            <a:spAutoFit/>
          </a:bodyPr>
          <a:lstStyle/>
          <a:p>
            <a:pPr algn="ctr"/>
            <a:r>
              <a:rPr lang="en-US" sz="3200" b="1" i="1" dirty="0" smtClean="0">
                <a:solidFill>
                  <a:srgbClr val="002060"/>
                </a:solidFill>
              </a:rPr>
              <a:t>MENTORNESS PROJECT </a:t>
            </a:r>
          </a:p>
          <a:p>
            <a:pPr algn="ctr"/>
            <a:endParaRPr lang="en-US" sz="3200" b="1" i="1" dirty="0" smtClean="0">
              <a:solidFill>
                <a:srgbClr val="002060"/>
              </a:solidFill>
            </a:endParaRPr>
          </a:p>
          <a:p>
            <a:pPr algn="ctr"/>
            <a:r>
              <a:rPr lang="en-US" sz="3200" b="1" i="1" dirty="0" smtClean="0">
                <a:solidFill>
                  <a:srgbClr val="002060"/>
                </a:solidFill>
              </a:rPr>
              <a:t>ON </a:t>
            </a:r>
          </a:p>
          <a:p>
            <a:pPr algn="ctr"/>
            <a:endParaRPr lang="en-US" sz="3200" b="1" i="1" dirty="0" smtClean="0">
              <a:solidFill>
                <a:srgbClr val="002060"/>
              </a:solidFill>
            </a:endParaRPr>
          </a:p>
          <a:p>
            <a:pPr algn="ctr"/>
            <a:endParaRPr lang="en-US" sz="3200" b="1" i="1" dirty="0" smtClean="0">
              <a:solidFill>
                <a:srgbClr val="002060"/>
              </a:solidFill>
            </a:endParaRPr>
          </a:p>
          <a:p>
            <a:pPr algn="ctr"/>
            <a:r>
              <a:rPr lang="en-US" sz="3200" b="1" i="1" dirty="0" smtClean="0">
                <a:solidFill>
                  <a:srgbClr val="002060"/>
                </a:solidFill>
              </a:rPr>
              <a:t>EXPLORING  ACCOMMODATION LANDSCAPES</a:t>
            </a:r>
          </a:p>
          <a:p>
            <a:pPr algn="ctr"/>
            <a:endParaRPr lang="en-US" sz="3200" b="1" i="1" dirty="0" smtClean="0">
              <a:solidFill>
                <a:srgbClr val="002060"/>
              </a:solidFill>
            </a:endParaRPr>
          </a:p>
          <a:p>
            <a:pPr algn="ctr"/>
            <a:endParaRPr lang="en-US" sz="3200" b="1" i="1" dirty="0" smtClean="0">
              <a:solidFill>
                <a:srgbClr val="002060"/>
              </a:solidFill>
            </a:endParaRPr>
          </a:p>
          <a:p>
            <a:pPr algn="ctr"/>
            <a:r>
              <a:rPr lang="en-US" sz="3200" b="1" i="1" dirty="0" smtClean="0">
                <a:solidFill>
                  <a:srgbClr val="002060"/>
                </a:solidFill>
              </a:rPr>
              <a:t>BY </a:t>
            </a:r>
          </a:p>
          <a:p>
            <a:pPr algn="ctr"/>
            <a:endParaRPr lang="en-US" sz="3200" b="1" dirty="0" smtClean="0">
              <a:solidFill>
                <a:srgbClr val="002060"/>
              </a:solidFill>
            </a:endParaRPr>
          </a:p>
          <a:p>
            <a:pPr algn="ctr"/>
            <a:endParaRPr lang="en-US" sz="3200" b="1" dirty="0" smtClean="0">
              <a:solidFill>
                <a:srgbClr val="002060"/>
              </a:solidFill>
            </a:endParaRPr>
          </a:p>
          <a:p>
            <a:pPr algn="just"/>
            <a:r>
              <a:rPr lang="en-US" b="1" i="1" dirty="0" smtClean="0">
                <a:solidFill>
                  <a:srgbClr val="002060"/>
                </a:solidFill>
              </a:rPr>
              <a:t>RICHARD AKINWARE </a:t>
            </a:r>
            <a:endParaRPr lang="en-US" b="1" i="1" dirty="0">
              <a:solidFill>
                <a:srgbClr val="002060"/>
              </a:solidFill>
            </a:endParaRPr>
          </a:p>
        </p:txBody>
      </p:sp>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6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950" y="-99392"/>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82837" y="2492896"/>
            <a:ext cx="2778325" cy="646331"/>
          </a:xfrm>
          <a:prstGeom prst="rect">
            <a:avLst/>
          </a:prstGeom>
        </p:spPr>
        <p:txBody>
          <a:bodyPr wrap="none">
            <a:spAutoFit/>
          </a:bodyPr>
          <a:lstStyle/>
          <a:p>
            <a:r>
              <a:rPr lang="en-US" sz="3600" b="1" i="1" dirty="0" smtClean="0">
                <a:solidFill>
                  <a:srgbClr val="002060"/>
                </a:solidFill>
                <a:latin typeface="Algerian" pitchFamily="82" charset="0"/>
              </a:rPr>
              <a:t>THANK YOU </a:t>
            </a:r>
          </a:p>
        </p:txBody>
      </p:sp>
    </p:spTree>
    <p:extLst>
      <p:ext uri="{BB962C8B-B14F-4D97-AF65-F5344CB8AC3E}">
        <p14:creationId xmlns:p14="http://schemas.microsoft.com/office/powerpoint/2010/main" val="189427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
        <p:nvSpPr>
          <p:cNvPr id="2" name="Rectangle 1"/>
          <p:cNvSpPr/>
          <p:nvPr/>
        </p:nvSpPr>
        <p:spPr>
          <a:xfrm>
            <a:off x="179512" y="908720"/>
            <a:ext cx="8532440" cy="5632311"/>
          </a:xfrm>
          <a:prstGeom prst="rect">
            <a:avLst/>
          </a:prstGeom>
        </p:spPr>
        <p:txBody>
          <a:bodyPr wrap="square">
            <a:spAutoFit/>
          </a:bodyPr>
          <a:lstStyle/>
          <a:p>
            <a:r>
              <a:rPr lang="en-US" sz="2800" b="1" i="1" dirty="0" smtClean="0">
                <a:solidFill>
                  <a:srgbClr val="002060"/>
                </a:solidFill>
                <a:latin typeface="Algerian" pitchFamily="82" charset="0"/>
              </a:rPr>
              <a:t>Introduction:</a:t>
            </a:r>
          </a:p>
          <a:p>
            <a:endParaRPr lang="en-US" sz="2800" b="1" i="1" dirty="0" smtClean="0">
              <a:solidFill>
                <a:srgbClr val="002060"/>
              </a:solidFill>
              <a:latin typeface="Algerian" pitchFamily="82" charset="0"/>
            </a:endParaRPr>
          </a:p>
          <a:p>
            <a:r>
              <a:rPr lang="en-US" sz="2400" b="1" i="1" dirty="0" smtClean="0">
                <a:solidFill>
                  <a:srgbClr val="002060"/>
                </a:solidFill>
              </a:rPr>
              <a:t>Our hotel aggregator listings your one-stop destination for discovering a diverse array of accommodations worldwide. Whether you're planning a luxurious getaway, a budget-friendly stay, or a cozy retreat, our platform offers a comprehensive selection of hotels, resorts, guesthouses, and vacation rentals to suit every preference and budget. With user-friendly search filters and detailed listings, finding the perfect accommodation has never been easier. Explore a world of possibilities and book with confidence, knowing that our aggregator brings together the best options from trusted sources, ensuring a seamless and satisfying booking experience for every traveler.</a:t>
            </a:r>
          </a:p>
          <a:p>
            <a:endParaRPr lang="en-US" sz="4000" dirty="0" smtClean="0"/>
          </a:p>
        </p:txBody>
      </p:sp>
      <p:pic>
        <p:nvPicPr>
          <p:cNvPr id="9"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99392"/>
            <a:ext cx="1133475" cy="80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6512" y="-27911"/>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3528" y="764704"/>
            <a:ext cx="8667395" cy="3970318"/>
          </a:xfrm>
          <a:prstGeom prst="rect">
            <a:avLst/>
          </a:prstGeom>
        </p:spPr>
        <p:txBody>
          <a:bodyPr wrap="square">
            <a:spAutoFit/>
          </a:bodyPr>
          <a:lstStyle/>
          <a:p>
            <a:r>
              <a:rPr lang="en-US" sz="2800" b="1" i="1" dirty="0" smtClean="0">
                <a:solidFill>
                  <a:srgbClr val="002060"/>
                </a:solidFill>
              </a:rPr>
              <a:t>PROBLEM STATEMENT</a:t>
            </a:r>
          </a:p>
          <a:p>
            <a:endParaRPr lang="en-US" sz="2800" b="1" i="1" dirty="0" smtClean="0">
              <a:solidFill>
                <a:srgbClr val="002060"/>
              </a:solidFill>
            </a:endParaRPr>
          </a:p>
          <a:p>
            <a:r>
              <a:rPr lang="en-US" sz="2800" b="1" i="1" dirty="0">
                <a:solidFill>
                  <a:srgbClr val="002060"/>
                </a:solidFill>
              </a:rPr>
              <a:t>The dataset comprises various attributes related to </a:t>
            </a:r>
            <a:r>
              <a:rPr lang="en-US" sz="2800" b="1" i="1" dirty="0" err="1" smtClean="0">
                <a:solidFill>
                  <a:srgbClr val="002060"/>
                </a:solidFill>
              </a:rPr>
              <a:t>listings,hosts</a:t>
            </a:r>
            <a:r>
              <a:rPr lang="en-US" sz="2800" b="1" i="1" dirty="0">
                <a:solidFill>
                  <a:srgbClr val="002060"/>
                </a:solidFill>
              </a:rPr>
              <a:t>, reviews, </a:t>
            </a:r>
            <a:r>
              <a:rPr lang="en-US" sz="2800" b="1" i="1" dirty="0" smtClean="0">
                <a:solidFill>
                  <a:srgbClr val="002060"/>
                </a:solidFill>
              </a:rPr>
              <a:t>and </a:t>
            </a:r>
            <a:r>
              <a:rPr lang="en-US" sz="2800" b="1" i="1" dirty="0">
                <a:solidFill>
                  <a:srgbClr val="002060"/>
                </a:solidFill>
              </a:rPr>
              <a:t>availability. </a:t>
            </a:r>
            <a:endParaRPr lang="en-US" sz="2800" b="1" i="1" dirty="0" smtClean="0">
              <a:solidFill>
                <a:srgbClr val="002060"/>
              </a:solidFill>
            </a:endParaRPr>
          </a:p>
          <a:p>
            <a:endParaRPr lang="en-US" sz="2800" b="1" i="1" dirty="0" smtClean="0">
              <a:solidFill>
                <a:srgbClr val="002060"/>
              </a:solidFill>
            </a:endParaRPr>
          </a:p>
          <a:p>
            <a:r>
              <a:rPr lang="en-US" sz="2800" b="1" i="1" dirty="0" smtClean="0">
                <a:solidFill>
                  <a:srgbClr val="002060"/>
                </a:solidFill>
              </a:rPr>
              <a:t>The </a:t>
            </a:r>
            <a:r>
              <a:rPr lang="en-US" sz="2800" b="1" i="1" dirty="0">
                <a:solidFill>
                  <a:srgbClr val="002060"/>
                </a:solidFill>
              </a:rPr>
              <a:t>objective is to create comprehensive visualizations </a:t>
            </a:r>
            <a:endParaRPr lang="en-US" sz="2800" b="1" i="1" dirty="0" smtClean="0">
              <a:solidFill>
                <a:srgbClr val="002060"/>
              </a:solidFill>
            </a:endParaRPr>
          </a:p>
          <a:p>
            <a:r>
              <a:rPr lang="en-US" sz="2800" b="1" i="1" dirty="0" smtClean="0">
                <a:solidFill>
                  <a:srgbClr val="002060"/>
                </a:solidFill>
              </a:rPr>
              <a:t>and </a:t>
            </a:r>
            <a:r>
              <a:rPr lang="en-US" sz="2800" b="1" i="1" dirty="0">
                <a:solidFill>
                  <a:srgbClr val="002060"/>
                </a:solidFill>
              </a:rPr>
              <a:t>insights that shed light </a:t>
            </a:r>
            <a:r>
              <a:rPr lang="en-US" sz="2800" b="1" i="1" dirty="0" smtClean="0">
                <a:solidFill>
                  <a:srgbClr val="002060"/>
                </a:solidFill>
              </a:rPr>
              <a:t>on trends, patterns</a:t>
            </a:r>
            <a:r>
              <a:rPr lang="en-US" sz="2800" b="1" i="1" dirty="0">
                <a:solidFill>
                  <a:srgbClr val="002060"/>
                </a:solidFill>
              </a:rPr>
              <a:t>, </a:t>
            </a:r>
            <a:endParaRPr lang="en-US" sz="2800" b="1" i="1" dirty="0" smtClean="0">
              <a:solidFill>
                <a:srgbClr val="002060"/>
              </a:solidFill>
            </a:endParaRPr>
          </a:p>
          <a:p>
            <a:r>
              <a:rPr lang="en-US" sz="2800" b="1" i="1" dirty="0" smtClean="0">
                <a:solidFill>
                  <a:srgbClr val="002060"/>
                </a:solidFill>
              </a:rPr>
              <a:t>and </a:t>
            </a:r>
            <a:r>
              <a:rPr lang="en-US" sz="2800" b="1" i="1" dirty="0">
                <a:solidFill>
                  <a:srgbClr val="002060"/>
                </a:solidFill>
              </a:rPr>
              <a:t>factors influencing the performance of listings.</a:t>
            </a:r>
          </a:p>
          <a:p>
            <a:endParaRPr lang="en-US" sz="2800" b="1" i="1" dirty="0">
              <a:solidFill>
                <a:srgbClr val="002060"/>
              </a:solidFill>
            </a:endParaRPr>
          </a:p>
        </p:txBody>
      </p:sp>
    </p:spTree>
    <p:extLst>
      <p:ext uri="{BB962C8B-B14F-4D97-AF65-F5344CB8AC3E}">
        <p14:creationId xmlns:p14="http://schemas.microsoft.com/office/powerpoint/2010/main" val="287593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3528" y="260648"/>
            <a:ext cx="1864613" cy="646331"/>
          </a:xfrm>
          <a:prstGeom prst="rect">
            <a:avLst/>
          </a:prstGeom>
        </p:spPr>
        <p:txBody>
          <a:bodyPr wrap="none">
            <a:spAutoFit/>
          </a:bodyPr>
          <a:lstStyle/>
          <a:p>
            <a:r>
              <a:rPr lang="en-US" b="1" i="1" dirty="0" smtClean="0">
                <a:solidFill>
                  <a:srgbClr val="002060"/>
                </a:solidFill>
                <a:latin typeface="Algerian" pitchFamily="82" charset="0"/>
                <a:ea typeface="Arial Unicode MS" pitchFamily="34" charset="-128"/>
                <a:cs typeface="Arial Unicode MS" pitchFamily="34" charset="-128"/>
              </a:rPr>
              <a:t>UNCLEAN DATA</a:t>
            </a:r>
          </a:p>
          <a:p>
            <a:endParaRPr lang="en-US" b="1" i="1" dirty="0">
              <a:solidFill>
                <a:srgbClr val="002060"/>
              </a:solidFill>
              <a:latin typeface="Algerian" pitchFamily="82" charset="0"/>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11" y="906979"/>
            <a:ext cx="8852756" cy="5616624"/>
          </a:xfrm>
          <a:prstGeom prst="rect">
            <a:avLst/>
          </a:prstGeom>
        </p:spPr>
      </p:pic>
    </p:spTree>
    <p:extLst>
      <p:ext uri="{BB962C8B-B14F-4D97-AF65-F5344CB8AC3E}">
        <p14:creationId xmlns:p14="http://schemas.microsoft.com/office/powerpoint/2010/main" val="81137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5496" y="-27384"/>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9512" y="980728"/>
            <a:ext cx="8153400" cy="3385542"/>
          </a:xfrm>
          <a:prstGeom prst="rect">
            <a:avLst/>
          </a:prstGeom>
        </p:spPr>
        <p:txBody>
          <a:bodyPr wrap="square">
            <a:spAutoFit/>
          </a:bodyPr>
          <a:lstStyle/>
          <a:p>
            <a:r>
              <a:rPr lang="en-US" sz="2800" b="1" i="1" dirty="0">
                <a:solidFill>
                  <a:srgbClr val="002060"/>
                </a:solidFill>
                <a:latin typeface="Book Antiqua" pitchFamily="18" charset="0"/>
              </a:rPr>
              <a:t>DATA CLEANING PROCESS</a:t>
            </a:r>
          </a:p>
          <a:p>
            <a:endParaRPr lang="en-US" sz="2800" b="1" i="1" dirty="0" smtClean="0">
              <a:solidFill>
                <a:srgbClr val="002060"/>
              </a:solidFill>
              <a:latin typeface="Book Antiqua" pitchFamily="18" charset="0"/>
            </a:endParaRPr>
          </a:p>
          <a:p>
            <a:r>
              <a:rPr lang="en-US" sz="2800" b="1" i="1" dirty="0" smtClean="0">
                <a:solidFill>
                  <a:srgbClr val="002060"/>
                </a:solidFill>
                <a:latin typeface="Book Antiqua" pitchFamily="18" charset="0"/>
              </a:rPr>
              <a:t>1. Handling Missing Values</a:t>
            </a:r>
          </a:p>
          <a:p>
            <a:r>
              <a:rPr lang="en-US" sz="2800" b="1" i="1" dirty="0" smtClean="0">
                <a:solidFill>
                  <a:srgbClr val="002060"/>
                </a:solidFill>
                <a:latin typeface="Book Antiqua" pitchFamily="18" charset="0"/>
              </a:rPr>
              <a:t>2. Dealing with Duplicates</a:t>
            </a:r>
          </a:p>
          <a:p>
            <a:r>
              <a:rPr lang="en-US" sz="2800" b="1" i="1" dirty="0" smtClean="0">
                <a:solidFill>
                  <a:srgbClr val="002060"/>
                </a:solidFill>
                <a:latin typeface="Book Antiqua" pitchFamily="18" charset="0"/>
              </a:rPr>
              <a:t>3. Standardizing Data Formats</a:t>
            </a:r>
          </a:p>
          <a:p>
            <a:r>
              <a:rPr lang="en-US" sz="2800" b="1" i="1" dirty="0" smtClean="0">
                <a:solidFill>
                  <a:srgbClr val="002060"/>
                </a:solidFill>
                <a:latin typeface="Book Antiqua" pitchFamily="18" charset="0"/>
              </a:rPr>
              <a:t>4. Handling Outliers</a:t>
            </a:r>
          </a:p>
          <a:p>
            <a:r>
              <a:rPr lang="en-US" sz="2800" b="1" i="1" dirty="0" smtClean="0">
                <a:solidFill>
                  <a:srgbClr val="002060"/>
                </a:solidFill>
                <a:latin typeface="Book Antiqua" pitchFamily="18" charset="0"/>
              </a:rPr>
              <a:t>5. Addressing Inconsistencies</a:t>
            </a:r>
          </a:p>
          <a:p>
            <a:endParaRPr lang="en-US" dirty="0" smtClean="0">
              <a:solidFill>
                <a:srgbClr val="002060"/>
              </a:solidFill>
            </a:endParaRPr>
          </a:p>
        </p:txBody>
      </p:sp>
    </p:spTree>
    <p:extLst>
      <p:ext uri="{BB962C8B-B14F-4D97-AF65-F5344CB8AC3E}">
        <p14:creationId xmlns:p14="http://schemas.microsoft.com/office/powerpoint/2010/main" val="116802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9512" y="433840"/>
            <a:ext cx="1584088" cy="646331"/>
          </a:xfrm>
          <a:prstGeom prst="rect">
            <a:avLst/>
          </a:prstGeom>
        </p:spPr>
        <p:txBody>
          <a:bodyPr wrap="none">
            <a:spAutoFit/>
          </a:bodyPr>
          <a:lstStyle/>
          <a:p>
            <a:r>
              <a:rPr lang="en-US" b="1" i="1" dirty="0" smtClean="0">
                <a:latin typeface="Algerian" pitchFamily="82" charset="0"/>
              </a:rPr>
              <a:t>CLEAN DATA</a:t>
            </a:r>
          </a:p>
          <a:p>
            <a:endParaRPr lang="en-US" b="1" i="1" dirty="0">
              <a:latin typeface="Algerian" pitchFamily="82"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1088496"/>
            <a:ext cx="8229600" cy="5098246"/>
          </a:xfrm>
          <a:prstGeom prst="rect">
            <a:avLst/>
          </a:prstGeom>
        </p:spPr>
      </p:pic>
    </p:spTree>
    <p:extLst>
      <p:ext uri="{BB962C8B-B14F-4D97-AF65-F5344CB8AC3E}">
        <p14:creationId xmlns:p14="http://schemas.microsoft.com/office/powerpoint/2010/main" val="93040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7590" y="-22654"/>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7503" y="170993"/>
            <a:ext cx="7903021" cy="461665"/>
          </a:xfrm>
          <a:prstGeom prst="rect">
            <a:avLst/>
          </a:prstGeom>
        </p:spPr>
        <p:txBody>
          <a:bodyPr wrap="square">
            <a:spAutoFit/>
          </a:bodyPr>
          <a:lstStyle/>
          <a:p>
            <a:pPr algn="ctr"/>
            <a:r>
              <a:rPr lang="en-US" sz="2400" b="1" i="1" dirty="0" smtClean="0">
                <a:solidFill>
                  <a:srgbClr val="002060"/>
                </a:solidFill>
                <a:latin typeface="Algerian" pitchFamily="82" charset="0"/>
                <a:ea typeface="Arial Unicode MS" pitchFamily="34" charset="-128"/>
                <a:cs typeface="Arial Unicode MS" pitchFamily="34" charset="-128"/>
              </a:rPr>
              <a:t>DASHBOARD</a:t>
            </a:r>
            <a:endParaRPr lang="en-US" sz="2400" b="1" i="1" dirty="0">
              <a:solidFill>
                <a:srgbClr val="002060"/>
              </a:solidFill>
              <a:latin typeface="Algerian" pitchFamily="82" charset="0"/>
              <a:ea typeface="Arial Unicode MS" pitchFamily="34" charset="-128"/>
              <a:cs typeface="Arial Unicode MS" pitchFamily="34" charset="-128"/>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12" y="597852"/>
            <a:ext cx="9162922" cy="6237494"/>
          </a:xfrm>
          <a:prstGeom prst="rect">
            <a:avLst/>
          </a:prstGeom>
        </p:spPr>
      </p:pic>
    </p:spTree>
    <p:extLst>
      <p:ext uri="{BB962C8B-B14F-4D97-AF65-F5344CB8AC3E}">
        <p14:creationId xmlns:p14="http://schemas.microsoft.com/office/powerpoint/2010/main" val="209211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32706"/>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52400"/>
            <a:ext cx="8087816" cy="538609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r>
              <a:rPr lang="en-US" sz="2000" b="1" i="1" dirty="0" smtClean="0">
                <a:solidFill>
                  <a:srgbClr val="002060"/>
                </a:solidFill>
                <a:effectLst>
                  <a:outerShdw blurRad="31750" dist="25400" dir="5400000" algn="tl" rotWithShape="0">
                    <a:srgbClr val="000000">
                      <a:alpha val="25000"/>
                    </a:srgbClr>
                  </a:outerShdw>
                </a:effectLst>
                <a:latin typeface="Algerian" pitchFamily="82" charset="0"/>
                <a:ea typeface="+mj-ea"/>
                <a:cs typeface="+mj-cs"/>
              </a:rPr>
              <a:t>RECOMMENDATION</a:t>
            </a:r>
          </a:p>
          <a:p>
            <a:endParaRPr lang="en-US" sz="2000" b="1" i="1" dirty="0" smtClean="0">
              <a:solidFill>
                <a:srgbClr val="002060"/>
              </a:solidFill>
              <a:effectLst>
                <a:outerShdw blurRad="31750" dist="25400" dir="5400000" algn="tl" rotWithShape="0">
                  <a:srgbClr val="000000">
                    <a:alpha val="25000"/>
                  </a:srgbClr>
                </a:outerShdw>
              </a:effectLst>
              <a:latin typeface="Algerian" pitchFamily="82" charset="0"/>
              <a:ea typeface="+mj-ea"/>
              <a:cs typeface="+mj-cs"/>
            </a:endParaRPr>
          </a:p>
          <a:p>
            <a:r>
              <a:rPr lang="en-US" sz="1600" b="1" i="1" dirty="0" smtClean="0">
                <a:solidFill>
                  <a:srgbClr val="002060"/>
                </a:solidFill>
                <a:effectLst>
                  <a:outerShdw blurRad="31750" dist="25400" dir="5400000" algn="tl" rotWithShape="0">
                    <a:srgbClr val="000000">
                      <a:alpha val="25000"/>
                    </a:srgbClr>
                  </a:outerShdw>
                </a:effectLst>
                <a:ea typeface="+mj-ea"/>
                <a:cs typeface="+mj-cs"/>
              </a:rPr>
              <a:t>1. Social media promotion: hosts can actively promote their properties on social media platforms, leveraging targeted advertising campaigns to reach potential guests within specific demographics or geographic regions. Sharing captivating visuals, compelling descriptions, and limited-time offers can help generate interest and drive bookings in a shorter time frame.</a:t>
            </a:r>
          </a:p>
          <a:p>
            <a:endParaRPr lang="en-US" sz="1600" b="1" i="1" dirty="0" smtClean="0">
              <a:solidFill>
                <a:srgbClr val="002060"/>
              </a:solidFill>
              <a:effectLst>
                <a:outerShdw blurRad="31750" dist="25400" dir="5400000" algn="tl" rotWithShape="0">
                  <a:srgbClr val="000000">
                    <a:alpha val="25000"/>
                  </a:srgbClr>
                </a:outerShdw>
              </a:effectLst>
              <a:ea typeface="+mj-ea"/>
              <a:cs typeface="+mj-cs"/>
            </a:endParaRPr>
          </a:p>
          <a:p>
            <a:r>
              <a:rPr lang="en-US" sz="1600" b="1" i="1" dirty="0" smtClean="0">
                <a:solidFill>
                  <a:srgbClr val="002060"/>
                </a:solidFill>
                <a:effectLst>
                  <a:outerShdw blurRad="31750" dist="25400" dir="5400000" algn="tl" rotWithShape="0">
                    <a:srgbClr val="000000">
                      <a:alpha val="25000"/>
                    </a:srgbClr>
                  </a:outerShdw>
                </a:effectLst>
                <a:ea typeface="+mj-ea"/>
                <a:cs typeface="+mj-cs"/>
              </a:rPr>
              <a:t>2. Instant booking options: enable instant booking options for properties to streamline the reservation process and cater to guests who prefer immediate confirmation. This can lead to a higher conversion rate and faster responses to booking inquiries.</a:t>
            </a:r>
          </a:p>
          <a:p>
            <a:endParaRPr lang="en-US" sz="1600" b="1" i="1" dirty="0" smtClean="0">
              <a:solidFill>
                <a:srgbClr val="002060"/>
              </a:solidFill>
              <a:effectLst>
                <a:outerShdw blurRad="31750" dist="25400" dir="5400000" algn="tl" rotWithShape="0">
                  <a:srgbClr val="000000">
                    <a:alpha val="25000"/>
                  </a:srgbClr>
                </a:outerShdw>
              </a:effectLst>
              <a:ea typeface="+mj-ea"/>
              <a:cs typeface="+mj-cs"/>
            </a:endParaRPr>
          </a:p>
          <a:p>
            <a:r>
              <a:rPr lang="en-US" sz="1600" b="1" i="1" dirty="0" smtClean="0">
                <a:solidFill>
                  <a:srgbClr val="002060"/>
                </a:solidFill>
                <a:effectLst>
                  <a:outerShdw blurRad="31750" dist="25400" dir="5400000" algn="tl" rotWithShape="0">
                    <a:srgbClr val="000000">
                      <a:alpha val="25000"/>
                    </a:srgbClr>
                  </a:outerShdw>
                </a:effectLst>
                <a:ea typeface="+mj-ea"/>
                <a:cs typeface="+mj-cs"/>
              </a:rPr>
              <a:t>3. Enhanced advertising campaigns: increase advertising efforts through targeted online ads, social media promotions, and partnerships with travel influencers or agencies. Allocate resources to strategic advertising channels that have a proven track record of driving traffic and conversions within a short time frame.</a:t>
            </a:r>
          </a:p>
          <a:p>
            <a:endParaRPr lang="en-US" sz="1600" b="1" i="1" dirty="0">
              <a:solidFill>
                <a:srgbClr val="002060"/>
              </a:solidFill>
              <a:effectLst>
                <a:outerShdw blurRad="31750" dist="25400" dir="5400000" algn="tl" rotWithShape="0">
                  <a:srgbClr val="000000">
                    <a:alpha val="25000"/>
                  </a:srgbClr>
                </a:outerShdw>
              </a:effectLst>
              <a:ea typeface="+mj-ea"/>
              <a:cs typeface="+mj-cs"/>
            </a:endParaRPr>
          </a:p>
          <a:p>
            <a:r>
              <a:rPr lang="en-US" sz="1600" b="1" i="1" dirty="0" smtClean="0">
                <a:solidFill>
                  <a:srgbClr val="002060"/>
                </a:solidFill>
                <a:effectLst>
                  <a:outerShdw blurRad="31750" dist="25400" dir="5400000" algn="tl" rotWithShape="0">
                    <a:srgbClr val="000000">
                      <a:alpha val="25000"/>
                    </a:srgbClr>
                  </a:outerShdw>
                </a:effectLst>
                <a:ea typeface="+mj-ea"/>
                <a:cs typeface="+mj-cs"/>
              </a:rPr>
              <a:t>4. Time-Sensitive Promotions: Introduce time-sensitive promotions and discounts exclusively for bookings made within a short window of time, such as within the next hour. Prominently display these limited-time offers on the platform to create a sense of urgency and prompt users to take immediate action.</a:t>
            </a:r>
            <a:endParaRPr lang="en-US" sz="1600" b="1" i="1" dirty="0">
              <a:solidFill>
                <a:srgbClr val="002060"/>
              </a:solidFill>
              <a:effectLst>
                <a:outerShdw blurRad="31750" dist="25400" dir="5400000" algn="tl" rotWithShape="0">
                  <a:srgbClr val="000000">
                    <a:alpha val="25000"/>
                  </a:srgbClr>
                </a:outerShdw>
              </a:effectLst>
              <a:ea typeface="+mj-ea"/>
              <a:cs typeface="+mj-cs"/>
            </a:endParaRPr>
          </a:p>
        </p:txBody>
      </p:sp>
    </p:spTree>
    <p:extLst>
      <p:ext uri="{BB962C8B-B14F-4D97-AF65-F5344CB8AC3E}">
        <p14:creationId xmlns:p14="http://schemas.microsoft.com/office/powerpoint/2010/main" val="245235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35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32706"/>
            <a:ext cx="9144000" cy="6858000"/>
          </a:xfrm>
          <a:prstGeom prst="rect">
            <a:avLst/>
          </a:prstGeom>
        </p:spPr>
      </p:pic>
      <p:pic>
        <p:nvPicPr>
          <p:cNvPr id="8" name="Picture 3" descr="Mentorness | LinkedIn">
            <a:extLst>
              <a:ext uri="{FF2B5EF4-FFF2-40B4-BE49-F238E27FC236}">
                <a16:creationId xmlns="" xmlns:a16="http://schemas.microsoft.com/office/drawing/2014/main" id="{610232BD-C730-8D65-3463-3D6E5FA31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525" y="0"/>
            <a:ext cx="1133475" cy="8036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1" y="533400"/>
            <a:ext cx="8325742" cy="5262979"/>
          </a:xfrm>
          <a:prstGeom prst="rect">
            <a:avLst/>
          </a:prstGeom>
        </p:spPr>
        <p:txBody>
          <a:bodyPr wrap="square">
            <a:spAutoFit/>
          </a:bodyPr>
          <a:lstStyle/>
          <a:p>
            <a:r>
              <a:rPr lang="en-US" sz="2400" b="1" i="1" dirty="0" smtClean="0">
                <a:solidFill>
                  <a:srgbClr val="002060"/>
                </a:solidFill>
                <a:latin typeface="Algerian" pitchFamily="82" charset="0"/>
              </a:rPr>
              <a:t>CONCLUSION</a:t>
            </a:r>
          </a:p>
          <a:p>
            <a:endParaRPr lang="en-US" sz="2400" b="1" i="1" dirty="0">
              <a:solidFill>
                <a:srgbClr val="002060"/>
              </a:solidFill>
              <a:latin typeface="Algerian" pitchFamily="82" charset="0"/>
            </a:endParaRPr>
          </a:p>
          <a:p>
            <a:r>
              <a:rPr lang="en-US" sz="2400" b="1" i="1" dirty="0" smtClean="0">
                <a:solidFill>
                  <a:srgbClr val="002060"/>
                </a:solidFill>
              </a:rPr>
              <a:t>In Conclusion, Hotel Aggregator Listings Offer Travelers A Convenient And Efficient Way To Discover And Book Accommodations That Suit Their Preferences And Budget. With A Wide Range Of Options From Various Sources Consolidated Into One Platform, Users Can Easily Compare Prices, Amenities, And Reviews To Make Informed Decisions. Whether Planning A Spontaneous Getaway Or A Meticulously Planned Vacation, Hotel Aggregators Simplify The Booking Process, Saving Time And Ensuring A Seamless Travel Experience. Say Goodbye To Endless Searching And Hello To Effortless Booking With Hotel Aggregator Listings. </a:t>
            </a:r>
          </a:p>
          <a:p>
            <a:r>
              <a:rPr lang="en-US" sz="2400" b="1" i="1" dirty="0" smtClean="0">
                <a:solidFill>
                  <a:srgbClr val="002060"/>
                </a:solidFill>
              </a:rPr>
              <a:t>Happy Travels!</a:t>
            </a:r>
            <a:endParaRPr lang="en-US" sz="2400" b="1" i="1" dirty="0">
              <a:solidFill>
                <a:srgbClr val="002060"/>
              </a:solidFill>
            </a:endParaRPr>
          </a:p>
        </p:txBody>
      </p:sp>
    </p:spTree>
    <p:extLst>
      <p:ext uri="{BB962C8B-B14F-4D97-AF65-F5344CB8AC3E}">
        <p14:creationId xmlns:p14="http://schemas.microsoft.com/office/powerpoint/2010/main" val="11887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4397</TotalTime>
  <Words>488</Words>
  <Application>Microsoft Office PowerPoint</Application>
  <PresentationFormat>On-screen Show (4:3)</PresentationFormat>
  <Paragraphs>47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ELITE X2</dc:creator>
  <cp:lastModifiedBy>HP ELITE X2</cp:lastModifiedBy>
  <cp:revision>17</cp:revision>
  <dcterms:created xsi:type="dcterms:W3CDTF">2024-05-10T18:00:14Z</dcterms:created>
  <dcterms:modified xsi:type="dcterms:W3CDTF">2024-05-13T19:28:25Z</dcterms:modified>
</cp:coreProperties>
</file>