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6" r:id="rId6"/>
    <p:sldId id="277" r:id="rId7"/>
    <p:sldId id="292" r:id="rId8"/>
    <p:sldId id="288" r:id="rId9"/>
    <p:sldId id="286" r:id="rId10"/>
    <p:sldId id="287" r:id="rId11"/>
    <p:sldId id="278" r:id="rId12"/>
    <p:sldId id="279" r:id="rId13"/>
    <p:sldId id="289" r:id="rId14"/>
    <p:sldId id="290" r:id="rId15"/>
    <p:sldId id="280" r:id="rId16"/>
    <p:sldId id="281" r:id="rId17"/>
    <p:sldId id="283" r:id="rId18"/>
    <p:sldId id="282" r:id="rId19"/>
    <p:sldId id="291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1" d="100"/>
          <a:sy n="81" d="100"/>
        </p:scale>
        <p:origin x="754" y="5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tya\OneDrive\Documents\Stock%20Market%20Analysis%20Project\Stoc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tya\OneDrive\Documents\Stock%20Market%20Analysis%20Project\Stoc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[Stock.xlsx]KPI 6!PivotTable7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>
                <a:solidFill>
                  <a:schemeClr val="tx1"/>
                </a:solidFill>
              </a:rPr>
              <a:t>Stock Deviation</a:t>
            </a:r>
            <a:r>
              <a:rPr lang="en-IN" b="1" baseline="0">
                <a:solidFill>
                  <a:schemeClr val="tx1"/>
                </a:solidFill>
              </a:rPr>
              <a:t> from the 52 week high </a:t>
            </a:r>
            <a:endParaRPr lang="en-IN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'KPI 6'!$B$4</c:f>
              <c:strCache>
                <c:ptCount val="1"/>
                <c:pt idx="0">
                  <c:v>Average of Adjusted Close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'KPI 6'!$A$5:$A$10</c:f>
              <c:strCache>
                <c:ptCount val="5"/>
                <c:pt idx="0">
                  <c:v>AAPL</c:v>
                </c:pt>
                <c:pt idx="1">
                  <c:v>AMZN</c:v>
                </c:pt>
                <c:pt idx="2">
                  <c:v>FB</c:v>
                </c:pt>
                <c:pt idx="3">
                  <c:v>GOOGL</c:v>
                </c:pt>
                <c:pt idx="4">
                  <c:v>MSFT</c:v>
                </c:pt>
              </c:strCache>
            </c:strRef>
          </c:cat>
          <c:val>
            <c:numRef>
              <c:f>'KPI 6'!$B$5:$B$10</c:f>
              <c:numCache>
                <c:formatCode>General</c:formatCode>
                <c:ptCount val="5"/>
                <c:pt idx="0">
                  <c:v>802.57506625485644</c:v>
                </c:pt>
                <c:pt idx="1">
                  <c:v>802.27043284789659</c:v>
                </c:pt>
                <c:pt idx="2">
                  <c:v>796.65393481955471</c:v>
                </c:pt>
                <c:pt idx="3">
                  <c:v>797.50310180117583</c:v>
                </c:pt>
                <c:pt idx="4">
                  <c:v>800.78724633342847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AC-45E4-9C24-826DAF158619}"/>
            </c:ext>
          </c:extLst>
        </c:ser>
        <c:ser>
          <c:idx val="1"/>
          <c:order val="1"/>
          <c:tx>
            <c:strRef>
              <c:f>'KPI 6'!$C$4</c:f>
              <c:strCache>
                <c:ptCount val="1"/>
                <c:pt idx="0">
                  <c:v>Max of 52 Week High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'KPI 6'!$A$5:$A$10</c:f>
              <c:strCache>
                <c:ptCount val="5"/>
                <c:pt idx="0">
                  <c:v>AAPL</c:v>
                </c:pt>
                <c:pt idx="1">
                  <c:v>AMZN</c:v>
                </c:pt>
                <c:pt idx="2">
                  <c:v>FB</c:v>
                </c:pt>
                <c:pt idx="3">
                  <c:v>GOOGL</c:v>
                </c:pt>
                <c:pt idx="4">
                  <c:v>MSFT</c:v>
                </c:pt>
              </c:strCache>
            </c:strRef>
          </c:cat>
          <c:val>
            <c:numRef>
              <c:f>'KPI 6'!$C$5:$C$10</c:f>
              <c:numCache>
                <c:formatCode>General</c:formatCode>
                <c:ptCount val="5"/>
                <c:pt idx="0">
                  <c:v>1543.87</c:v>
                </c:pt>
                <c:pt idx="1">
                  <c:v>1543.87</c:v>
                </c:pt>
                <c:pt idx="2">
                  <c:v>1543.87</c:v>
                </c:pt>
                <c:pt idx="3">
                  <c:v>1543.87</c:v>
                </c:pt>
                <c:pt idx="4">
                  <c:v>1543.87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AC-45E4-9C24-826DAF1586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947807"/>
        <c:axId val="243171551"/>
      </c:barChart>
      <c:catAx>
        <c:axId val="193947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171551"/>
        <c:crosses val="autoZero"/>
        <c:auto val="1"/>
        <c:lblAlgn val="ctr"/>
        <c:lblOffset val="100"/>
        <c:noMultiLvlLbl val="0"/>
      </c:catAx>
      <c:valAx>
        <c:axId val="2431715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947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rgbClr val="00B0F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[Stock.xlsx]KPI 7!PivotTable8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kern="1200" spc="0" baseline="0">
                <a:solidFill>
                  <a:schemeClr val="tx1"/>
                </a:solidFill>
              </a:rPr>
              <a:t>Stock Deviation from the 52 week low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'KPI 7'!$B$3</c:f>
              <c:strCache>
                <c:ptCount val="1"/>
                <c:pt idx="0">
                  <c:v>Average of Adjusted Close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'KPI 7'!$A$4:$A$8</c:f>
              <c:strCache>
                <c:ptCount val="5"/>
                <c:pt idx="0">
                  <c:v>AAPL</c:v>
                </c:pt>
                <c:pt idx="1">
                  <c:v>AMZN</c:v>
                </c:pt>
                <c:pt idx="2">
                  <c:v>FB</c:v>
                </c:pt>
                <c:pt idx="3">
                  <c:v>GOOGL</c:v>
                </c:pt>
                <c:pt idx="4">
                  <c:v>MSFT</c:v>
                </c:pt>
              </c:strCache>
            </c:strRef>
          </c:cat>
          <c:val>
            <c:numRef>
              <c:f>'KPI 7'!$B$4:$B$8</c:f>
              <c:numCache>
                <c:formatCode>General</c:formatCode>
                <c:ptCount val="5"/>
                <c:pt idx="0">
                  <c:v>802.57506625485644</c:v>
                </c:pt>
                <c:pt idx="1">
                  <c:v>802.27043284789659</c:v>
                </c:pt>
                <c:pt idx="2">
                  <c:v>796.65393481955471</c:v>
                </c:pt>
                <c:pt idx="3">
                  <c:v>797.50310180117583</c:v>
                </c:pt>
                <c:pt idx="4">
                  <c:v>800.78724633342847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39-4FEB-A16B-C450FE88D366}"/>
            </c:ext>
          </c:extLst>
        </c:ser>
        <c:ser>
          <c:idx val="1"/>
          <c:order val="1"/>
          <c:tx>
            <c:strRef>
              <c:f>'KPI 7'!$C$3</c:f>
              <c:strCache>
                <c:ptCount val="1"/>
                <c:pt idx="0">
                  <c:v>Min of 52 Week 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'KPI 7'!$A$4:$A$8</c:f>
              <c:strCache>
                <c:ptCount val="5"/>
                <c:pt idx="0">
                  <c:v>AAPL</c:v>
                </c:pt>
                <c:pt idx="1">
                  <c:v>AMZN</c:v>
                </c:pt>
                <c:pt idx="2">
                  <c:v>FB</c:v>
                </c:pt>
                <c:pt idx="3">
                  <c:v>GOOGL</c:v>
                </c:pt>
                <c:pt idx="4">
                  <c:v>MSFT</c:v>
                </c:pt>
              </c:strCache>
            </c:strRef>
          </c:cat>
          <c:val>
            <c:numRef>
              <c:f>'KPI 7'!$C$4:$C$8</c:f>
              <c:numCache>
                <c:formatCode>General</c:formatCode>
                <c:ptCount val="5"/>
                <c:pt idx="0">
                  <c:v>53.67</c:v>
                </c:pt>
                <c:pt idx="1">
                  <c:v>53.67</c:v>
                </c:pt>
                <c:pt idx="2">
                  <c:v>53.67</c:v>
                </c:pt>
                <c:pt idx="3">
                  <c:v>53.67</c:v>
                </c:pt>
                <c:pt idx="4">
                  <c:v>53.67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39-4FEB-A16B-C450FE88D3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347535"/>
        <c:axId val="1063285583"/>
      </c:barChart>
      <c:catAx>
        <c:axId val="154347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3285583"/>
        <c:crosses val="autoZero"/>
        <c:auto val="1"/>
        <c:lblAlgn val="ctr"/>
        <c:lblOffset val="100"/>
        <c:noMultiLvlLbl val="0"/>
      </c:catAx>
      <c:valAx>
        <c:axId val="10632855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347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rgbClr val="00B0F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B1972-AC7F-2DB5-90D8-F9CFFC9D1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98A659-70FC-7B44-D9D1-0BB9F6CB53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24D3F2-5AFF-0A52-CDB7-FD7410D9E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199F7-8393-028B-8C7A-A421008DBE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767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5AFC4-971F-3B44-CC1A-3EE1FE36C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2905F2-9907-9807-65CA-18A4556055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6A7102-8CC2-FC41-78A6-954F522E92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5DEAD-9B54-260C-298B-2BE179EE7E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28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94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B09B9-7679-AA8F-69B7-8D8F05ABE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5FA837-6C60-864B-4A75-04FFD25CE4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F71FBB-2CE2-998E-9DDB-7E05E4301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344E8-3928-7830-6306-E6CE5AB6A9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19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4F8D9-0A98-80F7-62D6-FF010D756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F26A46-75B4-9DE5-288C-30D1908AE7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3070DA-FD0C-8A93-07CE-D592861B4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DEFB3-D904-D2CB-DA1F-10A0CE9DEB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062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541A5-82F2-97BA-7774-00C30AED0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C8218C-96DE-A5D9-63F0-6AEA87C81D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BEFC01-A49C-7C3E-4B94-337A84F37A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26EC0-949E-24CB-D8C2-86AEA53CCC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98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75A67-2A49-6BB9-3896-767E6BE9D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E7D6F9-394C-19C6-5670-5A2C49B8A9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D34177-0F32-ACBF-5889-D02688452B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D31D5-4BE9-9710-EB62-DFC382A7C9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025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C8D42-7EF0-16A2-B474-ED9F7D522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86CD03-7F7E-D086-CF0D-A98518A03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7F563B-BD78-35E3-8CA5-7FE3AC0F86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BA5D6-332F-DED5-CCDF-84F7DBBA07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1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0987" y="3161623"/>
            <a:ext cx="9144000" cy="664797"/>
          </a:xfrm>
        </p:spPr>
        <p:txBody>
          <a:bodyPr lIns="0" tIns="0" rIns="0" bIns="0" anchor="t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Stock Performance Analysis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0" y="2481964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C9F4C002-F9A1-A85C-AB4C-644C7E590B7E}"/>
              </a:ext>
            </a:extLst>
          </p:cNvPr>
          <p:cNvSpPr txBox="1">
            <a:spLocks/>
          </p:cNvSpPr>
          <p:nvPr/>
        </p:nvSpPr>
        <p:spPr>
          <a:xfrm>
            <a:off x="4440885" y="4012495"/>
            <a:ext cx="3261231" cy="202209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C000"/>
                </a:solidFill>
              </a:rPr>
              <a:t>Group Members</a:t>
            </a:r>
          </a:p>
          <a:p>
            <a:r>
              <a:rPr lang="en-US" sz="1800" dirty="0">
                <a:solidFill>
                  <a:schemeClr val="bg1"/>
                </a:solidFill>
              </a:rPr>
              <a:t>Poonam Amol Mathane</a:t>
            </a:r>
          </a:p>
          <a:p>
            <a:r>
              <a:rPr lang="en-US" sz="1800" dirty="0">
                <a:solidFill>
                  <a:schemeClr val="bg1"/>
                </a:solidFill>
              </a:rPr>
              <a:t>Sumit Kumar Das</a:t>
            </a:r>
          </a:p>
          <a:p>
            <a:r>
              <a:rPr lang="en-US" sz="1800" dirty="0">
                <a:solidFill>
                  <a:schemeClr val="bg1"/>
                </a:solidFill>
              </a:rPr>
              <a:t>Madathala Satya Raj</a:t>
            </a:r>
          </a:p>
          <a:p>
            <a:r>
              <a:rPr lang="en-IN" sz="1800" i="0" dirty="0">
                <a:solidFill>
                  <a:schemeClr val="bg1"/>
                </a:solidFill>
                <a:effectLst/>
              </a:rPr>
              <a:t>Gunisetty Harshitha</a:t>
            </a:r>
          </a:p>
          <a:p>
            <a:r>
              <a:rPr lang="en-IN" sz="1800" b="0" i="0" dirty="0">
                <a:solidFill>
                  <a:schemeClr val="bg1"/>
                </a:solidFill>
                <a:effectLst/>
              </a:rPr>
              <a:t>Arpita Hiremath</a:t>
            </a:r>
          </a:p>
          <a:p>
            <a:r>
              <a:rPr lang="en-IN" sz="1800" b="0" i="0" dirty="0">
                <a:solidFill>
                  <a:schemeClr val="bg1"/>
                </a:solidFill>
                <a:effectLst/>
              </a:rPr>
              <a:t>Aditya Bipin Raval</a:t>
            </a:r>
          </a:p>
          <a:p>
            <a:r>
              <a:rPr lang="en-IN" sz="1800" b="0" i="0" dirty="0">
                <a:solidFill>
                  <a:schemeClr val="bg1"/>
                </a:solidFill>
                <a:effectLst/>
              </a:rPr>
              <a:t>Richa Mishra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708EC-690C-FFE6-EA26-6FB3E24CA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7AA9BEBA-BF0B-06A4-F560-B73E5F5D3E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4FCA89-E43F-72D8-EA3F-A563F3A0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521D77E9-D8E4-7CC3-CE56-3F6ACDCC5363}"/>
              </a:ext>
            </a:extLst>
          </p:cNvPr>
          <p:cNvSpPr txBox="1">
            <a:spLocks/>
          </p:cNvSpPr>
          <p:nvPr/>
        </p:nvSpPr>
        <p:spPr>
          <a:xfrm>
            <a:off x="228600" y="395836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8AFF02-4FDB-67E2-F6DA-837B66C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C013BD4-8A50-0DAB-4256-2C873DBCCAD7}"/>
              </a:ext>
            </a:extLst>
          </p:cNvPr>
          <p:cNvSpPr txBox="1"/>
          <p:nvPr/>
        </p:nvSpPr>
        <p:spPr>
          <a:xfrm>
            <a:off x="498763" y="1159995"/>
            <a:ext cx="6373091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+mj-lt"/>
              </a:rPr>
              <a:t>KPI 6:- </a:t>
            </a:r>
            <a:r>
              <a:rPr lang="en-US" sz="2000" b="1" dirty="0">
                <a:latin typeface="+mj-lt"/>
              </a:rPr>
              <a:t>Stock-wise 52 week high and 52 week low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>
                <a:solidFill>
                  <a:schemeClr val="accent5"/>
                </a:solidFill>
                <a:latin typeface="+mj-lt"/>
              </a:rPr>
              <a:t>Observations:</a:t>
            </a:r>
          </a:p>
          <a:p>
            <a:endParaRPr lang="en-US" sz="2000" b="1" dirty="0">
              <a:latin typeface="+mj-lt"/>
            </a:endParaRPr>
          </a:p>
          <a:p>
            <a:r>
              <a:rPr lang="en-US" sz="2000" dirty="0">
                <a:latin typeface="+mj-lt"/>
              </a:rPr>
              <a:t>All the companies having almost same 52 week high and 52 week low stock prices.</a:t>
            </a:r>
          </a:p>
          <a:p>
            <a:endParaRPr lang="en-US" sz="2000" b="1" dirty="0">
              <a:latin typeface="+mj-lt"/>
            </a:endParaRPr>
          </a:p>
          <a:p>
            <a:endParaRPr lang="en-US" sz="2000" b="1" dirty="0">
              <a:latin typeface="+mj-lt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+mj-lt"/>
              </a:rPr>
              <a:t>Conclusion:</a:t>
            </a:r>
          </a:p>
          <a:p>
            <a:endParaRPr lang="en-US" sz="2000" b="1" dirty="0">
              <a:latin typeface="+mj-lt"/>
            </a:endParaRPr>
          </a:p>
          <a:p>
            <a:r>
              <a:rPr lang="en-US" sz="2000" dirty="0">
                <a:latin typeface="+mj-lt"/>
              </a:rPr>
              <a:t>All companies are MNC’s and top performing companies in the world.</a:t>
            </a:r>
          </a:p>
          <a:p>
            <a:endParaRPr lang="en-IN" b="1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777F8DA-213F-6365-169D-5BFE70C98D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9231775"/>
              </p:ext>
            </p:extLst>
          </p:nvPr>
        </p:nvGraphicFramePr>
        <p:xfrm>
          <a:off x="6871854" y="86156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1E22075-7284-C5DB-7703-B490851491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3361883"/>
              </p:ext>
            </p:extLst>
          </p:nvPr>
        </p:nvGraphicFramePr>
        <p:xfrm>
          <a:off x="6871854" y="3810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361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2BE9D-DBB5-51F2-06DB-7CDDD650D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5F08C755-6E3A-4581-9227-FAD6F5F7CC3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FED5B0-6CA6-B840-11B8-4B3AD6DAF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7BE33D7A-F898-F1AE-60B7-6C4FE50CDD9F}"/>
              </a:ext>
            </a:extLst>
          </p:cNvPr>
          <p:cNvSpPr txBox="1">
            <a:spLocks/>
          </p:cNvSpPr>
          <p:nvPr/>
        </p:nvSpPr>
        <p:spPr>
          <a:xfrm>
            <a:off x="228600" y="395836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18C487-A1A7-FD34-2167-A64C2992F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27F14B1-E28D-17E6-5280-72C5164B7CDA}"/>
              </a:ext>
            </a:extLst>
          </p:cNvPr>
          <p:cNvSpPr txBox="1"/>
          <p:nvPr/>
        </p:nvSpPr>
        <p:spPr>
          <a:xfrm>
            <a:off x="969818" y="1209964"/>
            <a:ext cx="52647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+mj-lt"/>
              </a:rPr>
              <a:t>KPI 7:- </a:t>
            </a:r>
            <a:r>
              <a:rPr lang="en-US" sz="2000" b="1" dirty="0">
                <a:latin typeface="+mj-lt"/>
              </a:rPr>
              <a:t>Buy/Wait/Sell Signal for stocks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>
                <a:solidFill>
                  <a:schemeClr val="accent5"/>
                </a:solidFill>
                <a:latin typeface="+mj-lt"/>
              </a:rPr>
              <a:t>Observations:</a:t>
            </a:r>
          </a:p>
          <a:p>
            <a:endParaRPr lang="en-US" sz="2000" b="1" dirty="0">
              <a:solidFill>
                <a:schemeClr val="accent5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614(1.2%) days sell signal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9,400(18.8%) days buy signal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39,986(79.9%) days wait signal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+mj-lt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+mj-lt"/>
              </a:rPr>
              <a:t>Conclusion:</a:t>
            </a:r>
          </a:p>
          <a:p>
            <a:endParaRPr lang="en-US" sz="2000" b="1" dirty="0">
              <a:solidFill>
                <a:schemeClr val="accent5"/>
              </a:solidFill>
              <a:latin typeface="+mj-lt"/>
            </a:endParaRPr>
          </a:p>
          <a:p>
            <a:r>
              <a:rPr lang="en-US" dirty="0">
                <a:latin typeface="+mj-lt"/>
              </a:rPr>
              <a:t>Hardly no negative performance by any company.</a:t>
            </a:r>
            <a:endParaRPr lang="en-IN" dirty="0">
              <a:latin typeface="+mj-lt"/>
            </a:endParaRPr>
          </a:p>
        </p:txBody>
      </p:sp>
      <p:pic>
        <p:nvPicPr>
          <p:cNvPr id="7" name="Picture 6" descr="A graph of stocks with numbers and a bar chart&#10;&#10;Description automatically generated">
            <a:extLst>
              <a:ext uri="{FF2B5EF4-FFF2-40B4-BE49-F238E27FC236}">
                <a16:creationId xmlns:a16="http://schemas.microsoft.com/office/drawing/2014/main" id="{EB41E25E-3385-322E-A81E-E1741845E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255" y="1608609"/>
            <a:ext cx="6097252" cy="43027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3213DA-E36B-A8F9-A4FF-80E270CF368F}"/>
              </a:ext>
            </a:extLst>
          </p:cNvPr>
          <p:cNvSpPr txBox="1"/>
          <p:nvPr/>
        </p:nvSpPr>
        <p:spPr>
          <a:xfrm>
            <a:off x="10950961" y="2350754"/>
            <a:ext cx="18010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1-&gt;buy</a:t>
            </a:r>
          </a:p>
          <a:p>
            <a:r>
              <a:rPr lang="en-US" sz="1100" dirty="0"/>
              <a:t>-1-&gt;sell</a:t>
            </a:r>
          </a:p>
          <a:p>
            <a:r>
              <a:rPr lang="en-US" sz="1100" dirty="0"/>
              <a:t>0-&gt;wait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59306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84559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34CC426-409C-A3DF-95E5-8A7965F82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94" y="1790708"/>
            <a:ext cx="11087812" cy="45729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BAAC92-CA98-35DE-CFEA-648862B5DA49}"/>
              </a:ext>
            </a:extLst>
          </p:cNvPr>
          <p:cNvSpPr txBox="1"/>
          <p:nvPr/>
        </p:nvSpPr>
        <p:spPr>
          <a:xfrm>
            <a:off x="3357562" y="1159995"/>
            <a:ext cx="547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  <a:latin typeface="+mj-lt"/>
              </a:rPr>
              <a:t>EXCEL Dashboard</a:t>
            </a:r>
            <a:endParaRPr lang="en-IN" sz="2400" b="1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92655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3886" descr="Icon of magnifying glass representing search. ">
            <a:extLst>
              <a:ext uri="{FF2B5EF4-FFF2-40B4-BE49-F238E27FC236}">
                <a16:creationId xmlns:a16="http://schemas.microsoft.com/office/drawing/2014/main" id="{9EE2839B-44FB-42AC-BF2D-037A4BE4BEC7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368977"/>
            <a:ext cx="287338" cy="28575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0" name="Group 49" descr="Icon of paper and pen. ">
            <a:extLst>
              <a:ext uri="{FF2B5EF4-FFF2-40B4-BE49-F238E27FC236}">
                <a16:creationId xmlns:a16="http://schemas.microsoft.com/office/drawing/2014/main" id="{2FA1B3F0-F0C6-4C2E-ABD3-6AE2AAF66A07}"/>
              </a:ext>
            </a:extLst>
          </p:cNvPr>
          <p:cNvGrpSpPr/>
          <p:nvPr/>
        </p:nvGrpSpPr>
        <p:grpSpPr>
          <a:xfrm>
            <a:off x="1989538" y="1368977"/>
            <a:ext cx="287337" cy="285750"/>
            <a:chOff x="7018338" y="4656138"/>
            <a:chExt cx="287337" cy="285750"/>
          </a:xfrm>
          <a:solidFill>
            <a:schemeClr val="bg1"/>
          </a:solidFill>
        </p:grpSpPr>
        <p:sp>
          <p:nvSpPr>
            <p:cNvPr id="51" name="Freeform 4604">
              <a:extLst>
                <a:ext uri="{FF2B5EF4-FFF2-40B4-BE49-F238E27FC236}">
                  <a16:creationId xmlns:a16="http://schemas.microsoft.com/office/drawing/2014/main" id="{F6337A0B-842D-4F0F-B93C-DA957BFFC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4605">
              <a:extLst>
                <a:ext uri="{FF2B5EF4-FFF2-40B4-BE49-F238E27FC236}">
                  <a16:creationId xmlns:a16="http://schemas.microsoft.com/office/drawing/2014/main" id="{1D074A71-FBEB-4855-BA1E-068499BF4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4606">
              <a:extLst>
                <a:ext uri="{FF2B5EF4-FFF2-40B4-BE49-F238E27FC236}">
                  <a16:creationId xmlns:a16="http://schemas.microsoft.com/office/drawing/2014/main" id="{BD829E04-6F8B-4CD1-B1AB-1428DE5A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Rectangle 4607">
              <a:extLst>
                <a:ext uri="{FF2B5EF4-FFF2-40B4-BE49-F238E27FC236}">
                  <a16:creationId xmlns:a16="http://schemas.microsoft.com/office/drawing/2014/main" id="{99EDB192-0D59-41C6-AD02-EC166F03C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2" name="Group 81" descr="Icon of computer monitor. ">
            <a:extLst>
              <a:ext uri="{FF2B5EF4-FFF2-40B4-BE49-F238E27FC236}">
                <a16:creationId xmlns:a16="http://schemas.microsoft.com/office/drawing/2014/main" id="{9418C6B8-1E51-409C-A0E5-16AE173CE45B}"/>
              </a:ext>
            </a:extLst>
          </p:cNvPr>
          <p:cNvGrpSpPr/>
          <p:nvPr/>
        </p:nvGrpSpPr>
        <p:grpSpPr>
          <a:xfrm>
            <a:off x="3133330" y="1382471"/>
            <a:ext cx="287338" cy="258762"/>
            <a:chOff x="879475" y="817563"/>
            <a:chExt cx="287338" cy="258762"/>
          </a:xfrm>
          <a:solidFill>
            <a:schemeClr val="bg1"/>
          </a:solidFill>
        </p:grpSpPr>
        <p:sp>
          <p:nvSpPr>
            <p:cNvPr id="83" name="Freeform 1593">
              <a:extLst>
                <a:ext uri="{FF2B5EF4-FFF2-40B4-BE49-F238E27FC236}">
                  <a16:creationId xmlns:a16="http://schemas.microsoft.com/office/drawing/2014/main" id="{671BC17B-6D08-4ADE-B6A7-ECAE4A5EA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817563"/>
              <a:ext cx="287338" cy="171450"/>
            </a:xfrm>
            <a:custGeom>
              <a:avLst/>
              <a:gdLst>
                <a:gd name="T0" fmla="*/ 829 w 904"/>
                <a:gd name="T1" fmla="*/ 0 h 544"/>
                <a:gd name="T2" fmla="*/ 75 w 904"/>
                <a:gd name="T3" fmla="*/ 0 h 544"/>
                <a:gd name="T4" fmla="*/ 67 w 904"/>
                <a:gd name="T5" fmla="*/ 2 h 544"/>
                <a:gd name="T6" fmla="*/ 59 w 904"/>
                <a:gd name="T7" fmla="*/ 3 h 544"/>
                <a:gd name="T8" fmla="*/ 53 w 904"/>
                <a:gd name="T9" fmla="*/ 4 h 544"/>
                <a:gd name="T10" fmla="*/ 46 w 904"/>
                <a:gd name="T11" fmla="*/ 7 h 544"/>
                <a:gd name="T12" fmla="*/ 40 w 904"/>
                <a:gd name="T13" fmla="*/ 10 h 544"/>
                <a:gd name="T14" fmla="*/ 33 w 904"/>
                <a:gd name="T15" fmla="*/ 14 h 544"/>
                <a:gd name="T16" fmla="*/ 27 w 904"/>
                <a:gd name="T17" fmla="*/ 18 h 544"/>
                <a:gd name="T18" fmla="*/ 22 w 904"/>
                <a:gd name="T19" fmla="*/ 23 h 544"/>
                <a:gd name="T20" fmla="*/ 16 w 904"/>
                <a:gd name="T21" fmla="*/ 28 h 544"/>
                <a:gd name="T22" fmla="*/ 12 w 904"/>
                <a:gd name="T23" fmla="*/ 34 h 544"/>
                <a:gd name="T24" fmla="*/ 9 w 904"/>
                <a:gd name="T25" fmla="*/ 40 h 544"/>
                <a:gd name="T26" fmla="*/ 5 w 904"/>
                <a:gd name="T27" fmla="*/ 47 h 544"/>
                <a:gd name="T28" fmla="*/ 3 w 904"/>
                <a:gd name="T29" fmla="*/ 54 h 544"/>
                <a:gd name="T30" fmla="*/ 1 w 904"/>
                <a:gd name="T31" fmla="*/ 61 h 544"/>
                <a:gd name="T32" fmla="*/ 0 w 904"/>
                <a:gd name="T33" fmla="*/ 69 h 544"/>
                <a:gd name="T34" fmla="*/ 0 w 904"/>
                <a:gd name="T35" fmla="*/ 77 h 544"/>
                <a:gd name="T36" fmla="*/ 0 w 904"/>
                <a:gd name="T37" fmla="*/ 544 h 544"/>
                <a:gd name="T38" fmla="*/ 904 w 904"/>
                <a:gd name="T39" fmla="*/ 544 h 544"/>
                <a:gd name="T40" fmla="*/ 904 w 904"/>
                <a:gd name="T41" fmla="*/ 77 h 544"/>
                <a:gd name="T42" fmla="*/ 904 w 904"/>
                <a:gd name="T43" fmla="*/ 69 h 544"/>
                <a:gd name="T44" fmla="*/ 903 w 904"/>
                <a:gd name="T45" fmla="*/ 61 h 544"/>
                <a:gd name="T46" fmla="*/ 901 w 904"/>
                <a:gd name="T47" fmla="*/ 54 h 544"/>
                <a:gd name="T48" fmla="*/ 899 w 904"/>
                <a:gd name="T49" fmla="*/ 47 h 544"/>
                <a:gd name="T50" fmla="*/ 896 w 904"/>
                <a:gd name="T51" fmla="*/ 40 h 544"/>
                <a:gd name="T52" fmla="*/ 892 w 904"/>
                <a:gd name="T53" fmla="*/ 34 h 544"/>
                <a:gd name="T54" fmla="*/ 888 w 904"/>
                <a:gd name="T55" fmla="*/ 28 h 544"/>
                <a:gd name="T56" fmla="*/ 882 w 904"/>
                <a:gd name="T57" fmla="*/ 23 h 544"/>
                <a:gd name="T58" fmla="*/ 877 w 904"/>
                <a:gd name="T59" fmla="*/ 18 h 544"/>
                <a:gd name="T60" fmla="*/ 871 w 904"/>
                <a:gd name="T61" fmla="*/ 14 h 544"/>
                <a:gd name="T62" fmla="*/ 866 w 904"/>
                <a:gd name="T63" fmla="*/ 10 h 544"/>
                <a:gd name="T64" fmla="*/ 859 w 904"/>
                <a:gd name="T65" fmla="*/ 7 h 544"/>
                <a:gd name="T66" fmla="*/ 851 w 904"/>
                <a:gd name="T67" fmla="*/ 4 h 544"/>
                <a:gd name="T68" fmla="*/ 845 w 904"/>
                <a:gd name="T69" fmla="*/ 3 h 544"/>
                <a:gd name="T70" fmla="*/ 837 w 904"/>
                <a:gd name="T71" fmla="*/ 2 h 544"/>
                <a:gd name="T72" fmla="*/ 829 w 904"/>
                <a:gd name="T7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544">
                  <a:moveTo>
                    <a:pt x="829" y="0"/>
                  </a:moveTo>
                  <a:lnTo>
                    <a:pt x="75" y="0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3" y="4"/>
                  </a:lnTo>
                  <a:lnTo>
                    <a:pt x="46" y="7"/>
                  </a:lnTo>
                  <a:lnTo>
                    <a:pt x="40" y="10"/>
                  </a:lnTo>
                  <a:lnTo>
                    <a:pt x="33" y="14"/>
                  </a:lnTo>
                  <a:lnTo>
                    <a:pt x="27" y="18"/>
                  </a:lnTo>
                  <a:lnTo>
                    <a:pt x="22" y="23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3" y="54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544"/>
                  </a:lnTo>
                  <a:lnTo>
                    <a:pt x="904" y="544"/>
                  </a:lnTo>
                  <a:lnTo>
                    <a:pt x="904" y="77"/>
                  </a:lnTo>
                  <a:lnTo>
                    <a:pt x="904" y="69"/>
                  </a:lnTo>
                  <a:lnTo>
                    <a:pt x="903" y="61"/>
                  </a:lnTo>
                  <a:lnTo>
                    <a:pt x="901" y="54"/>
                  </a:lnTo>
                  <a:lnTo>
                    <a:pt x="899" y="47"/>
                  </a:lnTo>
                  <a:lnTo>
                    <a:pt x="896" y="40"/>
                  </a:lnTo>
                  <a:lnTo>
                    <a:pt x="892" y="34"/>
                  </a:lnTo>
                  <a:lnTo>
                    <a:pt x="888" y="28"/>
                  </a:lnTo>
                  <a:lnTo>
                    <a:pt x="882" y="23"/>
                  </a:lnTo>
                  <a:lnTo>
                    <a:pt x="877" y="18"/>
                  </a:lnTo>
                  <a:lnTo>
                    <a:pt x="871" y="14"/>
                  </a:lnTo>
                  <a:lnTo>
                    <a:pt x="866" y="10"/>
                  </a:lnTo>
                  <a:lnTo>
                    <a:pt x="859" y="7"/>
                  </a:lnTo>
                  <a:lnTo>
                    <a:pt x="851" y="4"/>
                  </a:lnTo>
                  <a:lnTo>
                    <a:pt x="845" y="3"/>
                  </a:lnTo>
                  <a:lnTo>
                    <a:pt x="837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1594">
              <a:extLst>
                <a:ext uri="{FF2B5EF4-FFF2-40B4-BE49-F238E27FC236}">
                  <a16:creationId xmlns:a16="http://schemas.microsoft.com/office/drawing/2014/main" id="{2A229F37-7B67-4EE7-B334-2F3DE95D8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475" y="1000125"/>
              <a:ext cx="287338" cy="76200"/>
            </a:xfrm>
            <a:custGeom>
              <a:avLst/>
              <a:gdLst>
                <a:gd name="T0" fmla="*/ 459 w 904"/>
                <a:gd name="T1" fmla="*/ 29 h 241"/>
                <a:gd name="T2" fmla="*/ 469 w 904"/>
                <a:gd name="T3" fmla="*/ 35 h 241"/>
                <a:gd name="T4" fmla="*/ 478 w 904"/>
                <a:gd name="T5" fmla="*/ 43 h 241"/>
                <a:gd name="T6" fmla="*/ 482 w 904"/>
                <a:gd name="T7" fmla="*/ 54 h 241"/>
                <a:gd name="T8" fmla="*/ 482 w 904"/>
                <a:gd name="T9" fmla="*/ 66 h 241"/>
                <a:gd name="T10" fmla="*/ 478 w 904"/>
                <a:gd name="T11" fmla="*/ 77 h 241"/>
                <a:gd name="T12" fmla="*/ 469 w 904"/>
                <a:gd name="T13" fmla="*/ 85 h 241"/>
                <a:gd name="T14" fmla="*/ 459 w 904"/>
                <a:gd name="T15" fmla="*/ 89 h 241"/>
                <a:gd name="T16" fmla="*/ 447 w 904"/>
                <a:gd name="T17" fmla="*/ 89 h 241"/>
                <a:gd name="T18" fmla="*/ 436 w 904"/>
                <a:gd name="T19" fmla="*/ 85 h 241"/>
                <a:gd name="T20" fmla="*/ 427 w 904"/>
                <a:gd name="T21" fmla="*/ 77 h 241"/>
                <a:gd name="T22" fmla="*/ 422 w 904"/>
                <a:gd name="T23" fmla="*/ 66 h 241"/>
                <a:gd name="T24" fmla="*/ 422 w 904"/>
                <a:gd name="T25" fmla="*/ 54 h 241"/>
                <a:gd name="T26" fmla="*/ 427 w 904"/>
                <a:gd name="T27" fmla="*/ 43 h 241"/>
                <a:gd name="T28" fmla="*/ 436 w 904"/>
                <a:gd name="T29" fmla="*/ 35 h 241"/>
                <a:gd name="T30" fmla="*/ 447 w 904"/>
                <a:gd name="T31" fmla="*/ 31 h 241"/>
                <a:gd name="T32" fmla="*/ 452 w 904"/>
                <a:gd name="T33" fmla="*/ 29 h 241"/>
                <a:gd name="T34" fmla="*/ 0 w 904"/>
                <a:gd name="T35" fmla="*/ 83 h 241"/>
                <a:gd name="T36" fmla="*/ 3 w 904"/>
                <a:gd name="T37" fmla="*/ 97 h 241"/>
                <a:gd name="T38" fmla="*/ 9 w 904"/>
                <a:gd name="T39" fmla="*/ 110 h 241"/>
                <a:gd name="T40" fmla="*/ 16 w 904"/>
                <a:gd name="T41" fmla="*/ 122 h 241"/>
                <a:gd name="T42" fmla="*/ 27 w 904"/>
                <a:gd name="T43" fmla="*/ 132 h 241"/>
                <a:gd name="T44" fmla="*/ 40 w 904"/>
                <a:gd name="T45" fmla="*/ 141 h 241"/>
                <a:gd name="T46" fmla="*/ 53 w 904"/>
                <a:gd name="T47" fmla="*/ 147 h 241"/>
                <a:gd name="T48" fmla="*/ 67 w 904"/>
                <a:gd name="T49" fmla="*/ 150 h 241"/>
                <a:gd name="T50" fmla="*/ 437 w 904"/>
                <a:gd name="T51" fmla="*/ 150 h 241"/>
                <a:gd name="T52" fmla="*/ 195 w 904"/>
                <a:gd name="T53" fmla="*/ 211 h 241"/>
                <a:gd name="T54" fmla="*/ 190 w 904"/>
                <a:gd name="T55" fmla="*/ 212 h 241"/>
                <a:gd name="T56" fmla="*/ 186 w 904"/>
                <a:gd name="T57" fmla="*/ 215 h 241"/>
                <a:gd name="T58" fmla="*/ 182 w 904"/>
                <a:gd name="T59" fmla="*/ 220 h 241"/>
                <a:gd name="T60" fmla="*/ 181 w 904"/>
                <a:gd name="T61" fmla="*/ 225 h 241"/>
                <a:gd name="T62" fmla="*/ 182 w 904"/>
                <a:gd name="T63" fmla="*/ 232 h 241"/>
                <a:gd name="T64" fmla="*/ 186 w 904"/>
                <a:gd name="T65" fmla="*/ 236 h 241"/>
                <a:gd name="T66" fmla="*/ 190 w 904"/>
                <a:gd name="T67" fmla="*/ 240 h 241"/>
                <a:gd name="T68" fmla="*/ 195 w 904"/>
                <a:gd name="T69" fmla="*/ 241 h 241"/>
                <a:gd name="T70" fmla="*/ 742 w 904"/>
                <a:gd name="T71" fmla="*/ 241 h 241"/>
                <a:gd name="T72" fmla="*/ 747 w 904"/>
                <a:gd name="T73" fmla="*/ 239 h 241"/>
                <a:gd name="T74" fmla="*/ 752 w 904"/>
                <a:gd name="T75" fmla="*/ 234 h 241"/>
                <a:gd name="T76" fmla="*/ 754 w 904"/>
                <a:gd name="T77" fmla="*/ 229 h 241"/>
                <a:gd name="T78" fmla="*/ 754 w 904"/>
                <a:gd name="T79" fmla="*/ 223 h 241"/>
                <a:gd name="T80" fmla="*/ 752 w 904"/>
                <a:gd name="T81" fmla="*/ 218 h 241"/>
                <a:gd name="T82" fmla="*/ 747 w 904"/>
                <a:gd name="T83" fmla="*/ 213 h 241"/>
                <a:gd name="T84" fmla="*/ 742 w 904"/>
                <a:gd name="T85" fmla="*/ 211 h 241"/>
                <a:gd name="T86" fmla="*/ 468 w 904"/>
                <a:gd name="T87" fmla="*/ 211 h 241"/>
                <a:gd name="T88" fmla="*/ 829 w 904"/>
                <a:gd name="T89" fmla="*/ 150 h 241"/>
                <a:gd name="T90" fmla="*/ 845 w 904"/>
                <a:gd name="T91" fmla="*/ 149 h 241"/>
                <a:gd name="T92" fmla="*/ 859 w 904"/>
                <a:gd name="T93" fmla="*/ 145 h 241"/>
                <a:gd name="T94" fmla="*/ 871 w 904"/>
                <a:gd name="T95" fmla="*/ 137 h 241"/>
                <a:gd name="T96" fmla="*/ 882 w 904"/>
                <a:gd name="T97" fmla="*/ 128 h 241"/>
                <a:gd name="T98" fmla="*/ 892 w 904"/>
                <a:gd name="T99" fmla="*/ 117 h 241"/>
                <a:gd name="T100" fmla="*/ 899 w 904"/>
                <a:gd name="T101" fmla="*/ 104 h 241"/>
                <a:gd name="T102" fmla="*/ 903 w 904"/>
                <a:gd name="T103" fmla="*/ 90 h 241"/>
                <a:gd name="T104" fmla="*/ 904 w 904"/>
                <a:gd name="T105" fmla="*/ 75 h 241"/>
                <a:gd name="T106" fmla="*/ 0 w 904"/>
                <a:gd name="T10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4" h="241">
                  <a:moveTo>
                    <a:pt x="452" y="29"/>
                  </a:moveTo>
                  <a:lnTo>
                    <a:pt x="459" y="29"/>
                  </a:lnTo>
                  <a:lnTo>
                    <a:pt x="464" y="32"/>
                  </a:lnTo>
                  <a:lnTo>
                    <a:pt x="469" y="35"/>
                  </a:lnTo>
                  <a:lnTo>
                    <a:pt x="473" y="38"/>
                  </a:lnTo>
                  <a:lnTo>
                    <a:pt x="478" y="43"/>
                  </a:lnTo>
                  <a:lnTo>
                    <a:pt x="480" y="48"/>
                  </a:lnTo>
                  <a:lnTo>
                    <a:pt x="482" y="54"/>
                  </a:lnTo>
                  <a:lnTo>
                    <a:pt x="482" y="59"/>
                  </a:lnTo>
                  <a:lnTo>
                    <a:pt x="482" y="66"/>
                  </a:lnTo>
                  <a:lnTo>
                    <a:pt x="480" y="71"/>
                  </a:lnTo>
                  <a:lnTo>
                    <a:pt x="478" y="77"/>
                  </a:lnTo>
                  <a:lnTo>
                    <a:pt x="473" y="81"/>
                  </a:lnTo>
                  <a:lnTo>
                    <a:pt x="469" y="85"/>
                  </a:lnTo>
                  <a:lnTo>
                    <a:pt x="464" y="87"/>
                  </a:lnTo>
                  <a:lnTo>
                    <a:pt x="459" y="89"/>
                  </a:lnTo>
                  <a:lnTo>
                    <a:pt x="452" y="90"/>
                  </a:lnTo>
                  <a:lnTo>
                    <a:pt x="447" y="89"/>
                  </a:lnTo>
                  <a:lnTo>
                    <a:pt x="440" y="87"/>
                  </a:lnTo>
                  <a:lnTo>
                    <a:pt x="436" y="85"/>
                  </a:lnTo>
                  <a:lnTo>
                    <a:pt x="431" y="81"/>
                  </a:lnTo>
                  <a:lnTo>
                    <a:pt x="427" y="77"/>
                  </a:lnTo>
                  <a:lnTo>
                    <a:pt x="424" y="71"/>
                  </a:lnTo>
                  <a:lnTo>
                    <a:pt x="422" y="66"/>
                  </a:lnTo>
                  <a:lnTo>
                    <a:pt x="422" y="59"/>
                  </a:lnTo>
                  <a:lnTo>
                    <a:pt x="422" y="54"/>
                  </a:lnTo>
                  <a:lnTo>
                    <a:pt x="424" y="48"/>
                  </a:lnTo>
                  <a:lnTo>
                    <a:pt x="427" y="43"/>
                  </a:lnTo>
                  <a:lnTo>
                    <a:pt x="431" y="38"/>
                  </a:lnTo>
                  <a:lnTo>
                    <a:pt x="436" y="35"/>
                  </a:lnTo>
                  <a:lnTo>
                    <a:pt x="440" y="32"/>
                  </a:lnTo>
                  <a:lnTo>
                    <a:pt x="447" y="31"/>
                  </a:lnTo>
                  <a:lnTo>
                    <a:pt x="452" y="29"/>
                  </a:lnTo>
                  <a:lnTo>
                    <a:pt x="452" y="29"/>
                  </a:lnTo>
                  <a:close/>
                  <a:moveTo>
                    <a:pt x="0" y="75"/>
                  </a:moveTo>
                  <a:lnTo>
                    <a:pt x="0" y="83"/>
                  </a:lnTo>
                  <a:lnTo>
                    <a:pt x="1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6" y="122"/>
                  </a:lnTo>
                  <a:lnTo>
                    <a:pt x="22" y="128"/>
                  </a:lnTo>
                  <a:lnTo>
                    <a:pt x="27" y="132"/>
                  </a:lnTo>
                  <a:lnTo>
                    <a:pt x="33" y="137"/>
                  </a:lnTo>
                  <a:lnTo>
                    <a:pt x="40" y="141"/>
                  </a:lnTo>
                  <a:lnTo>
                    <a:pt x="46" y="145"/>
                  </a:lnTo>
                  <a:lnTo>
                    <a:pt x="53" y="147"/>
                  </a:lnTo>
                  <a:lnTo>
                    <a:pt x="59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437" y="150"/>
                  </a:lnTo>
                  <a:lnTo>
                    <a:pt x="437" y="211"/>
                  </a:lnTo>
                  <a:lnTo>
                    <a:pt x="195" y="211"/>
                  </a:lnTo>
                  <a:lnTo>
                    <a:pt x="192" y="211"/>
                  </a:lnTo>
                  <a:lnTo>
                    <a:pt x="190" y="212"/>
                  </a:lnTo>
                  <a:lnTo>
                    <a:pt x="188" y="213"/>
                  </a:lnTo>
                  <a:lnTo>
                    <a:pt x="186" y="215"/>
                  </a:lnTo>
                  <a:lnTo>
                    <a:pt x="183" y="218"/>
                  </a:lnTo>
                  <a:lnTo>
                    <a:pt x="182" y="220"/>
                  </a:lnTo>
                  <a:lnTo>
                    <a:pt x="181" y="223"/>
                  </a:lnTo>
                  <a:lnTo>
                    <a:pt x="181" y="225"/>
                  </a:lnTo>
                  <a:lnTo>
                    <a:pt x="181" y="229"/>
                  </a:lnTo>
                  <a:lnTo>
                    <a:pt x="182" y="232"/>
                  </a:lnTo>
                  <a:lnTo>
                    <a:pt x="183" y="234"/>
                  </a:lnTo>
                  <a:lnTo>
                    <a:pt x="186" y="236"/>
                  </a:lnTo>
                  <a:lnTo>
                    <a:pt x="188" y="239"/>
                  </a:lnTo>
                  <a:lnTo>
                    <a:pt x="190" y="240"/>
                  </a:lnTo>
                  <a:lnTo>
                    <a:pt x="192" y="241"/>
                  </a:lnTo>
                  <a:lnTo>
                    <a:pt x="195" y="241"/>
                  </a:lnTo>
                  <a:lnTo>
                    <a:pt x="739" y="241"/>
                  </a:lnTo>
                  <a:lnTo>
                    <a:pt x="742" y="241"/>
                  </a:lnTo>
                  <a:lnTo>
                    <a:pt x="745" y="240"/>
                  </a:lnTo>
                  <a:lnTo>
                    <a:pt x="747" y="239"/>
                  </a:lnTo>
                  <a:lnTo>
                    <a:pt x="750" y="236"/>
                  </a:lnTo>
                  <a:lnTo>
                    <a:pt x="752" y="234"/>
                  </a:lnTo>
                  <a:lnTo>
                    <a:pt x="753" y="232"/>
                  </a:lnTo>
                  <a:lnTo>
                    <a:pt x="754" y="229"/>
                  </a:lnTo>
                  <a:lnTo>
                    <a:pt x="754" y="225"/>
                  </a:lnTo>
                  <a:lnTo>
                    <a:pt x="754" y="223"/>
                  </a:lnTo>
                  <a:lnTo>
                    <a:pt x="753" y="220"/>
                  </a:lnTo>
                  <a:lnTo>
                    <a:pt x="752" y="218"/>
                  </a:lnTo>
                  <a:lnTo>
                    <a:pt x="750" y="215"/>
                  </a:lnTo>
                  <a:lnTo>
                    <a:pt x="747" y="213"/>
                  </a:lnTo>
                  <a:lnTo>
                    <a:pt x="745" y="212"/>
                  </a:lnTo>
                  <a:lnTo>
                    <a:pt x="742" y="211"/>
                  </a:lnTo>
                  <a:lnTo>
                    <a:pt x="739" y="211"/>
                  </a:lnTo>
                  <a:lnTo>
                    <a:pt x="468" y="211"/>
                  </a:lnTo>
                  <a:lnTo>
                    <a:pt x="468" y="150"/>
                  </a:lnTo>
                  <a:lnTo>
                    <a:pt x="829" y="150"/>
                  </a:lnTo>
                  <a:lnTo>
                    <a:pt x="837" y="150"/>
                  </a:lnTo>
                  <a:lnTo>
                    <a:pt x="845" y="149"/>
                  </a:lnTo>
                  <a:lnTo>
                    <a:pt x="851" y="147"/>
                  </a:lnTo>
                  <a:lnTo>
                    <a:pt x="859" y="145"/>
                  </a:lnTo>
                  <a:lnTo>
                    <a:pt x="866" y="141"/>
                  </a:lnTo>
                  <a:lnTo>
                    <a:pt x="871" y="137"/>
                  </a:lnTo>
                  <a:lnTo>
                    <a:pt x="877" y="132"/>
                  </a:lnTo>
                  <a:lnTo>
                    <a:pt x="882" y="128"/>
                  </a:lnTo>
                  <a:lnTo>
                    <a:pt x="888" y="122"/>
                  </a:lnTo>
                  <a:lnTo>
                    <a:pt x="892" y="117"/>
                  </a:lnTo>
                  <a:lnTo>
                    <a:pt x="896" y="110"/>
                  </a:lnTo>
                  <a:lnTo>
                    <a:pt x="899" y="104"/>
                  </a:lnTo>
                  <a:lnTo>
                    <a:pt x="901" y="97"/>
                  </a:lnTo>
                  <a:lnTo>
                    <a:pt x="903" y="90"/>
                  </a:lnTo>
                  <a:lnTo>
                    <a:pt x="904" y="83"/>
                  </a:lnTo>
                  <a:lnTo>
                    <a:pt x="904" y="75"/>
                  </a:lnTo>
                  <a:lnTo>
                    <a:pt x="904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5" name="Group 84" descr="Icon of computer monitors.">
            <a:extLst>
              <a:ext uri="{FF2B5EF4-FFF2-40B4-BE49-F238E27FC236}">
                <a16:creationId xmlns:a16="http://schemas.microsoft.com/office/drawing/2014/main" id="{A97EEAA0-CE6D-46A9-9837-67DD5CDA8CE9}"/>
              </a:ext>
            </a:extLst>
          </p:cNvPr>
          <p:cNvGrpSpPr/>
          <p:nvPr/>
        </p:nvGrpSpPr>
        <p:grpSpPr>
          <a:xfrm>
            <a:off x="4277123" y="1359245"/>
            <a:ext cx="287338" cy="258762"/>
            <a:chOff x="304800" y="5129213"/>
            <a:chExt cx="287338" cy="258762"/>
          </a:xfrm>
          <a:solidFill>
            <a:schemeClr val="bg1"/>
          </a:solidFill>
        </p:grpSpPr>
        <p:sp>
          <p:nvSpPr>
            <p:cNvPr id="86" name="Freeform 1630">
              <a:extLst>
                <a:ext uri="{FF2B5EF4-FFF2-40B4-BE49-F238E27FC236}">
                  <a16:creationId xmlns:a16="http://schemas.microsoft.com/office/drawing/2014/main" id="{CD9DD3B0-9FD5-473E-A718-FEFF0355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" y="5224463"/>
              <a:ext cx="134938" cy="38100"/>
            </a:xfrm>
            <a:custGeom>
              <a:avLst/>
              <a:gdLst>
                <a:gd name="T0" fmla="*/ 176 w 423"/>
                <a:gd name="T1" fmla="*/ 120 h 120"/>
                <a:gd name="T2" fmla="*/ 247 w 423"/>
                <a:gd name="T3" fmla="*/ 120 h 120"/>
                <a:gd name="T4" fmla="*/ 252 w 423"/>
                <a:gd name="T5" fmla="*/ 108 h 120"/>
                <a:gd name="T6" fmla="*/ 260 w 423"/>
                <a:gd name="T7" fmla="*/ 97 h 120"/>
                <a:gd name="T8" fmla="*/ 269 w 423"/>
                <a:gd name="T9" fmla="*/ 86 h 120"/>
                <a:gd name="T10" fmla="*/ 280 w 423"/>
                <a:gd name="T11" fmla="*/ 77 h 120"/>
                <a:gd name="T12" fmla="*/ 291 w 423"/>
                <a:gd name="T13" fmla="*/ 71 h 120"/>
                <a:gd name="T14" fmla="*/ 304 w 423"/>
                <a:gd name="T15" fmla="*/ 65 h 120"/>
                <a:gd name="T16" fmla="*/ 311 w 423"/>
                <a:gd name="T17" fmla="*/ 63 h 120"/>
                <a:gd name="T18" fmla="*/ 318 w 423"/>
                <a:gd name="T19" fmla="*/ 62 h 120"/>
                <a:gd name="T20" fmla="*/ 325 w 423"/>
                <a:gd name="T21" fmla="*/ 61 h 120"/>
                <a:gd name="T22" fmla="*/ 332 w 423"/>
                <a:gd name="T23" fmla="*/ 61 h 120"/>
                <a:gd name="T24" fmla="*/ 423 w 423"/>
                <a:gd name="T25" fmla="*/ 61 h 120"/>
                <a:gd name="T26" fmla="*/ 423 w 423"/>
                <a:gd name="T27" fmla="*/ 31 h 120"/>
                <a:gd name="T28" fmla="*/ 423 w 423"/>
                <a:gd name="T29" fmla="*/ 22 h 120"/>
                <a:gd name="T30" fmla="*/ 420 w 423"/>
                <a:gd name="T31" fmla="*/ 14 h 120"/>
                <a:gd name="T32" fmla="*/ 418 w 423"/>
                <a:gd name="T33" fmla="*/ 8 h 120"/>
                <a:gd name="T34" fmla="*/ 415 w 423"/>
                <a:gd name="T35" fmla="*/ 0 h 120"/>
                <a:gd name="T36" fmla="*/ 363 w 423"/>
                <a:gd name="T37" fmla="*/ 0 h 120"/>
                <a:gd name="T38" fmla="*/ 61 w 423"/>
                <a:gd name="T39" fmla="*/ 0 h 120"/>
                <a:gd name="T40" fmla="*/ 9 w 423"/>
                <a:gd name="T41" fmla="*/ 0 h 120"/>
                <a:gd name="T42" fmla="*/ 6 w 423"/>
                <a:gd name="T43" fmla="*/ 8 h 120"/>
                <a:gd name="T44" fmla="*/ 2 w 423"/>
                <a:gd name="T45" fmla="*/ 14 h 120"/>
                <a:gd name="T46" fmla="*/ 1 w 423"/>
                <a:gd name="T47" fmla="*/ 22 h 120"/>
                <a:gd name="T48" fmla="*/ 0 w 423"/>
                <a:gd name="T49" fmla="*/ 31 h 120"/>
                <a:gd name="T50" fmla="*/ 0 w 423"/>
                <a:gd name="T51" fmla="*/ 61 h 120"/>
                <a:gd name="T52" fmla="*/ 91 w 423"/>
                <a:gd name="T53" fmla="*/ 61 h 120"/>
                <a:gd name="T54" fmla="*/ 99 w 423"/>
                <a:gd name="T55" fmla="*/ 61 h 120"/>
                <a:gd name="T56" fmla="*/ 105 w 423"/>
                <a:gd name="T57" fmla="*/ 62 h 120"/>
                <a:gd name="T58" fmla="*/ 112 w 423"/>
                <a:gd name="T59" fmla="*/ 63 h 120"/>
                <a:gd name="T60" fmla="*/ 120 w 423"/>
                <a:gd name="T61" fmla="*/ 65 h 120"/>
                <a:gd name="T62" fmla="*/ 132 w 423"/>
                <a:gd name="T63" fmla="*/ 71 h 120"/>
                <a:gd name="T64" fmla="*/ 144 w 423"/>
                <a:gd name="T65" fmla="*/ 77 h 120"/>
                <a:gd name="T66" fmla="*/ 154 w 423"/>
                <a:gd name="T67" fmla="*/ 86 h 120"/>
                <a:gd name="T68" fmla="*/ 163 w 423"/>
                <a:gd name="T69" fmla="*/ 97 h 120"/>
                <a:gd name="T70" fmla="*/ 170 w 423"/>
                <a:gd name="T71" fmla="*/ 108 h 120"/>
                <a:gd name="T72" fmla="*/ 176 w 423"/>
                <a:gd name="T7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120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1631">
              <a:extLst>
                <a:ext uri="{FF2B5EF4-FFF2-40B4-BE49-F238E27FC236}">
                  <a16:creationId xmlns:a16="http://schemas.microsoft.com/office/drawing/2014/main" id="{99F6D614-3AD7-472A-92A9-85406C4F4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5129213"/>
              <a:ext cx="115888" cy="85725"/>
            </a:xfrm>
            <a:custGeom>
              <a:avLst/>
              <a:gdLst>
                <a:gd name="T0" fmla="*/ 60 w 362"/>
                <a:gd name="T1" fmla="*/ 72 h 271"/>
                <a:gd name="T2" fmla="*/ 62 w 362"/>
                <a:gd name="T3" fmla="*/ 66 h 271"/>
                <a:gd name="T4" fmla="*/ 66 w 362"/>
                <a:gd name="T5" fmla="*/ 62 h 271"/>
                <a:gd name="T6" fmla="*/ 72 w 362"/>
                <a:gd name="T7" fmla="*/ 60 h 271"/>
                <a:gd name="T8" fmla="*/ 287 w 362"/>
                <a:gd name="T9" fmla="*/ 60 h 271"/>
                <a:gd name="T10" fmla="*/ 292 w 362"/>
                <a:gd name="T11" fmla="*/ 61 h 271"/>
                <a:gd name="T12" fmla="*/ 297 w 362"/>
                <a:gd name="T13" fmla="*/ 64 h 271"/>
                <a:gd name="T14" fmla="*/ 300 w 362"/>
                <a:gd name="T15" fmla="*/ 70 h 271"/>
                <a:gd name="T16" fmla="*/ 301 w 362"/>
                <a:gd name="T17" fmla="*/ 75 h 271"/>
                <a:gd name="T18" fmla="*/ 301 w 362"/>
                <a:gd name="T19" fmla="*/ 229 h 271"/>
                <a:gd name="T20" fmla="*/ 299 w 362"/>
                <a:gd name="T21" fmla="*/ 234 h 271"/>
                <a:gd name="T22" fmla="*/ 294 w 362"/>
                <a:gd name="T23" fmla="*/ 239 h 271"/>
                <a:gd name="T24" fmla="*/ 289 w 362"/>
                <a:gd name="T25" fmla="*/ 241 h 271"/>
                <a:gd name="T26" fmla="*/ 75 w 362"/>
                <a:gd name="T27" fmla="*/ 241 h 271"/>
                <a:gd name="T28" fmla="*/ 69 w 362"/>
                <a:gd name="T29" fmla="*/ 240 h 271"/>
                <a:gd name="T30" fmla="*/ 64 w 362"/>
                <a:gd name="T31" fmla="*/ 237 h 271"/>
                <a:gd name="T32" fmla="*/ 61 w 362"/>
                <a:gd name="T33" fmla="*/ 231 h 271"/>
                <a:gd name="T34" fmla="*/ 60 w 362"/>
                <a:gd name="T35" fmla="*/ 226 h 271"/>
                <a:gd name="T36" fmla="*/ 332 w 362"/>
                <a:gd name="T37" fmla="*/ 271 h 271"/>
                <a:gd name="T38" fmla="*/ 362 w 362"/>
                <a:gd name="T39" fmla="*/ 60 h 271"/>
                <a:gd name="T40" fmla="*/ 361 w 362"/>
                <a:gd name="T41" fmla="*/ 47 h 271"/>
                <a:gd name="T42" fmla="*/ 357 w 362"/>
                <a:gd name="T43" fmla="*/ 36 h 271"/>
                <a:gd name="T44" fmla="*/ 352 w 362"/>
                <a:gd name="T45" fmla="*/ 26 h 271"/>
                <a:gd name="T46" fmla="*/ 344 w 362"/>
                <a:gd name="T47" fmla="*/ 18 h 271"/>
                <a:gd name="T48" fmla="*/ 335 w 362"/>
                <a:gd name="T49" fmla="*/ 10 h 271"/>
                <a:gd name="T50" fmla="*/ 325 w 362"/>
                <a:gd name="T51" fmla="*/ 4 h 271"/>
                <a:gd name="T52" fmla="*/ 313 w 362"/>
                <a:gd name="T53" fmla="*/ 1 h 271"/>
                <a:gd name="T54" fmla="*/ 301 w 362"/>
                <a:gd name="T55" fmla="*/ 0 h 271"/>
                <a:gd name="T56" fmla="*/ 54 w 362"/>
                <a:gd name="T57" fmla="*/ 0 h 271"/>
                <a:gd name="T58" fmla="*/ 42 w 362"/>
                <a:gd name="T59" fmla="*/ 2 h 271"/>
                <a:gd name="T60" fmla="*/ 31 w 362"/>
                <a:gd name="T61" fmla="*/ 7 h 271"/>
                <a:gd name="T62" fmla="*/ 21 w 362"/>
                <a:gd name="T63" fmla="*/ 13 h 271"/>
                <a:gd name="T64" fmla="*/ 13 w 362"/>
                <a:gd name="T65" fmla="*/ 21 h 271"/>
                <a:gd name="T66" fmla="*/ 7 w 362"/>
                <a:gd name="T67" fmla="*/ 31 h 271"/>
                <a:gd name="T68" fmla="*/ 2 w 362"/>
                <a:gd name="T69" fmla="*/ 42 h 271"/>
                <a:gd name="T70" fmla="*/ 0 w 362"/>
                <a:gd name="T71" fmla="*/ 54 h 271"/>
                <a:gd name="T72" fmla="*/ 0 w 362"/>
                <a:gd name="T73" fmla="*/ 271 h 271"/>
                <a:gd name="T74" fmla="*/ 332 w 362"/>
                <a:gd name="T7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271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1632">
              <a:extLst>
                <a:ext uri="{FF2B5EF4-FFF2-40B4-BE49-F238E27FC236}">
                  <a16:creationId xmlns:a16="http://schemas.microsoft.com/office/drawing/2014/main" id="{32C10E2D-7492-462D-9F53-9894644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" y="5349875"/>
              <a:ext cx="134938" cy="38100"/>
            </a:xfrm>
            <a:custGeom>
              <a:avLst/>
              <a:gdLst>
                <a:gd name="T0" fmla="*/ 422 w 423"/>
                <a:gd name="T1" fmla="*/ 18 h 121"/>
                <a:gd name="T2" fmla="*/ 422 w 423"/>
                <a:gd name="T3" fmla="*/ 17 h 121"/>
                <a:gd name="T4" fmla="*/ 422 w 423"/>
                <a:gd name="T5" fmla="*/ 17 h 121"/>
                <a:gd name="T6" fmla="*/ 419 w 423"/>
                <a:gd name="T7" fmla="*/ 10 h 121"/>
                <a:gd name="T8" fmla="*/ 417 w 423"/>
                <a:gd name="T9" fmla="*/ 5 h 121"/>
                <a:gd name="T10" fmla="*/ 417 w 423"/>
                <a:gd name="T11" fmla="*/ 4 h 121"/>
                <a:gd name="T12" fmla="*/ 416 w 423"/>
                <a:gd name="T13" fmla="*/ 4 h 121"/>
                <a:gd name="T14" fmla="*/ 415 w 423"/>
                <a:gd name="T15" fmla="*/ 2 h 121"/>
                <a:gd name="T16" fmla="*/ 415 w 423"/>
                <a:gd name="T17" fmla="*/ 0 h 121"/>
                <a:gd name="T18" fmla="*/ 9 w 423"/>
                <a:gd name="T19" fmla="*/ 0 h 121"/>
                <a:gd name="T20" fmla="*/ 8 w 423"/>
                <a:gd name="T21" fmla="*/ 2 h 121"/>
                <a:gd name="T22" fmla="*/ 7 w 423"/>
                <a:gd name="T23" fmla="*/ 4 h 121"/>
                <a:gd name="T24" fmla="*/ 7 w 423"/>
                <a:gd name="T25" fmla="*/ 4 h 121"/>
                <a:gd name="T26" fmla="*/ 7 w 423"/>
                <a:gd name="T27" fmla="*/ 5 h 121"/>
                <a:gd name="T28" fmla="*/ 5 w 423"/>
                <a:gd name="T29" fmla="*/ 10 h 121"/>
                <a:gd name="T30" fmla="*/ 2 w 423"/>
                <a:gd name="T31" fmla="*/ 17 h 121"/>
                <a:gd name="T32" fmla="*/ 2 w 423"/>
                <a:gd name="T33" fmla="*/ 17 h 121"/>
                <a:gd name="T34" fmla="*/ 2 w 423"/>
                <a:gd name="T35" fmla="*/ 18 h 121"/>
                <a:gd name="T36" fmla="*/ 1 w 423"/>
                <a:gd name="T37" fmla="*/ 24 h 121"/>
                <a:gd name="T38" fmla="*/ 0 w 423"/>
                <a:gd name="T39" fmla="*/ 30 h 121"/>
                <a:gd name="T40" fmla="*/ 0 w 423"/>
                <a:gd name="T41" fmla="*/ 107 h 121"/>
                <a:gd name="T42" fmla="*/ 1 w 423"/>
                <a:gd name="T43" fmla="*/ 109 h 121"/>
                <a:gd name="T44" fmla="*/ 2 w 423"/>
                <a:gd name="T45" fmla="*/ 112 h 121"/>
                <a:gd name="T46" fmla="*/ 4 w 423"/>
                <a:gd name="T47" fmla="*/ 114 h 121"/>
                <a:gd name="T48" fmla="*/ 6 w 423"/>
                <a:gd name="T49" fmla="*/ 117 h 121"/>
                <a:gd name="T50" fmla="*/ 8 w 423"/>
                <a:gd name="T51" fmla="*/ 119 h 121"/>
                <a:gd name="T52" fmla="*/ 10 w 423"/>
                <a:gd name="T53" fmla="*/ 120 h 121"/>
                <a:gd name="T54" fmla="*/ 12 w 423"/>
                <a:gd name="T55" fmla="*/ 121 h 121"/>
                <a:gd name="T56" fmla="*/ 16 w 423"/>
                <a:gd name="T57" fmla="*/ 121 h 121"/>
                <a:gd name="T58" fmla="*/ 408 w 423"/>
                <a:gd name="T59" fmla="*/ 121 h 121"/>
                <a:gd name="T60" fmla="*/ 412 w 423"/>
                <a:gd name="T61" fmla="*/ 121 h 121"/>
                <a:gd name="T62" fmla="*/ 414 w 423"/>
                <a:gd name="T63" fmla="*/ 120 h 121"/>
                <a:gd name="T64" fmla="*/ 416 w 423"/>
                <a:gd name="T65" fmla="*/ 119 h 121"/>
                <a:gd name="T66" fmla="*/ 418 w 423"/>
                <a:gd name="T67" fmla="*/ 117 h 121"/>
                <a:gd name="T68" fmla="*/ 421 w 423"/>
                <a:gd name="T69" fmla="*/ 114 h 121"/>
                <a:gd name="T70" fmla="*/ 422 w 423"/>
                <a:gd name="T71" fmla="*/ 112 h 121"/>
                <a:gd name="T72" fmla="*/ 423 w 423"/>
                <a:gd name="T73" fmla="*/ 109 h 121"/>
                <a:gd name="T74" fmla="*/ 423 w 423"/>
                <a:gd name="T75" fmla="*/ 107 h 121"/>
                <a:gd name="T76" fmla="*/ 423 w 423"/>
                <a:gd name="T77" fmla="*/ 30 h 121"/>
                <a:gd name="T78" fmla="*/ 423 w 423"/>
                <a:gd name="T79" fmla="*/ 24 h 121"/>
                <a:gd name="T80" fmla="*/ 422 w 423"/>
                <a:gd name="T81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1633">
              <a:extLst>
                <a:ext uri="{FF2B5EF4-FFF2-40B4-BE49-F238E27FC236}">
                  <a16:creationId xmlns:a16="http://schemas.microsoft.com/office/drawing/2014/main" id="{4FA8B819-0160-4EA0-86E9-6D9D4C17F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313" y="5253038"/>
              <a:ext cx="114300" cy="87313"/>
            </a:xfrm>
            <a:custGeom>
              <a:avLst/>
              <a:gdLst>
                <a:gd name="T0" fmla="*/ 302 w 362"/>
                <a:gd name="T1" fmla="*/ 227 h 273"/>
                <a:gd name="T2" fmla="*/ 301 w 362"/>
                <a:gd name="T3" fmla="*/ 233 h 273"/>
                <a:gd name="T4" fmla="*/ 298 w 362"/>
                <a:gd name="T5" fmla="*/ 237 h 273"/>
                <a:gd name="T6" fmla="*/ 292 w 362"/>
                <a:gd name="T7" fmla="*/ 241 h 273"/>
                <a:gd name="T8" fmla="*/ 287 w 362"/>
                <a:gd name="T9" fmla="*/ 242 h 273"/>
                <a:gd name="T10" fmla="*/ 72 w 362"/>
                <a:gd name="T11" fmla="*/ 242 h 273"/>
                <a:gd name="T12" fmla="*/ 67 w 362"/>
                <a:gd name="T13" fmla="*/ 239 h 273"/>
                <a:gd name="T14" fmla="*/ 63 w 362"/>
                <a:gd name="T15" fmla="*/ 235 h 273"/>
                <a:gd name="T16" fmla="*/ 61 w 362"/>
                <a:gd name="T17" fmla="*/ 231 h 273"/>
                <a:gd name="T18" fmla="*/ 60 w 362"/>
                <a:gd name="T19" fmla="*/ 76 h 273"/>
                <a:gd name="T20" fmla="*/ 61 w 362"/>
                <a:gd name="T21" fmla="*/ 70 h 273"/>
                <a:gd name="T22" fmla="*/ 64 w 362"/>
                <a:gd name="T23" fmla="*/ 66 h 273"/>
                <a:gd name="T24" fmla="*/ 70 w 362"/>
                <a:gd name="T25" fmla="*/ 62 h 273"/>
                <a:gd name="T26" fmla="*/ 75 w 362"/>
                <a:gd name="T27" fmla="*/ 61 h 273"/>
                <a:gd name="T28" fmla="*/ 290 w 362"/>
                <a:gd name="T29" fmla="*/ 61 h 273"/>
                <a:gd name="T30" fmla="*/ 296 w 362"/>
                <a:gd name="T31" fmla="*/ 64 h 273"/>
                <a:gd name="T32" fmla="*/ 299 w 362"/>
                <a:gd name="T33" fmla="*/ 68 h 273"/>
                <a:gd name="T34" fmla="*/ 301 w 362"/>
                <a:gd name="T35" fmla="*/ 73 h 273"/>
                <a:gd name="T36" fmla="*/ 60 w 362"/>
                <a:gd name="T37" fmla="*/ 0 h 273"/>
                <a:gd name="T38" fmla="*/ 42 w 362"/>
                <a:gd name="T39" fmla="*/ 4 h 273"/>
                <a:gd name="T40" fmla="*/ 27 w 362"/>
                <a:gd name="T41" fmla="*/ 12 h 273"/>
                <a:gd name="T42" fmla="*/ 18 w 362"/>
                <a:gd name="T43" fmla="*/ 18 h 273"/>
                <a:gd name="T44" fmla="*/ 5 w 362"/>
                <a:gd name="T45" fmla="*/ 38 h 273"/>
                <a:gd name="T46" fmla="*/ 1 w 362"/>
                <a:gd name="T47" fmla="*/ 49 h 273"/>
                <a:gd name="T48" fmla="*/ 0 w 362"/>
                <a:gd name="T49" fmla="*/ 61 h 273"/>
                <a:gd name="T50" fmla="*/ 362 w 362"/>
                <a:gd name="T51" fmla="*/ 273 h 273"/>
                <a:gd name="T52" fmla="*/ 362 w 362"/>
                <a:gd name="T53" fmla="*/ 55 h 273"/>
                <a:gd name="T54" fmla="*/ 360 w 362"/>
                <a:gd name="T55" fmla="*/ 44 h 273"/>
                <a:gd name="T56" fmla="*/ 352 w 362"/>
                <a:gd name="T57" fmla="*/ 27 h 273"/>
                <a:gd name="T58" fmla="*/ 340 w 362"/>
                <a:gd name="T59" fmla="*/ 15 h 273"/>
                <a:gd name="T60" fmla="*/ 328 w 362"/>
                <a:gd name="T61" fmla="*/ 7 h 273"/>
                <a:gd name="T62" fmla="*/ 311 w 362"/>
                <a:gd name="T63" fmla="*/ 2 h 273"/>
                <a:gd name="T64" fmla="*/ 121 w 362"/>
                <a:gd name="T6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2" h="273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1634">
              <a:extLst>
                <a:ext uri="{FF2B5EF4-FFF2-40B4-BE49-F238E27FC236}">
                  <a16:creationId xmlns:a16="http://schemas.microsoft.com/office/drawing/2014/main" id="{2C93C243-2B14-4681-B84A-CD4AAEC1D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5253038"/>
              <a:ext cx="115888" cy="87313"/>
            </a:xfrm>
            <a:custGeom>
              <a:avLst/>
              <a:gdLst>
                <a:gd name="T0" fmla="*/ 302 w 363"/>
                <a:gd name="T1" fmla="*/ 231 h 273"/>
                <a:gd name="T2" fmla="*/ 300 w 363"/>
                <a:gd name="T3" fmla="*/ 235 h 273"/>
                <a:gd name="T4" fmla="*/ 295 w 363"/>
                <a:gd name="T5" fmla="*/ 239 h 273"/>
                <a:gd name="T6" fmla="*/ 290 w 363"/>
                <a:gd name="T7" fmla="*/ 242 h 273"/>
                <a:gd name="T8" fmla="*/ 75 w 363"/>
                <a:gd name="T9" fmla="*/ 242 h 273"/>
                <a:gd name="T10" fmla="*/ 70 w 363"/>
                <a:gd name="T11" fmla="*/ 241 h 273"/>
                <a:gd name="T12" fmla="*/ 65 w 363"/>
                <a:gd name="T13" fmla="*/ 237 h 273"/>
                <a:gd name="T14" fmla="*/ 62 w 363"/>
                <a:gd name="T15" fmla="*/ 233 h 273"/>
                <a:gd name="T16" fmla="*/ 61 w 363"/>
                <a:gd name="T17" fmla="*/ 227 h 273"/>
                <a:gd name="T18" fmla="*/ 61 w 363"/>
                <a:gd name="T19" fmla="*/ 73 h 273"/>
                <a:gd name="T20" fmla="*/ 63 w 363"/>
                <a:gd name="T21" fmla="*/ 68 h 273"/>
                <a:gd name="T22" fmla="*/ 67 w 363"/>
                <a:gd name="T23" fmla="*/ 64 h 273"/>
                <a:gd name="T24" fmla="*/ 73 w 363"/>
                <a:gd name="T25" fmla="*/ 61 h 273"/>
                <a:gd name="T26" fmla="*/ 286 w 363"/>
                <a:gd name="T27" fmla="*/ 61 h 273"/>
                <a:gd name="T28" fmla="*/ 293 w 363"/>
                <a:gd name="T29" fmla="*/ 62 h 273"/>
                <a:gd name="T30" fmla="*/ 297 w 363"/>
                <a:gd name="T31" fmla="*/ 66 h 273"/>
                <a:gd name="T32" fmla="*/ 301 w 363"/>
                <a:gd name="T33" fmla="*/ 70 h 273"/>
                <a:gd name="T34" fmla="*/ 302 w 363"/>
                <a:gd name="T35" fmla="*/ 76 h 273"/>
                <a:gd name="T36" fmla="*/ 363 w 363"/>
                <a:gd name="T37" fmla="*/ 61 h 273"/>
                <a:gd name="T38" fmla="*/ 362 w 363"/>
                <a:gd name="T39" fmla="*/ 49 h 273"/>
                <a:gd name="T40" fmla="*/ 357 w 363"/>
                <a:gd name="T41" fmla="*/ 38 h 273"/>
                <a:gd name="T42" fmla="*/ 345 w 363"/>
                <a:gd name="T43" fmla="*/ 18 h 273"/>
                <a:gd name="T44" fmla="*/ 336 w 363"/>
                <a:gd name="T45" fmla="*/ 12 h 273"/>
                <a:gd name="T46" fmla="*/ 320 w 363"/>
                <a:gd name="T47" fmla="*/ 4 h 273"/>
                <a:gd name="T48" fmla="*/ 302 w 363"/>
                <a:gd name="T49" fmla="*/ 0 h 273"/>
                <a:gd name="T50" fmla="*/ 61 w 363"/>
                <a:gd name="T51" fmla="*/ 0 h 273"/>
                <a:gd name="T52" fmla="*/ 43 w 363"/>
                <a:gd name="T53" fmla="*/ 4 h 273"/>
                <a:gd name="T54" fmla="*/ 26 w 363"/>
                <a:gd name="T55" fmla="*/ 12 h 273"/>
                <a:gd name="T56" fmla="*/ 18 w 363"/>
                <a:gd name="T57" fmla="*/ 18 h 273"/>
                <a:gd name="T58" fmla="*/ 5 w 363"/>
                <a:gd name="T59" fmla="*/ 38 h 273"/>
                <a:gd name="T60" fmla="*/ 1 w 363"/>
                <a:gd name="T61" fmla="*/ 49 h 273"/>
                <a:gd name="T62" fmla="*/ 0 w 363"/>
                <a:gd name="T63" fmla="*/ 61 h 273"/>
                <a:gd name="T64" fmla="*/ 363 w 363"/>
                <a:gd name="T65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3" h="273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1635">
              <a:extLst>
                <a:ext uri="{FF2B5EF4-FFF2-40B4-BE49-F238E27FC236}">
                  <a16:creationId xmlns:a16="http://schemas.microsoft.com/office/drawing/2014/main" id="{220CF904-6E1F-487B-91DB-61DBBB3EE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" y="5349875"/>
              <a:ext cx="134938" cy="38100"/>
            </a:xfrm>
            <a:custGeom>
              <a:avLst/>
              <a:gdLst>
                <a:gd name="T0" fmla="*/ 420 w 423"/>
                <a:gd name="T1" fmla="*/ 16 h 121"/>
                <a:gd name="T2" fmla="*/ 419 w 423"/>
                <a:gd name="T3" fmla="*/ 10 h 121"/>
                <a:gd name="T4" fmla="*/ 416 w 423"/>
                <a:gd name="T5" fmla="*/ 5 h 121"/>
                <a:gd name="T6" fmla="*/ 416 w 423"/>
                <a:gd name="T7" fmla="*/ 4 h 121"/>
                <a:gd name="T8" fmla="*/ 416 w 423"/>
                <a:gd name="T9" fmla="*/ 4 h 121"/>
                <a:gd name="T10" fmla="*/ 415 w 423"/>
                <a:gd name="T11" fmla="*/ 2 h 121"/>
                <a:gd name="T12" fmla="*/ 414 w 423"/>
                <a:gd name="T13" fmla="*/ 0 h 121"/>
                <a:gd name="T14" fmla="*/ 9 w 423"/>
                <a:gd name="T15" fmla="*/ 0 h 121"/>
                <a:gd name="T16" fmla="*/ 8 w 423"/>
                <a:gd name="T17" fmla="*/ 2 h 121"/>
                <a:gd name="T18" fmla="*/ 7 w 423"/>
                <a:gd name="T19" fmla="*/ 4 h 121"/>
                <a:gd name="T20" fmla="*/ 7 w 423"/>
                <a:gd name="T21" fmla="*/ 4 h 121"/>
                <a:gd name="T22" fmla="*/ 7 w 423"/>
                <a:gd name="T23" fmla="*/ 5 h 121"/>
                <a:gd name="T24" fmla="*/ 3 w 423"/>
                <a:gd name="T25" fmla="*/ 10 h 121"/>
                <a:gd name="T26" fmla="*/ 2 w 423"/>
                <a:gd name="T27" fmla="*/ 17 h 121"/>
                <a:gd name="T28" fmla="*/ 2 w 423"/>
                <a:gd name="T29" fmla="*/ 17 h 121"/>
                <a:gd name="T30" fmla="*/ 1 w 423"/>
                <a:gd name="T31" fmla="*/ 18 h 121"/>
                <a:gd name="T32" fmla="*/ 0 w 423"/>
                <a:gd name="T33" fmla="*/ 24 h 121"/>
                <a:gd name="T34" fmla="*/ 0 w 423"/>
                <a:gd name="T35" fmla="*/ 30 h 121"/>
                <a:gd name="T36" fmla="*/ 0 w 423"/>
                <a:gd name="T37" fmla="*/ 107 h 121"/>
                <a:gd name="T38" fmla="*/ 0 w 423"/>
                <a:gd name="T39" fmla="*/ 109 h 121"/>
                <a:gd name="T40" fmla="*/ 1 w 423"/>
                <a:gd name="T41" fmla="*/ 112 h 121"/>
                <a:gd name="T42" fmla="*/ 2 w 423"/>
                <a:gd name="T43" fmla="*/ 114 h 121"/>
                <a:gd name="T44" fmla="*/ 4 w 423"/>
                <a:gd name="T45" fmla="*/ 117 h 121"/>
                <a:gd name="T46" fmla="*/ 7 w 423"/>
                <a:gd name="T47" fmla="*/ 119 h 121"/>
                <a:gd name="T48" fmla="*/ 9 w 423"/>
                <a:gd name="T49" fmla="*/ 120 h 121"/>
                <a:gd name="T50" fmla="*/ 12 w 423"/>
                <a:gd name="T51" fmla="*/ 121 h 121"/>
                <a:gd name="T52" fmla="*/ 15 w 423"/>
                <a:gd name="T53" fmla="*/ 121 h 121"/>
                <a:gd name="T54" fmla="*/ 407 w 423"/>
                <a:gd name="T55" fmla="*/ 121 h 121"/>
                <a:gd name="T56" fmla="*/ 410 w 423"/>
                <a:gd name="T57" fmla="*/ 121 h 121"/>
                <a:gd name="T58" fmla="*/ 414 w 423"/>
                <a:gd name="T59" fmla="*/ 120 h 121"/>
                <a:gd name="T60" fmla="*/ 416 w 423"/>
                <a:gd name="T61" fmla="*/ 119 h 121"/>
                <a:gd name="T62" fmla="*/ 418 w 423"/>
                <a:gd name="T63" fmla="*/ 117 h 121"/>
                <a:gd name="T64" fmla="*/ 420 w 423"/>
                <a:gd name="T65" fmla="*/ 114 h 121"/>
                <a:gd name="T66" fmla="*/ 421 w 423"/>
                <a:gd name="T67" fmla="*/ 112 h 121"/>
                <a:gd name="T68" fmla="*/ 423 w 423"/>
                <a:gd name="T69" fmla="*/ 109 h 121"/>
                <a:gd name="T70" fmla="*/ 423 w 423"/>
                <a:gd name="T71" fmla="*/ 107 h 121"/>
                <a:gd name="T72" fmla="*/ 423 w 423"/>
                <a:gd name="T73" fmla="*/ 30 h 121"/>
                <a:gd name="T74" fmla="*/ 423 w 423"/>
                <a:gd name="T75" fmla="*/ 24 h 121"/>
                <a:gd name="T76" fmla="*/ 421 w 423"/>
                <a:gd name="T77" fmla="*/ 18 h 121"/>
                <a:gd name="T78" fmla="*/ 420 w 423"/>
                <a:gd name="T79" fmla="*/ 17 h 121"/>
                <a:gd name="T80" fmla="*/ 420 w 423"/>
                <a:gd name="T81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2" name="Group 91" descr="Icon of four squares.">
            <a:extLst>
              <a:ext uri="{FF2B5EF4-FFF2-40B4-BE49-F238E27FC236}">
                <a16:creationId xmlns:a16="http://schemas.microsoft.com/office/drawing/2014/main" id="{268D639A-62F0-4F2B-B632-5A45CD6DD13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5420916" y="1368977"/>
            <a:ext cx="287338" cy="285750"/>
            <a:chOff x="4900613" y="3937000"/>
            <a:chExt cx="287338" cy="285750"/>
          </a:xfrm>
          <a:solidFill>
            <a:schemeClr val="bg1"/>
          </a:solidFill>
        </p:grpSpPr>
        <p:sp>
          <p:nvSpPr>
            <p:cNvPr id="93" name="Freeform 4743">
              <a:extLst>
                <a:ext uri="{FF2B5EF4-FFF2-40B4-BE49-F238E27FC236}">
                  <a16:creationId xmlns:a16="http://schemas.microsoft.com/office/drawing/2014/main" id="{A654CD2F-871A-4BFA-805D-636E7B505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37000"/>
              <a:ext cx="133350" cy="38100"/>
            </a:xfrm>
            <a:custGeom>
              <a:avLst/>
              <a:gdLst>
                <a:gd name="T0" fmla="*/ 346 w 421"/>
                <a:gd name="T1" fmla="*/ 0 h 120"/>
                <a:gd name="T2" fmla="*/ 76 w 421"/>
                <a:gd name="T3" fmla="*/ 0 h 120"/>
                <a:gd name="T4" fmla="*/ 68 w 421"/>
                <a:gd name="T5" fmla="*/ 1 h 120"/>
                <a:gd name="T6" fmla="*/ 61 w 421"/>
                <a:gd name="T7" fmla="*/ 2 h 120"/>
                <a:gd name="T8" fmla="*/ 53 w 421"/>
                <a:gd name="T9" fmla="*/ 3 h 120"/>
                <a:gd name="T10" fmla="*/ 46 w 421"/>
                <a:gd name="T11" fmla="*/ 5 h 120"/>
                <a:gd name="T12" fmla="*/ 40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8 w 421"/>
                <a:gd name="T21" fmla="*/ 27 h 120"/>
                <a:gd name="T22" fmla="*/ 13 w 421"/>
                <a:gd name="T23" fmla="*/ 33 h 120"/>
                <a:gd name="T24" fmla="*/ 10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2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20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2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5 w 421"/>
                <a:gd name="T65" fmla="*/ 5 h 120"/>
                <a:gd name="T66" fmla="*/ 368 w 421"/>
                <a:gd name="T67" fmla="*/ 3 h 120"/>
                <a:gd name="T68" fmla="*/ 361 w 421"/>
                <a:gd name="T69" fmla="*/ 2 h 120"/>
                <a:gd name="T70" fmla="*/ 354 w 421"/>
                <a:gd name="T71" fmla="*/ 1 h 120"/>
                <a:gd name="T72" fmla="*/ 346 w 421"/>
                <a:gd name="T73" fmla="*/ 0 h 120"/>
                <a:gd name="T74" fmla="*/ 346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8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20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5" y="5"/>
                  </a:lnTo>
                  <a:lnTo>
                    <a:pt x="368" y="3"/>
                  </a:lnTo>
                  <a:lnTo>
                    <a:pt x="361" y="2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4744">
              <a:extLst>
                <a:ext uri="{FF2B5EF4-FFF2-40B4-BE49-F238E27FC236}">
                  <a16:creationId xmlns:a16="http://schemas.microsoft.com/office/drawing/2014/main" id="{5A76ECC7-C209-476D-BB16-D2195C8DD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84625"/>
              <a:ext cx="133350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2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1 h 270"/>
                <a:gd name="T12" fmla="*/ 13 w 421"/>
                <a:gd name="T13" fmla="*/ 238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7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7 h 270"/>
                <a:gd name="T42" fmla="*/ 375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2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2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1"/>
                  </a:lnTo>
                  <a:lnTo>
                    <a:pt x="13" y="238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7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7"/>
                  </a:lnTo>
                  <a:lnTo>
                    <a:pt x="375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2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4745">
              <a:extLst>
                <a:ext uri="{FF2B5EF4-FFF2-40B4-BE49-F238E27FC236}">
                  <a16:creationId xmlns:a16="http://schemas.microsoft.com/office/drawing/2014/main" id="{842A256B-87AA-4D95-A759-ECE316A1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37000"/>
              <a:ext cx="134938" cy="38100"/>
            </a:xfrm>
            <a:custGeom>
              <a:avLst/>
              <a:gdLst>
                <a:gd name="T0" fmla="*/ 345 w 421"/>
                <a:gd name="T1" fmla="*/ 0 h 120"/>
                <a:gd name="T2" fmla="*/ 75 w 421"/>
                <a:gd name="T3" fmla="*/ 0 h 120"/>
                <a:gd name="T4" fmla="*/ 67 w 421"/>
                <a:gd name="T5" fmla="*/ 1 h 120"/>
                <a:gd name="T6" fmla="*/ 60 w 421"/>
                <a:gd name="T7" fmla="*/ 2 h 120"/>
                <a:gd name="T8" fmla="*/ 52 w 421"/>
                <a:gd name="T9" fmla="*/ 3 h 120"/>
                <a:gd name="T10" fmla="*/ 45 w 421"/>
                <a:gd name="T11" fmla="*/ 5 h 120"/>
                <a:gd name="T12" fmla="*/ 39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7 w 421"/>
                <a:gd name="T21" fmla="*/ 27 h 120"/>
                <a:gd name="T22" fmla="*/ 13 w 421"/>
                <a:gd name="T23" fmla="*/ 33 h 120"/>
                <a:gd name="T24" fmla="*/ 9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1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19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1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4 w 421"/>
                <a:gd name="T65" fmla="*/ 5 h 120"/>
                <a:gd name="T66" fmla="*/ 367 w 421"/>
                <a:gd name="T67" fmla="*/ 3 h 120"/>
                <a:gd name="T68" fmla="*/ 360 w 421"/>
                <a:gd name="T69" fmla="*/ 2 h 120"/>
                <a:gd name="T70" fmla="*/ 353 w 421"/>
                <a:gd name="T71" fmla="*/ 1 h 120"/>
                <a:gd name="T72" fmla="*/ 345 w 421"/>
                <a:gd name="T73" fmla="*/ 0 h 120"/>
                <a:gd name="T74" fmla="*/ 345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3"/>
                  </a:lnTo>
                  <a:lnTo>
                    <a:pt x="45" y="5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19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1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4" y="5"/>
                  </a:lnTo>
                  <a:lnTo>
                    <a:pt x="367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4746">
              <a:extLst>
                <a:ext uri="{FF2B5EF4-FFF2-40B4-BE49-F238E27FC236}">
                  <a16:creationId xmlns:a16="http://schemas.microsoft.com/office/drawing/2014/main" id="{3D60C298-D43E-4861-BEA9-D00241730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84625"/>
              <a:ext cx="134938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1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1 h 270"/>
                <a:gd name="T12" fmla="*/ 13 w 421"/>
                <a:gd name="T13" fmla="*/ 238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7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7 h 270"/>
                <a:gd name="T42" fmla="*/ 374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1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1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1"/>
                  </a:lnTo>
                  <a:lnTo>
                    <a:pt x="13" y="238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7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7"/>
                  </a:lnTo>
                  <a:lnTo>
                    <a:pt x="374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1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4747">
              <a:extLst>
                <a:ext uri="{FF2B5EF4-FFF2-40B4-BE49-F238E27FC236}">
                  <a16:creationId xmlns:a16="http://schemas.microsoft.com/office/drawing/2014/main" id="{29B54F52-E2CA-455A-9AA3-2B20BE88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137025"/>
              <a:ext cx="133350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2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0 h 270"/>
                <a:gd name="T12" fmla="*/ 13 w 421"/>
                <a:gd name="T13" fmla="*/ 237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6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6 h 270"/>
                <a:gd name="T42" fmla="*/ 375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2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2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0"/>
                  </a:lnTo>
                  <a:lnTo>
                    <a:pt x="13" y="237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6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6"/>
                  </a:lnTo>
                  <a:lnTo>
                    <a:pt x="375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2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4748">
              <a:extLst>
                <a:ext uri="{FF2B5EF4-FFF2-40B4-BE49-F238E27FC236}">
                  <a16:creationId xmlns:a16="http://schemas.microsoft.com/office/drawing/2014/main" id="{46C54F87-D686-45B0-AC4F-BD4AD01BD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089400"/>
              <a:ext cx="133350" cy="38100"/>
            </a:xfrm>
            <a:custGeom>
              <a:avLst/>
              <a:gdLst>
                <a:gd name="T0" fmla="*/ 346 w 421"/>
                <a:gd name="T1" fmla="*/ 0 h 121"/>
                <a:gd name="T2" fmla="*/ 76 w 421"/>
                <a:gd name="T3" fmla="*/ 0 h 121"/>
                <a:gd name="T4" fmla="*/ 68 w 421"/>
                <a:gd name="T5" fmla="*/ 1 h 121"/>
                <a:gd name="T6" fmla="*/ 61 w 421"/>
                <a:gd name="T7" fmla="*/ 3 h 121"/>
                <a:gd name="T8" fmla="*/ 53 w 421"/>
                <a:gd name="T9" fmla="*/ 4 h 121"/>
                <a:gd name="T10" fmla="*/ 46 w 421"/>
                <a:gd name="T11" fmla="*/ 6 h 121"/>
                <a:gd name="T12" fmla="*/ 40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8 w 421"/>
                <a:gd name="T21" fmla="*/ 28 h 121"/>
                <a:gd name="T22" fmla="*/ 13 w 421"/>
                <a:gd name="T23" fmla="*/ 34 h 121"/>
                <a:gd name="T24" fmla="*/ 10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2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20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2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5 w 421"/>
                <a:gd name="T65" fmla="*/ 6 h 121"/>
                <a:gd name="T66" fmla="*/ 368 w 421"/>
                <a:gd name="T67" fmla="*/ 4 h 121"/>
                <a:gd name="T68" fmla="*/ 361 w 421"/>
                <a:gd name="T69" fmla="*/ 3 h 121"/>
                <a:gd name="T70" fmla="*/ 354 w 421"/>
                <a:gd name="T71" fmla="*/ 1 h 121"/>
                <a:gd name="T72" fmla="*/ 346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20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2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5" y="6"/>
                  </a:lnTo>
                  <a:lnTo>
                    <a:pt x="368" y="4"/>
                  </a:lnTo>
                  <a:lnTo>
                    <a:pt x="361" y="3"/>
                  </a:lnTo>
                  <a:lnTo>
                    <a:pt x="354" y="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4749">
              <a:extLst>
                <a:ext uri="{FF2B5EF4-FFF2-40B4-BE49-F238E27FC236}">
                  <a16:creationId xmlns:a16="http://schemas.microsoft.com/office/drawing/2014/main" id="{2AD4B2ED-3FF5-413A-9E75-6FD5885D4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137025"/>
              <a:ext cx="134938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1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0 h 270"/>
                <a:gd name="T12" fmla="*/ 13 w 421"/>
                <a:gd name="T13" fmla="*/ 237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6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6 h 270"/>
                <a:gd name="T42" fmla="*/ 374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1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1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0"/>
                  </a:lnTo>
                  <a:lnTo>
                    <a:pt x="13" y="237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6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6"/>
                  </a:lnTo>
                  <a:lnTo>
                    <a:pt x="374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1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750">
              <a:extLst>
                <a:ext uri="{FF2B5EF4-FFF2-40B4-BE49-F238E27FC236}">
                  <a16:creationId xmlns:a16="http://schemas.microsoft.com/office/drawing/2014/main" id="{C94F299B-31F2-4CA4-A270-5E5DDD6C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089400"/>
              <a:ext cx="134938" cy="38100"/>
            </a:xfrm>
            <a:custGeom>
              <a:avLst/>
              <a:gdLst>
                <a:gd name="T0" fmla="*/ 345 w 421"/>
                <a:gd name="T1" fmla="*/ 0 h 121"/>
                <a:gd name="T2" fmla="*/ 75 w 421"/>
                <a:gd name="T3" fmla="*/ 0 h 121"/>
                <a:gd name="T4" fmla="*/ 67 w 421"/>
                <a:gd name="T5" fmla="*/ 1 h 121"/>
                <a:gd name="T6" fmla="*/ 60 w 421"/>
                <a:gd name="T7" fmla="*/ 3 h 121"/>
                <a:gd name="T8" fmla="*/ 52 w 421"/>
                <a:gd name="T9" fmla="*/ 4 h 121"/>
                <a:gd name="T10" fmla="*/ 45 w 421"/>
                <a:gd name="T11" fmla="*/ 6 h 121"/>
                <a:gd name="T12" fmla="*/ 39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7 w 421"/>
                <a:gd name="T21" fmla="*/ 28 h 121"/>
                <a:gd name="T22" fmla="*/ 13 w 421"/>
                <a:gd name="T23" fmla="*/ 34 h 121"/>
                <a:gd name="T24" fmla="*/ 9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1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19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1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4 w 421"/>
                <a:gd name="T65" fmla="*/ 6 h 121"/>
                <a:gd name="T66" fmla="*/ 367 w 421"/>
                <a:gd name="T67" fmla="*/ 4 h 121"/>
                <a:gd name="T68" fmla="*/ 360 w 421"/>
                <a:gd name="T69" fmla="*/ 3 h 121"/>
                <a:gd name="T70" fmla="*/ 353 w 421"/>
                <a:gd name="T71" fmla="*/ 1 h 121"/>
                <a:gd name="T72" fmla="*/ 345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3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19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1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4" y="6"/>
                  </a:lnTo>
                  <a:lnTo>
                    <a:pt x="367" y="4"/>
                  </a:lnTo>
                  <a:lnTo>
                    <a:pt x="360" y="3"/>
                  </a:lnTo>
                  <a:lnTo>
                    <a:pt x="353" y="1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1" name="Group 100" descr="Icon of mobile phone and speech bubble.">
            <a:extLst>
              <a:ext uri="{FF2B5EF4-FFF2-40B4-BE49-F238E27FC236}">
                <a16:creationId xmlns:a16="http://schemas.microsoft.com/office/drawing/2014/main" id="{67EBF40E-2836-4B56-82CA-B0AE5592616F}"/>
              </a:ext>
            </a:extLst>
          </p:cNvPr>
          <p:cNvGrpSpPr/>
          <p:nvPr/>
        </p:nvGrpSpPr>
        <p:grpSpPr>
          <a:xfrm>
            <a:off x="6564709" y="1373740"/>
            <a:ext cx="277813" cy="276225"/>
            <a:chOff x="6105525" y="1922463"/>
            <a:chExt cx="277813" cy="276225"/>
          </a:xfrm>
          <a:solidFill>
            <a:schemeClr val="bg1"/>
          </a:solidFill>
        </p:grpSpPr>
        <p:sp>
          <p:nvSpPr>
            <p:cNvPr id="102" name="Freeform 2023">
              <a:extLst>
                <a:ext uri="{FF2B5EF4-FFF2-40B4-BE49-F238E27FC236}">
                  <a16:creationId xmlns:a16="http://schemas.microsoft.com/office/drawing/2014/main" id="{8A677BB9-7FF5-46F1-AA35-A8280C80A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1960563"/>
              <a:ext cx="96838" cy="47625"/>
            </a:xfrm>
            <a:custGeom>
              <a:avLst/>
              <a:gdLst>
                <a:gd name="T0" fmla="*/ 195 w 303"/>
                <a:gd name="T1" fmla="*/ 105 h 150"/>
                <a:gd name="T2" fmla="*/ 165 w 303"/>
                <a:gd name="T3" fmla="*/ 105 h 150"/>
                <a:gd name="T4" fmla="*/ 162 w 303"/>
                <a:gd name="T5" fmla="*/ 105 h 150"/>
                <a:gd name="T6" fmla="*/ 160 w 303"/>
                <a:gd name="T7" fmla="*/ 104 h 150"/>
                <a:gd name="T8" fmla="*/ 157 w 303"/>
                <a:gd name="T9" fmla="*/ 103 h 150"/>
                <a:gd name="T10" fmla="*/ 155 w 303"/>
                <a:gd name="T11" fmla="*/ 101 h 150"/>
                <a:gd name="T12" fmla="*/ 153 w 303"/>
                <a:gd name="T13" fmla="*/ 98 h 150"/>
                <a:gd name="T14" fmla="*/ 151 w 303"/>
                <a:gd name="T15" fmla="*/ 96 h 150"/>
                <a:gd name="T16" fmla="*/ 151 w 303"/>
                <a:gd name="T17" fmla="*/ 93 h 150"/>
                <a:gd name="T18" fmla="*/ 150 w 303"/>
                <a:gd name="T19" fmla="*/ 90 h 150"/>
                <a:gd name="T20" fmla="*/ 151 w 303"/>
                <a:gd name="T21" fmla="*/ 88 h 150"/>
                <a:gd name="T22" fmla="*/ 151 w 303"/>
                <a:gd name="T23" fmla="*/ 85 h 150"/>
                <a:gd name="T24" fmla="*/ 153 w 303"/>
                <a:gd name="T25" fmla="*/ 82 h 150"/>
                <a:gd name="T26" fmla="*/ 155 w 303"/>
                <a:gd name="T27" fmla="*/ 80 h 150"/>
                <a:gd name="T28" fmla="*/ 157 w 303"/>
                <a:gd name="T29" fmla="*/ 78 h 150"/>
                <a:gd name="T30" fmla="*/ 160 w 303"/>
                <a:gd name="T31" fmla="*/ 77 h 150"/>
                <a:gd name="T32" fmla="*/ 162 w 303"/>
                <a:gd name="T33" fmla="*/ 76 h 150"/>
                <a:gd name="T34" fmla="*/ 165 w 303"/>
                <a:gd name="T35" fmla="*/ 75 h 150"/>
                <a:gd name="T36" fmla="*/ 195 w 303"/>
                <a:gd name="T37" fmla="*/ 75 h 150"/>
                <a:gd name="T38" fmla="*/ 199 w 303"/>
                <a:gd name="T39" fmla="*/ 76 h 150"/>
                <a:gd name="T40" fmla="*/ 202 w 303"/>
                <a:gd name="T41" fmla="*/ 77 h 150"/>
                <a:gd name="T42" fmla="*/ 204 w 303"/>
                <a:gd name="T43" fmla="*/ 78 h 150"/>
                <a:gd name="T44" fmla="*/ 206 w 303"/>
                <a:gd name="T45" fmla="*/ 80 h 150"/>
                <a:gd name="T46" fmla="*/ 208 w 303"/>
                <a:gd name="T47" fmla="*/ 82 h 150"/>
                <a:gd name="T48" fmla="*/ 209 w 303"/>
                <a:gd name="T49" fmla="*/ 85 h 150"/>
                <a:gd name="T50" fmla="*/ 210 w 303"/>
                <a:gd name="T51" fmla="*/ 88 h 150"/>
                <a:gd name="T52" fmla="*/ 210 w 303"/>
                <a:gd name="T53" fmla="*/ 90 h 150"/>
                <a:gd name="T54" fmla="*/ 210 w 303"/>
                <a:gd name="T55" fmla="*/ 93 h 150"/>
                <a:gd name="T56" fmla="*/ 209 w 303"/>
                <a:gd name="T57" fmla="*/ 96 h 150"/>
                <a:gd name="T58" fmla="*/ 208 w 303"/>
                <a:gd name="T59" fmla="*/ 98 h 150"/>
                <a:gd name="T60" fmla="*/ 206 w 303"/>
                <a:gd name="T61" fmla="*/ 101 h 150"/>
                <a:gd name="T62" fmla="*/ 204 w 303"/>
                <a:gd name="T63" fmla="*/ 103 h 150"/>
                <a:gd name="T64" fmla="*/ 202 w 303"/>
                <a:gd name="T65" fmla="*/ 104 h 150"/>
                <a:gd name="T66" fmla="*/ 199 w 303"/>
                <a:gd name="T67" fmla="*/ 105 h 150"/>
                <a:gd name="T68" fmla="*/ 195 w 303"/>
                <a:gd name="T69" fmla="*/ 105 h 150"/>
                <a:gd name="T70" fmla="*/ 195 w 303"/>
                <a:gd name="T71" fmla="*/ 105 h 150"/>
                <a:gd name="T72" fmla="*/ 300 w 303"/>
                <a:gd name="T73" fmla="*/ 135 h 150"/>
                <a:gd name="T74" fmla="*/ 300 w 303"/>
                <a:gd name="T75" fmla="*/ 0 h 150"/>
                <a:gd name="T76" fmla="*/ 90 w 303"/>
                <a:gd name="T77" fmla="*/ 0 h 150"/>
                <a:gd name="T78" fmla="*/ 82 w 303"/>
                <a:gd name="T79" fmla="*/ 1 h 150"/>
                <a:gd name="T80" fmla="*/ 72 w 303"/>
                <a:gd name="T81" fmla="*/ 2 h 150"/>
                <a:gd name="T82" fmla="*/ 63 w 303"/>
                <a:gd name="T83" fmla="*/ 4 h 150"/>
                <a:gd name="T84" fmla="*/ 55 w 303"/>
                <a:gd name="T85" fmla="*/ 7 h 150"/>
                <a:gd name="T86" fmla="*/ 47 w 303"/>
                <a:gd name="T87" fmla="*/ 10 h 150"/>
                <a:gd name="T88" fmla="*/ 40 w 303"/>
                <a:gd name="T89" fmla="*/ 15 h 150"/>
                <a:gd name="T90" fmla="*/ 32 w 303"/>
                <a:gd name="T91" fmla="*/ 20 h 150"/>
                <a:gd name="T92" fmla="*/ 27 w 303"/>
                <a:gd name="T93" fmla="*/ 27 h 150"/>
                <a:gd name="T94" fmla="*/ 20 w 303"/>
                <a:gd name="T95" fmla="*/ 33 h 150"/>
                <a:gd name="T96" fmla="*/ 15 w 303"/>
                <a:gd name="T97" fmla="*/ 39 h 150"/>
                <a:gd name="T98" fmla="*/ 11 w 303"/>
                <a:gd name="T99" fmla="*/ 47 h 150"/>
                <a:gd name="T100" fmla="*/ 8 w 303"/>
                <a:gd name="T101" fmla="*/ 54 h 150"/>
                <a:gd name="T102" fmla="*/ 4 w 303"/>
                <a:gd name="T103" fmla="*/ 63 h 150"/>
                <a:gd name="T104" fmla="*/ 2 w 303"/>
                <a:gd name="T105" fmla="*/ 72 h 150"/>
                <a:gd name="T106" fmla="*/ 1 w 303"/>
                <a:gd name="T107" fmla="*/ 81 h 150"/>
                <a:gd name="T108" fmla="*/ 0 w 303"/>
                <a:gd name="T109" fmla="*/ 90 h 150"/>
                <a:gd name="T110" fmla="*/ 0 w 303"/>
                <a:gd name="T111" fmla="*/ 150 h 150"/>
                <a:gd name="T112" fmla="*/ 303 w 303"/>
                <a:gd name="T113" fmla="*/ 150 h 150"/>
                <a:gd name="T114" fmla="*/ 301 w 303"/>
                <a:gd name="T115" fmla="*/ 144 h 150"/>
                <a:gd name="T116" fmla="*/ 300 w 303"/>
                <a:gd name="T117" fmla="*/ 135 h 150"/>
                <a:gd name="T118" fmla="*/ 300 w 303"/>
                <a:gd name="T119" fmla="*/ 1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" h="150">
                  <a:moveTo>
                    <a:pt x="195" y="105"/>
                  </a:moveTo>
                  <a:lnTo>
                    <a:pt x="165" y="105"/>
                  </a:lnTo>
                  <a:lnTo>
                    <a:pt x="162" y="105"/>
                  </a:lnTo>
                  <a:lnTo>
                    <a:pt x="160" y="104"/>
                  </a:lnTo>
                  <a:lnTo>
                    <a:pt x="157" y="103"/>
                  </a:lnTo>
                  <a:lnTo>
                    <a:pt x="155" y="101"/>
                  </a:lnTo>
                  <a:lnTo>
                    <a:pt x="153" y="98"/>
                  </a:lnTo>
                  <a:lnTo>
                    <a:pt x="151" y="96"/>
                  </a:lnTo>
                  <a:lnTo>
                    <a:pt x="151" y="93"/>
                  </a:lnTo>
                  <a:lnTo>
                    <a:pt x="150" y="90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78"/>
                  </a:lnTo>
                  <a:lnTo>
                    <a:pt x="160" y="77"/>
                  </a:lnTo>
                  <a:lnTo>
                    <a:pt x="162" y="76"/>
                  </a:lnTo>
                  <a:lnTo>
                    <a:pt x="165" y="75"/>
                  </a:lnTo>
                  <a:lnTo>
                    <a:pt x="195" y="75"/>
                  </a:lnTo>
                  <a:lnTo>
                    <a:pt x="199" y="76"/>
                  </a:lnTo>
                  <a:lnTo>
                    <a:pt x="202" y="77"/>
                  </a:lnTo>
                  <a:lnTo>
                    <a:pt x="204" y="78"/>
                  </a:lnTo>
                  <a:lnTo>
                    <a:pt x="206" y="80"/>
                  </a:lnTo>
                  <a:lnTo>
                    <a:pt x="208" y="82"/>
                  </a:lnTo>
                  <a:lnTo>
                    <a:pt x="209" y="85"/>
                  </a:lnTo>
                  <a:lnTo>
                    <a:pt x="210" y="88"/>
                  </a:lnTo>
                  <a:lnTo>
                    <a:pt x="210" y="90"/>
                  </a:lnTo>
                  <a:lnTo>
                    <a:pt x="210" y="93"/>
                  </a:lnTo>
                  <a:lnTo>
                    <a:pt x="209" y="96"/>
                  </a:lnTo>
                  <a:lnTo>
                    <a:pt x="208" y="98"/>
                  </a:lnTo>
                  <a:lnTo>
                    <a:pt x="206" y="101"/>
                  </a:lnTo>
                  <a:lnTo>
                    <a:pt x="204" y="103"/>
                  </a:lnTo>
                  <a:lnTo>
                    <a:pt x="202" y="104"/>
                  </a:lnTo>
                  <a:lnTo>
                    <a:pt x="199" y="105"/>
                  </a:lnTo>
                  <a:lnTo>
                    <a:pt x="195" y="105"/>
                  </a:lnTo>
                  <a:lnTo>
                    <a:pt x="195" y="105"/>
                  </a:lnTo>
                  <a:close/>
                  <a:moveTo>
                    <a:pt x="300" y="135"/>
                  </a:moveTo>
                  <a:lnTo>
                    <a:pt x="3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7" y="27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8" y="54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303" y="150"/>
                  </a:lnTo>
                  <a:lnTo>
                    <a:pt x="301" y="144"/>
                  </a:lnTo>
                  <a:lnTo>
                    <a:pt x="300" y="135"/>
                  </a:lnTo>
                  <a:lnTo>
                    <a:pt x="30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2024">
              <a:extLst>
                <a:ext uri="{FF2B5EF4-FFF2-40B4-BE49-F238E27FC236}">
                  <a16:creationId xmlns:a16="http://schemas.microsoft.com/office/drawing/2014/main" id="{A089C24C-3669-4556-BCE2-1150BE6C0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2151063"/>
              <a:ext cx="142875" cy="47625"/>
            </a:xfrm>
            <a:custGeom>
              <a:avLst/>
              <a:gdLst>
                <a:gd name="T0" fmla="*/ 231 w 451"/>
                <a:gd name="T1" fmla="*/ 25 h 150"/>
                <a:gd name="T2" fmla="*/ 242 w 451"/>
                <a:gd name="T3" fmla="*/ 31 h 150"/>
                <a:gd name="T4" fmla="*/ 252 w 451"/>
                <a:gd name="T5" fmla="*/ 39 h 150"/>
                <a:gd name="T6" fmla="*/ 258 w 451"/>
                <a:gd name="T7" fmla="*/ 52 h 150"/>
                <a:gd name="T8" fmla="*/ 258 w 451"/>
                <a:gd name="T9" fmla="*/ 65 h 150"/>
                <a:gd name="T10" fmla="*/ 252 w 451"/>
                <a:gd name="T11" fmla="*/ 78 h 150"/>
                <a:gd name="T12" fmla="*/ 242 w 451"/>
                <a:gd name="T13" fmla="*/ 86 h 150"/>
                <a:gd name="T14" fmla="*/ 231 w 451"/>
                <a:gd name="T15" fmla="*/ 92 h 150"/>
                <a:gd name="T16" fmla="*/ 217 w 451"/>
                <a:gd name="T17" fmla="*/ 92 h 150"/>
                <a:gd name="T18" fmla="*/ 205 w 451"/>
                <a:gd name="T19" fmla="*/ 86 h 150"/>
                <a:gd name="T20" fmla="*/ 195 w 451"/>
                <a:gd name="T21" fmla="*/ 78 h 150"/>
                <a:gd name="T22" fmla="*/ 190 w 451"/>
                <a:gd name="T23" fmla="*/ 66 h 150"/>
                <a:gd name="T24" fmla="*/ 190 w 451"/>
                <a:gd name="T25" fmla="*/ 52 h 150"/>
                <a:gd name="T26" fmla="*/ 195 w 451"/>
                <a:gd name="T27" fmla="*/ 39 h 150"/>
                <a:gd name="T28" fmla="*/ 205 w 451"/>
                <a:gd name="T29" fmla="*/ 31 h 150"/>
                <a:gd name="T30" fmla="*/ 217 w 451"/>
                <a:gd name="T31" fmla="*/ 25 h 150"/>
                <a:gd name="T32" fmla="*/ 224 w 451"/>
                <a:gd name="T33" fmla="*/ 24 h 150"/>
                <a:gd name="T34" fmla="*/ 1 w 451"/>
                <a:gd name="T35" fmla="*/ 68 h 150"/>
                <a:gd name="T36" fmla="*/ 4 w 451"/>
                <a:gd name="T37" fmla="*/ 85 h 150"/>
                <a:gd name="T38" fmla="*/ 11 w 451"/>
                <a:gd name="T39" fmla="*/ 102 h 150"/>
                <a:gd name="T40" fmla="*/ 20 w 451"/>
                <a:gd name="T41" fmla="*/ 116 h 150"/>
                <a:gd name="T42" fmla="*/ 33 w 451"/>
                <a:gd name="T43" fmla="*/ 129 h 150"/>
                <a:gd name="T44" fmla="*/ 47 w 451"/>
                <a:gd name="T45" fmla="*/ 139 h 150"/>
                <a:gd name="T46" fmla="*/ 63 w 451"/>
                <a:gd name="T47" fmla="*/ 145 h 150"/>
                <a:gd name="T48" fmla="*/ 82 w 451"/>
                <a:gd name="T49" fmla="*/ 149 h 150"/>
                <a:gd name="T50" fmla="*/ 360 w 451"/>
                <a:gd name="T51" fmla="*/ 150 h 150"/>
                <a:gd name="T52" fmla="*/ 379 w 451"/>
                <a:gd name="T53" fmla="*/ 148 h 150"/>
                <a:gd name="T54" fmla="*/ 395 w 451"/>
                <a:gd name="T55" fmla="*/ 143 h 150"/>
                <a:gd name="T56" fmla="*/ 409 w 451"/>
                <a:gd name="T57" fmla="*/ 135 h 150"/>
                <a:gd name="T58" fmla="*/ 422 w 451"/>
                <a:gd name="T59" fmla="*/ 124 h 150"/>
                <a:gd name="T60" fmla="*/ 433 w 451"/>
                <a:gd name="T61" fmla="*/ 111 h 150"/>
                <a:gd name="T62" fmla="*/ 442 w 451"/>
                <a:gd name="T63" fmla="*/ 96 h 150"/>
                <a:gd name="T64" fmla="*/ 447 w 451"/>
                <a:gd name="T65" fmla="*/ 79 h 150"/>
                <a:gd name="T66" fmla="*/ 451 w 451"/>
                <a:gd name="T67" fmla="*/ 60 h 150"/>
                <a:gd name="T68" fmla="*/ 0 w 451"/>
                <a:gd name="T6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1" h="150">
                  <a:moveTo>
                    <a:pt x="224" y="24"/>
                  </a:moveTo>
                  <a:lnTo>
                    <a:pt x="231" y="25"/>
                  </a:lnTo>
                  <a:lnTo>
                    <a:pt x="237" y="27"/>
                  </a:lnTo>
                  <a:lnTo>
                    <a:pt x="242" y="31"/>
                  </a:lnTo>
                  <a:lnTo>
                    <a:pt x="248" y="35"/>
                  </a:lnTo>
                  <a:lnTo>
                    <a:pt x="252" y="39"/>
                  </a:lnTo>
                  <a:lnTo>
                    <a:pt x="255" y="46"/>
                  </a:lnTo>
                  <a:lnTo>
                    <a:pt x="258" y="52"/>
                  </a:lnTo>
                  <a:lnTo>
                    <a:pt x="258" y="59"/>
                  </a:lnTo>
                  <a:lnTo>
                    <a:pt x="258" y="65"/>
                  </a:lnTo>
                  <a:lnTo>
                    <a:pt x="255" y="71"/>
                  </a:lnTo>
                  <a:lnTo>
                    <a:pt x="252" y="78"/>
                  </a:lnTo>
                  <a:lnTo>
                    <a:pt x="248" y="83"/>
                  </a:lnTo>
                  <a:lnTo>
                    <a:pt x="242" y="86"/>
                  </a:lnTo>
                  <a:lnTo>
                    <a:pt x="237" y="90"/>
                  </a:lnTo>
                  <a:lnTo>
                    <a:pt x="231" y="92"/>
                  </a:lnTo>
                  <a:lnTo>
                    <a:pt x="224" y="93"/>
                  </a:lnTo>
                  <a:lnTo>
                    <a:pt x="217" y="92"/>
                  </a:lnTo>
                  <a:lnTo>
                    <a:pt x="210" y="90"/>
                  </a:lnTo>
                  <a:lnTo>
                    <a:pt x="205" y="86"/>
                  </a:lnTo>
                  <a:lnTo>
                    <a:pt x="200" y="83"/>
                  </a:lnTo>
                  <a:lnTo>
                    <a:pt x="195" y="78"/>
                  </a:lnTo>
                  <a:lnTo>
                    <a:pt x="192" y="71"/>
                  </a:lnTo>
                  <a:lnTo>
                    <a:pt x="190" y="66"/>
                  </a:lnTo>
                  <a:lnTo>
                    <a:pt x="190" y="59"/>
                  </a:lnTo>
                  <a:lnTo>
                    <a:pt x="190" y="52"/>
                  </a:lnTo>
                  <a:lnTo>
                    <a:pt x="192" y="46"/>
                  </a:lnTo>
                  <a:lnTo>
                    <a:pt x="195" y="39"/>
                  </a:lnTo>
                  <a:lnTo>
                    <a:pt x="200" y="35"/>
                  </a:lnTo>
                  <a:lnTo>
                    <a:pt x="205" y="31"/>
                  </a:lnTo>
                  <a:lnTo>
                    <a:pt x="210" y="27"/>
                  </a:lnTo>
                  <a:lnTo>
                    <a:pt x="217" y="25"/>
                  </a:lnTo>
                  <a:lnTo>
                    <a:pt x="224" y="24"/>
                  </a:lnTo>
                  <a:lnTo>
                    <a:pt x="224" y="24"/>
                  </a:lnTo>
                  <a:close/>
                  <a:moveTo>
                    <a:pt x="0" y="59"/>
                  </a:moveTo>
                  <a:lnTo>
                    <a:pt x="1" y="68"/>
                  </a:lnTo>
                  <a:lnTo>
                    <a:pt x="2" y="77"/>
                  </a:lnTo>
                  <a:lnTo>
                    <a:pt x="4" y="85"/>
                  </a:lnTo>
                  <a:lnTo>
                    <a:pt x="8" y="94"/>
                  </a:lnTo>
                  <a:lnTo>
                    <a:pt x="11" y="102"/>
                  </a:lnTo>
                  <a:lnTo>
                    <a:pt x="16" y="109"/>
                  </a:lnTo>
                  <a:lnTo>
                    <a:pt x="20" y="116"/>
                  </a:lnTo>
                  <a:lnTo>
                    <a:pt x="27" y="123"/>
                  </a:lnTo>
                  <a:lnTo>
                    <a:pt x="33" y="129"/>
                  </a:lnTo>
                  <a:lnTo>
                    <a:pt x="40" y="134"/>
                  </a:lnTo>
                  <a:lnTo>
                    <a:pt x="47" y="139"/>
                  </a:lnTo>
                  <a:lnTo>
                    <a:pt x="56" y="142"/>
                  </a:lnTo>
                  <a:lnTo>
                    <a:pt x="63" y="145"/>
                  </a:lnTo>
                  <a:lnTo>
                    <a:pt x="72" y="148"/>
                  </a:lnTo>
                  <a:lnTo>
                    <a:pt x="82" y="149"/>
                  </a:lnTo>
                  <a:lnTo>
                    <a:pt x="90" y="150"/>
                  </a:lnTo>
                  <a:lnTo>
                    <a:pt x="360" y="150"/>
                  </a:lnTo>
                  <a:lnTo>
                    <a:pt x="370" y="149"/>
                  </a:lnTo>
                  <a:lnTo>
                    <a:pt x="379" y="148"/>
                  </a:lnTo>
                  <a:lnTo>
                    <a:pt x="386" y="145"/>
                  </a:lnTo>
                  <a:lnTo>
                    <a:pt x="395" y="143"/>
                  </a:lnTo>
                  <a:lnTo>
                    <a:pt x="402" y="139"/>
                  </a:lnTo>
                  <a:lnTo>
                    <a:pt x="409" y="135"/>
                  </a:lnTo>
                  <a:lnTo>
                    <a:pt x="415" y="130"/>
                  </a:lnTo>
                  <a:lnTo>
                    <a:pt x="422" y="124"/>
                  </a:lnTo>
                  <a:lnTo>
                    <a:pt x="428" y="117"/>
                  </a:lnTo>
                  <a:lnTo>
                    <a:pt x="433" y="111"/>
                  </a:lnTo>
                  <a:lnTo>
                    <a:pt x="438" y="104"/>
                  </a:lnTo>
                  <a:lnTo>
                    <a:pt x="442" y="96"/>
                  </a:lnTo>
                  <a:lnTo>
                    <a:pt x="445" y="87"/>
                  </a:lnTo>
                  <a:lnTo>
                    <a:pt x="447" y="79"/>
                  </a:lnTo>
                  <a:lnTo>
                    <a:pt x="449" y="69"/>
                  </a:lnTo>
                  <a:lnTo>
                    <a:pt x="451" y="60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2025">
              <a:extLst>
                <a:ext uri="{FF2B5EF4-FFF2-40B4-BE49-F238E27FC236}">
                  <a16:creationId xmlns:a16="http://schemas.microsoft.com/office/drawing/2014/main" id="{AD44BCFE-381C-4084-BB3E-AC4E2D2DE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5" y="2017713"/>
              <a:ext cx="142875" cy="123825"/>
            </a:xfrm>
            <a:custGeom>
              <a:avLst/>
              <a:gdLst>
                <a:gd name="T0" fmla="*/ 318 w 451"/>
                <a:gd name="T1" fmla="*/ 0 h 390"/>
                <a:gd name="T2" fmla="*/ 30 w 451"/>
                <a:gd name="T3" fmla="*/ 0 h 390"/>
                <a:gd name="T4" fmla="*/ 0 w 451"/>
                <a:gd name="T5" fmla="*/ 0 h 390"/>
                <a:gd name="T6" fmla="*/ 0 w 451"/>
                <a:gd name="T7" fmla="*/ 390 h 390"/>
                <a:gd name="T8" fmla="*/ 451 w 451"/>
                <a:gd name="T9" fmla="*/ 390 h 390"/>
                <a:gd name="T10" fmla="*/ 451 w 451"/>
                <a:gd name="T11" fmla="*/ 30 h 390"/>
                <a:gd name="T12" fmla="*/ 375 w 451"/>
                <a:gd name="T13" fmla="*/ 30 h 390"/>
                <a:gd name="T14" fmla="*/ 367 w 451"/>
                <a:gd name="T15" fmla="*/ 29 h 390"/>
                <a:gd name="T16" fmla="*/ 359 w 451"/>
                <a:gd name="T17" fmla="*/ 27 h 390"/>
                <a:gd name="T18" fmla="*/ 351 w 451"/>
                <a:gd name="T19" fmla="*/ 25 h 390"/>
                <a:gd name="T20" fmla="*/ 343 w 451"/>
                <a:gd name="T21" fmla="*/ 21 h 390"/>
                <a:gd name="T22" fmla="*/ 336 w 451"/>
                <a:gd name="T23" fmla="*/ 17 h 390"/>
                <a:gd name="T24" fmla="*/ 329 w 451"/>
                <a:gd name="T25" fmla="*/ 12 h 390"/>
                <a:gd name="T26" fmla="*/ 323 w 451"/>
                <a:gd name="T27" fmla="*/ 6 h 390"/>
                <a:gd name="T28" fmla="*/ 318 w 451"/>
                <a:gd name="T2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1" h="390">
                  <a:moveTo>
                    <a:pt x="318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51" y="390"/>
                  </a:lnTo>
                  <a:lnTo>
                    <a:pt x="451" y="30"/>
                  </a:lnTo>
                  <a:lnTo>
                    <a:pt x="375" y="30"/>
                  </a:lnTo>
                  <a:lnTo>
                    <a:pt x="367" y="29"/>
                  </a:lnTo>
                  <a:lnTo>
                    <a:pt x="359" y="27"/>
                  </a:lnTo>
                  <a:lnTo>
                    <a:pt x="351" y="25"/>
                  </a:lnTo>
                  <a:lnTo>
                    <a:pt x="343" y="21"/>
                  </a:lnTo>
                  <a:lnTo>
                    <a:pt x="336" y="17"/>
                  </a:lnTo>
                  <a:lnTo>
                    <a:pt x="329" y="12"/>
                  </a:lnTo>
                  <a:lnTo>
                    <a:pt x="323" y="6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2026">
              <a:extLst>
                <a:ext uri="{FF2B5EF4-FFF2-40B4-BE49-F238E27FC236}">
                  <a16:creationId xmlns:a16="http://schemas.microsoft.com/office/drawing/2014/main" id="{53FDEEB6-B7E5-4317-BF5C-105279C6C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0300" y="1922463"/>
              <a:ext cx="173038" cy="127000"/>
            </a:xfrm>
            <a:custGeom>
              <a:avLst/>
              <a:gdLst>
                <a:gd name="T0" fmla="*/ 360 w 542"/>
                <a:gd name="T1" fmla="*/ 172 h 400"/>
                <a:gd name="T2" fmla="*/ 351 w 542"/>
                <a:gd name="T3" fmla="*/ 166 h 400"/>
                <a:gd name="T4" fmla="*/ 348 w 542"/>
                <a:gd name="T5" fmla="*/ 155 h 400"/>
                <a:gd name="T6" fmla="*/ 351 w 542"/>
                <a:gd name="T7" fmla="*/ 144 h 400"/>
                <a:gd name="T8" fmla="*/ 360 w 542"/>
                <a:gd name="T9" fmla="*/ 138 h 400"/>
                <a:gd name="T10" fmla="*/ 372 w 542"/>
                <a:gd name="T11" fmla="*/ 137 h 400"/>
                <a:gd name="T12" fmla="*/ 381 w 542"/>
                <a:gd name="T13" fmla="*/ 142 h 400"/>
                <a:gd name="T14" fmla="*/ 385 w 542"/>
                <a:gd name="T15" fmla="*/ 152 h 400"/>
                <a:gd name="T16" fmla="*/ 384 w 542"/>
                <a:gd name="T17" fmla="*/ 163 h 400"/>
                <a:gd name="T18" fmla="*/ 378 w 542"/>
                <a:gd name="T19" fmla="*/ 171 h 400"/>
                <a:gd name="T20" fmla="*/ 367 w 542"/>
                <a:gd name="T21" fmla="*/ 174 h 400"/>
                <a:gd name="T22" fmla="*/ 269 w 542"/>
                <a:gd name="T23" fmla="*/ 174 h 400"/>
                <a:gd name="T24" fmla="*/ 259 w 542"/>
                <a:gd name="T25" fmla="*/ 169 h 400"/>
                <a:gd name="T26" fmla="*/ 254 w 542"/>
                <a:gd name="T27" fmla="*/ 159 h 400"/>
                <a:gd name="T28" fmla="*/ 256 w 542"/>
                <a:gd name="T29" fmla="*/ 148 h 400"/>
                <a:gd name="T30" fmla="*/ 262 w 542"/>
                <a:gd name="T31" fmla="*/ 140 h 400"/>
                <a:gd name="T32" fmla="*/ 273 w 542"/>
                <a:gd name="T33" fmla="*/ 137 h 400"/>
                <a:gd name="T34" fmla="*/ 284 w 542"/>
                <a:gd name="T35" fmla="*/ 140 h 400"/>
                <a:gd name="T36" fmla="*/ 290 w 542"/>
                <a:gd name="T37" fmla="*/ 148 h 400"/>
                <a:gd name="T38" fmla="*/ 291 w 542"/>
                <a:gd name="T39" fmla="*/ 159 h 400"/>
                <a:gd name="T40" fmla="*/ 286 w 542"/>
                <a:gd name="T41" fmla="*/ 169 h 400"/>
                <a:gd name="T42" fmla="*/ 276 w 542"/>
                <a:gd name="T43" fmla="*/ 174 h 400"/>
                <a:gd name="T44" fmla="*/ 177 w 542"/>
                <a:gd name="T45" fmla="*/ 174 h 400"/>
                <a:gd name="T46" fmla="*/ 168 w 542"/>
                <a:gd name="T47" fmla="*/ 171 h 400"/>
                <a:gd name="T48" fmla="*/ 160 w 542"/>
                <a:gd name="T49" fmla="*/ 163 h 400"/>
                <a:gd name="T50" fmla="*/ 159 w 542"/>
                <a:gd name="T51" fmla="*/ 152 h 400"/>
                <a:gd name="T52" fmla="*/ 165 w 542"/>
                <a:gd name="T53" fmla="*/ 142 h 400"/>
                <a:gd name="T54" fmla="*/ 174 w 542"/>
                <a:gd name="T55" fmla="*/ 137 h 400"/>
                <a:gd name="T56" fmla="*/ 185 w 542"/>
                <a:gd name="T57" fmla="*/ 138 h 400"/>
                <a:gd name="T58" fmla="*/ 193 w 542"/>
                <a:gd name="T59" fmla="*/ 144 h 400"/>
                <a:gd name="T60" fmla="*/ 197 w 542"/>
                <a:gd name="T61" fmla="*/ 155 h 400"/>
                <a:gd name="T62" fmla="*/ 193 w 542"/>
                <a:gd name="T63" fmla="*/ 166 h 400"/>
                <a:gd name="T64" fmla="*/ 185 w 542"/>
                <a:gd name="T65" fmla="*/ 173 h 400"/>
                <a:gd name="T66" fmla="*/ 177 w 542"/>
                <a:gd name="T67" fmla="*/ 174 h 400"/>
                <a:gd name="T68" fmla="*/ 37 w 542"/>
                <a:gd name="T69" fmla="*/ 1 h 400"/>
                <a:gd name="T70" fmla="*/ 14 w 542"/>
                <a:gd name="T71" fmla="*/ 14 h 400"/>
                <a:gd name="T72" fmla="*/ 2 w 542"/>
                <a:gd name="T73" fmla="*/ 36 h 400"/>
                <a:gd name="T74" fmla="*/ 2 w 542"/>
                <a:gd name="T75" fmla="*/ 264 h 400"/>
                <a:gd name="T76" fmla="*/ 14 w 542"/>
                <a:gd name="T77" fmla="*/ 287 h 400"/>
                <a:gd name="T78" fmla="*/ 37 w 542"/>
                <a:gd name="T79" fmla="*/ 300 h 400"/>
                <a:gd name="T80" fmla="*/ 91 w 542"/>
                <a:gd name="T81" fmla="*/ 301 h 400"/>
                <a:gd name="T82" fmla="*/ 172 w 542"/>
                <a:gd name="T83" fmla="*/ 302 h 400"/>
                <a:gd name="T84" fmla="*/ 178 w 542"/>
                <a:gd name="T85" fmla="*/ 307 h 400"/>
                <a:gd name="T86" fmla="*/ 182 w 542"/>
                <a:gd name="T87" fmla="*/ 316 h 400"/>
                <a:gd name="T88" fmla="*/ 280 w 542"/>
                <a:gd name="T89" fmla="*/ 303 h 400"/>
                <a:gd name="T90" fmla="*/ 288 w 542"/>
                <a:gd name="T91" fmla="*/ 301 h 400"/>
                <a:gd name="T92" fmla="*/ 513 w 542"/>
                <a:gd name="T93" fmla="*/ 297 h 400"/>
                <a:gd name="T94" fmla="*/ 533 w 542"/>
                <a:gd name="T95" fmla="*/ 280 h 400"/>
                <a:gd name="T96" fmla="*/ 542 w 542"/>
                <a:gd name="T97" fmla="*/ 255 h 400"/>
                <a:gd name="T98" fmla="*/ 538 w 542"/>
                <a:gd name="T99" fmla="*/ 29 h 400"/>
                <a:gd name="T100" fmla="*/ 522 w 542"/>
                <a:gd name="T101" fmla="*/ 8 h 400"/>
                <a:gd name="T102" fmla="*/ 497 w 542"/>
                <a:gd name="T10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2" h="400">
                  <a:moveTo>
                    <a:pt x="367" y="174"/>
                  </a:moveTo>
                  <a:lnTo>
                    <a:pt x="364" y="174"/>
                  </a:lnTo>
                  <a:lnTo>
                    <a:pt x="360" y="172"/>
                  </a:lnTo>
                  <a:lnTo>
                    <a:pt x="357" y="171"/>
                  </a:lnTo>
                  <a:lnTo>
                    <a:pt x="354" y="169"/>
                  </a:lnTo>
                  <a:lnTo>
                    <a:pt x="351" y="166"/>
                  </a:lnTo>
                  <a:lnTo>
                    <a:pt x="350" y="163"/>
                  </a:lnTo>
                  <a:lnTo>
                    <a:pt x="349" y="159"/>
                  </a:lnTo>
                  <a:lnTo>
                    <a:pt x="348" y="155"/>
                  </a:lnTo>
                  <a:lnTo>
                    <a:pt x="349" y="152"/>
                  </a:lnTo>
                  <a:lnTo>
                    <a:pt x="350" y="148"/>
                  </a:lnTo>
                  <a:lnTo>
                    <a:pt x="351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60" y="138"/>
                  </a:lnTo>
                  <a:lnTo>
                    <a:pt x="364" y="137"/>
                  </a:lnTo>
                  <a:lnTo>
                    <a:pt x="367" y="137"/>
                  </a:lnTo>
                  <a:lnTo>
                    <a:pt x="372" y="137"/>
                  </a:lnTo>
                  <a:lnTo>
                    <a:pt x="375" y="138"/>
                  </a:lnTo>
                  <a:lnTo>
                    <a:pt x="378" y="140"/>
                  </a:lnTo>
                  <a:lnTo>
                    <a:pt x="381" y="142"/>
                  </a:lnTo>
                  <a:lnTo>
                    <a:pt x="383" y="144"/>
                  </a:lnTo>
                  <a:lnTo>
                    <a:pt x="384" y="148"/>
                  </a:lnTo>
                  <a:lnTo>
                    <a:pt x="385" y="152"/>
                  </a:lnTo>
                  <a:lnTo>
                    <a:pt x="387" y="155"/>
                  </a:lnTo>
                  <a:lnTo>
                    <a:pt x="385" y="159"/>
                  </a:lnTo>
                  <a:lnTo>
                    <a:pt x="384" y="163"/>
                  </a:lnTo>
                  <a:lnTo>
                    <a:pt x="383" y="166"/>
                  </a:lnTo>
                  <a:lnTo>
                    <a:pt x="381" y="169"/>
                  </a:lnTo>
                  <a:lnTo>
                    <a:pt x="378" y="171"/>
                  </a:lnTo>
                  <a:lnTo>
                    <a:pt x="375" y="173"/>
                  </a:lnTo>
                  <a:lnTo>
                    <a:pt x="372" y="174"/>
                  </a:lnTo>
                  <a:lnTo>
                    <a:pt x="367" y="174"/>
                  </a:lnTo>
                  <a:lnTo>
                    <a:pt x="367" y="174"/>
                  </a:lnTo>
                  <a:close/>
                  <a:moveTo>
                    <a:pt x="273" y="174"/>
                  </a:moveTo>
                  <a:lnTo>
                    <a:pt x="269" y="174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9" y="169"/>
                  </a:lnTo>
                  <a:lnTo>
                    <a:pt x="257" y="166"/>
                  </a:lnTo>
                  <a:lnTo>
                    <a:pt x="256" y="163"/>
                  </a:lnTo>
                  <a:lnTo>
                    <a:pt x="254" y="159"/>
                  </a:lnTo>
                  <a:lnTo>
                    <a:pt x="254" y="155"/>
                  </a:lnTo>
                  <a:lnTo>
                    <a:pt x="254" y="152"/>
                  </a:lnTo>
                  <a:lnTo>
                    <a:pt x="256" y="148"/>
                  </a:lnTo>
                  <a:lnTo>
                    <a:pt x="257" y="144"/>
                  </a:lnTo>
                  <a:lnTo>
                    <a:pt x="259" y="142"/>
                  </a:lnTo>
                  <a:lnTo>
                    <a:pt x="262" y="140"/>
                  </a:lnTo>
                  <a:lnTo>
                    <a:pt x="265" y="138"/>
                  </a:lnTo>
                  <a:lnTo>
                    <a:pt x="269" y="137"/>
                  </a:lnTo>
                  <a:lnTo>
                    <a:pt x="273" y="137"/>
                  </a:lnTo>
                  <a:lnTo>
                    <a:pt x="276" y="137"/>
                  </a:lnTo>
                  <a:lnTo>
                    <a:pt x="280" y="138"/>
                  </a:lnTo>
                  <a:lnTo>
                    <a:pt x="284" y="140"/>
                  </a:lnTo>
                  <a:lnTo>
                    <a:pt x="286" y="142"/>
                  </a:lnTo>
                  <a:lnTo>
                    <a:pt x="288" y="144"/>
                  </a:lnTo>
                  <a:lnTo>
                    <a:pt x="290" y="148"/>
                  </a:lnTo>
                  <a:lnTo>
                    <a:pt x="291" y="152"/>
                  </a:lnTo>
                  <a:lnTo>
                    <a:pt x="291" y="155"/>
                  </a:lnTo>
                  <a:lnTo>
                    <a:pt x="291" y="159"/>
                  </a:lnTo>
                  <a:lnTo>
                    <a:pt x="290" y="163"/>
                  </a:lnTo>
                  <a:lnTo>
                    <a:pt x="288" y="166"/>
                  </a:lnTo>
                  <a:lnTo>
                    <a:pt x="286" y="169"/>
                  </a:lnTo>
                  <a:lnTo>
                    <a:pt x="284" y="171"/>
                  </a:lnTo>
                  <a:lnTo>
                    <a:pt x="280" y="173"/>
                  </a:lnTo>
                  <a:lnTo>
                    <a:pt x="276" y="174"/>
                  </a:lnTo>
                  <a:lnTo>
                    <a:pt x="273" y="174"/>
                  </a:lnTo>
                  <a:lnTo>
                    <a:pt x="273" y="174"/>
                  </a:lnTo>
                  <a:close/>
                  <a:moveTo>
                    <a:pt x="177" y="174"/>
                  </a:moveTo>
                  <a:lnTo>
                    <a:pt x="174" y="174"/>
                  </a:lnTo>
                  <a:lnTo>
                    <a:pt x="171" y="172"/>
                  </a:lnTo>
                  <a:lnTo>
                    <a:pt x="168" y="171"/>
                  </a:lnTo>
                  <a:lnTo>
                    <a:pt x="165" y="169"/>
                  </a:lnTo>
                  <a:lnTo>
                    <a:pt x="162" y="166"/>
                  </a:lnTo>
                  <a:lnTo>
                    <a:pt x="160" y="163"/>
                  </a:lnTo>
                  <a:lnTo>
                    <a:pt x="159" y="159"/>
                  </a:lnTo>
                  <a:lnTo>
                    <a:pt x="159" y="155"/>
                  </a:lnTo>
                  <a:lnTo>
                    <a:pt x="159" y="152"/>
                  </a:lnTo>
                  <a:lnTo>
                    <a:pt x="160" y="148"/>
                  </a:lnTo>
                  <a:lnTo>
                    <a:pt x="162" y="144"/>
                  </a:lnTo>
                  <a:lnTo>
                    <a:pt x="165" y="142"/>
                  </a:lnTo>
                  <a:lnTo>
                    <a:pt x="168" y="140"/>
                  </a:lnTo>
                  <a:lnTo>
                    <a:pt x="171" y="138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82" y="137"/>
                  </a:lnTo>
                  <a:lnTo>
                    <a:pt x="185" y="138"/>
                  </a:lnTo>
                  <a:lnTo>
                    <a:pt x="188" y="140"/>
                  </a:lnTo>
                  <a:lnTo>
                    <a:pt x="191" y="142"/>
                  </a:lnTo>
                  <a:lnTo>
                    <a:pt x="193" y="144"/>
                  </a:lnTo>
                  <a:lnTo>
                    <a:pt x="196" y="148"/>
                  </a:lnTo>
                  <a:lnTo>
                    <a:pt x="197" y="152"/>
                  </a:lnTo>
                  <a:lnTo>
                    <a:pt x="197" y="155"/>
                  </a:lnTo>
                  <a:lnTo>
                    <a:pt x="197" y="159"/>
                  </a:lnTo>
                  <a:lnTo>
                    <a:pt x="196" y="163"/>
                  </a:lnTo>
                  <a:lnTo>
                    <a:pt x="193" y="166"/>
                  </a:lnTo>
                  <a:lnTo>
                    <a:pt x="191" y="169"/>
                  </a:lnTo>
                  <a:lnTo>
                    <a:pt x="188" y="171"/>
                  </a:lnTo>
                  <a:lnTo>
                    <a:pt x="185" y="173"/>
                  </a:lnTo>
                  <a:lnTo>
                    <a:pt x="182" y="174"/>
                  </a:lnTo>
                  <a:lnTo>
                    <a:pt x="177" y="174"/>
                  </a:lnTo>
                  <a:lnTo>
                    <a:pt x="177" y="174"/>
                  </a:lnTo>
                  <a:close/>
                  <a:moveTo>
                    <a:pt x="497" y="0"/>
                  </a:moveTo>
                  <a:lnTo>
                    <a:pt x="45" y="0"/>
                  </a:lnTo>
                  <a:lnTo>
                    <a:pt x="37" y="1"/>
                  </a:lnTo>
                  <a:lnTo>
                    <a:pt x="29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255"/>
                  </a:lnTo>
                  <a:lnTo>
                    <a:pt x="2" y="264"/>
                  </a:lnTo>
                  <a:lnTo>
                    <a:pt x="5" y="272"/>
                  </a:lnTo>
                  <a:lnTo>
                    <a:pt x="9" y="280"/>
                  </a:lnTo>
                  <a:lnTo>
                    <a:pt x="14" y="287"/>
                  </a:lnTo>
                  <a:lnTo>
                    <a:pt x="22" y="292"/>
                  </a:lnTo>
                  <a:lnTo>
                    <a:pt x="29" y="297"/>
                  </a:lnTo>
                  <a:lnTo>
                    <a:pt x="37" y="300"/>
                  </a:lnTo>
                  <a:lnTo>
                    <a:pt x="45" y="301"/>
                  </a:lnTo>
                  <a:lnTo>
                    <a:pt x="76" y="301"/>
                  </a:lnTo>
                  <a:lnTo>
                    <a:pt x="91" y="301"/>
                  </a:lnTo>
                  <a:lnTo>
                    <a:pt x="167" y="301"/>
                  </a:lnTo>
                  <a:lnTo>
                    <a:pt x="169" y="301"/>
                  </a:lnTo>
                  <a:lnTo>
                    <a:pt x="172" y="302"/>
                  </a:lnTo>
                  <a:lnTo>
                    <a:pt x="174" y="303"/>
                  </a:lnTo>
                  <a:lnTo>
                    <a:pt x="176" y="305"/>
                  </a:lnTo>
                  <a:lnTo>
                    <a:pt x="178" y="307"/>
                  </a:lnTo>
                  <a:lnTo>
                    <a:pt x="180" y="310"/>
                  </a:lnTo>
                  <a:lnTo>
                    <a:pt x="181" y="313"/>
                  </a:lnTo>
                  <a:lnTo>
                    <a:pt x="182" y="316"/>
                  </a:lnTo>
                  <a:lnTo>
                    <a:pt x="182" y="400"/>
                  </a:lnTo>
                  <a:lnTo>
                    <a:pt x="278" y="305"/>
                  </a:lnTo>
                  <a:lnTo>
                    <a:pt x="280" y="303"/>
                  </a:lnTo>
                  <a:lnTo>
                    <a:pt x="283" y="302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497" y="301"/>
                  </a:lnTo>
                  <a:lnTo>
                    <a:pt x="506" y="300"/>
                  </a:lnTo>
                  <a:lnTo>
                    <a:pt x="513" y="297"/>
                  </a:lnTo>
                  <a:lnTo>
                    <a:pt x="522" y="292"/>
                  </a:lnTo>
                  <a:lnTo>
                    <a:pt x="528" y="287"/>
                  </a:lnTo>
                  <a:lnTo>
                    <a:pt x="533" y="280"/>
                  </a:lnTo>
                  <a:lnTo>
                    <a:pt x="538" y="272"/>
                  </a:lnTo>
                  <a:lnTo>
                    <a:pt x="541" y="264"/>
                  </a:lnTo>
                  <a:lnTo>
                    <a:pt x="542" y="255"/>
                  </a:lnTo>
                  <a:lnTo>
                    <a:pt x="542" y="45"/>
                  </a:lnTo>
                  <a:lnTo>
                    <a:pt x="541" y="36"/>
                  </a:lnTo>
                  <a:lnTo>
                    <a:pt x="538" y="29"/>
                  </a:lnTo>
                  <a:lnTo>
                    <a:pt x="533" y="21"/>
                  </a:lnTo>
                  <a:lnTo>
                    <a:pt x="528" y="14"/>
                  </a:lnTo>
                  <a:lnTo>
                    <a:pt x="522" y="8"/>
                  </a:lnTo>
                  <a:lnTo>
                    <a:pt x="513" y="4"/>
                  </a:lnTo>
                  <a:lnTo>
                    <a:pt x="506" y="1"/>
                  </a:lnTo>
                  <a:lnTo>
                    <a:pt x="497" y="0"/>
                  </a:lnTo>
                  <a:lnTo>
                    <a:pt x="4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6" name="Group 105" descr="Icon of paper. ">
            <a:extLst>
              <a:ext uri="{FF2B5EF4-FFF2-40B4-BE49-F238E27FC236}">
                <a16:creationId xmlns:a16="http://schemas.microsoft.com/office/drawing/2014/main" id="{5A7B4376-F48C-4D8D-B85C-E30B7B3E6434}"/>
              </a:ext>
            </a:extLst>
          </p:cNvPr>
          <p:cNvGrpSpPr/>
          <p:nvPr/>
        </p:nvGrpSpPr>
        <p:grpSpPr>
          <a:xfrm>
            <a:off x="8841182" y="1368977"/>
            <a:ext cx="220663" cy="285750"/>
            <a:chOff x="4926013" y="796925"/>
            <a:chExt cx="220663" cy="285750"/>
          </a:xfrm>
          <a:solidFill>
            <a:schemeClr val="bg1"/>
          </a:solidFill>
        </p:grpSpPr>
        <p:sp>
          <p:nvSpPr>
            <p:cNvPr id="107" name="Rectangle 946">
              <a:extLst>
                <a:ext uri="{FF2B5EF4-FFF2-40B4-BE49-F238E27FC236}">
                  <a16:creationId xmlns:a16="http://schemas.microsoft.com/office/drawing/2014/main" id="{E782BD69-3279-4D29-AD06-A103E2126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996950"/>
              <a:ext cx="30163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Rectangle 947">
              <a:extLst>
                <a:ext uri="{FF2B5EF4-FFF2-40B4-BE49-F238E27FC236}">
                  <a16:creationId xmlns:a16="http://schemas.microsoft.com/office/drawing/2014/main" id="{F640AD22-6F68-4745-898A-0D4AADEA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5" y="930275"/>
              <a:ext cx="28575" cy="95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Rectangle 948">
              <a:extLst>
                <a:ext uri="{FF2B5EF4-FFF2-40B4-BE49-F238E27FC236}">
                  <a16:creationId xmlns:a16="http://schemas.microsoft.com/office/drawing/2014/main" id="{78786D45-C595-4A69-9D2B-EB0280EF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925" y="977900"/>
              <a:ext cx="2857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949">
              <a:extLst>
                <a:ext uri="{FF2B5EF4-FFF2-40B4-BE49-F238E27FC236}">
                  <a16:creationId xmlns:a16="http://schemas.microsoft.com/office/drawing/2014/main" id="{CF9052AD-F144-4CD7-B6F9-E2E57C7EB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6013" y="796925"/>
              <a:ext cx="220663" cy="285750"/>
            </a:xfrm>
            <a:custGeom>
              <a:avLst/>
              <a:gdLst>
                <a:gd name="T0" fmla="*/ 349 w 553"/>
                <a:gd name="T1" fmla="*/ 11 h 722"/>
                <a:gd name="T2" fmla="*/ 349 w 553"/>
                <a:gd name="T3" fmla="*/ 204 h 722"/>
                <a:gd name="T4" fmla="*/ 445 w 553"/>
                <a:gd name="T5" fmla="*/ 590 h 722"/>
                <a:gd name="T6" fmla="*/ 445 w 553"/>
                <a:gd name="T7" fmla="*/ 590 h 722"/>
                <a:gd name="T8" fmla="*/ 444 w 553"/>
                <a:gd name="T9" fmla="*/ 595 h 722"/>
                <a:gd name="T10" fmla="*/ 438 w 553"/>
                <a:gd name="T11" fmla="*/ 601 h 722"/>
                <a:gd name="T12" fmla="*/ 145 w 553"/>
                <a:gd name="T13" fmla="*/ 602 h 722"/>
                <a:gd name="T14" fmla="*/ 135 w 553"/>
                <a:gd name="T15" fmla="*/ 599 h 722"/>
                <a:gd name="T16" fmla="*/ 132 w 553"/>
                <a:gd name="T17" fmla="*/ 590 h 722"/>
                <a:gd name="T18" fmla="*/ 133 w 553"/>
                <a:gd name="T19" fmla="*/ 236 h 722"/>
                <a:gd name="T20" fmla="*/ 139 w 553"/>
                <a:gd name="T21" fmla="*/ 230 h 722"/>
                <a:gd name="T22" fmla="*/ 149 w 553"/>
                <a:gd name="T23" fmla="*/ 230 h 722"/>
                <a:gd name="T24" fmla="*/ 155 w 553"/>
                <a:gd name="T25" fmla="*/ 236 h 722"/>
                <a:gd name="T26" fmla="*/ 156 w 553"/>
                <a:gd name="T27" fmla="*/ 434 h 722"/>
                <a:gd name="T28" fmla="*/ 238 w 553"/>
                <a:gd name="T29" fmla="*/ 434 h 722"/>
                <a:gd name="T30" fmla="*/ 239 w 553"/>
                <a:gd name="T31" fmla="*/ 434 h 722"/>
                <a:gd name="T32" fmla="*/ 246 w 553"/>
                <a:gd name="T33" fmla="*/ 435 h 722"/>
                <a:gd name="T34" fmla="*/ 252 w 553"/>
                <a:gd name="T35" fmla="*/ 441 h 722"/>
                <a:gd name="T36" fmla="*/ 253 w 553"/>
                <a:gd name="T37" fmla="*/ 481 h 722"/>
                <a:gd name="T38" fmla="*/ 325 w 553"/>
                <a:gd name="T39" fmla="*/ 324 h 722"/>
                <a:gd name="T40" fmla="*/ 328 w 553"/>
                <a:gd name="T41" fmla="*/ 316 h 722"/>
                <a:gd name="T42" fmla="*/ 337 w 553"/>
                <a:gd name="T43" fmla="*/ 313 h 722"/>
                <a:gd name="T44" fmla="*/ 438 w 553"/>
                <a:gd name="T45" fmla="*/ 314 h 722"/>
                <a:gd name="T46" fmla="*/ 444 w 553"/>
                <a:gd name="T47" fmla="*/ 320 h 722"/>
                <a:gd name="T48" fmla="*/ 445 w 553"/>
                <a:gd name="T49" fmla="*/ 590 h 722"/>
                <a:gd name="T50" fmla="*/ 358 w 553"/>
                <a:gd name="T51" fmla="*/ 3 h 722"/>
                <a:gd name="T52" fmla="*/ 349 w 553"/>
                <a:gd name="T53" fmla="*/ 0 h 722"/>
                <a:gd name="T54" fmla="*/ 7 w 553"/>
                <a:gd name="T55" fmla="*/ 1 h 722"/>
                <a:gd name="T56" fmla="*/ 1 w 553"/>
                <a:gd name="T57" fmla="*/ 7 h 722"/>
                <a:gd name="T58" fmla="*/ 0 w 553"/>
                <a:gd name="T59" fmla="*/ 710 h 722"/>
                <a:gd name="T60" fmla="*/ 3 w 553"/>
                <a:gd name="T61" fmla="*/ 719 h 722"/>
                <a:gd name="T62" fmla="*/ 12 w 553"/>
                <a:gd name="T63" fmla="*/ 722 h 722"/>
                <a:gd name="T64" fmla="*/ 546 w 553"/>
                <a:gd name="T65" fmla="*/ 721 h 722"/>
                <a:gd name="T66" fmla="*/ 552 w 553"/>
                <a:gd name="T67" fmla="*/ 715 h 722"/>
                <a:gd name="T68" fmla="*/ 553 w 553"/>
                <a:gd name="T69" fmla="*/ 204 h 722"/>
                <a:gd name="T70" fmla="*/ 550 w 553"/>
                <a:gd name="T71" fmla="*/ 196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3" h="722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1" name="Group 110" descr="Icon of symbol representing email.">
            <a:extLst>
              <a:ext uri="{FF2B5EF4-FFF2-40B4-BE49-F238E27FC236}">
                <a16:creationId xmlns:a16="http://schemas.microsoft.com/office/drawing/2014/main" id="{20CE09B7-A9E8-4791-ABE4-6FEC5916661D}"/>
              </a:ext>
            </a:extLst>
          </p:cNvPr>
          <p:cNvGrpSpPr/>
          <p:nvPr/>
        </p:nvGrpSpPr>
        <p:grpSpPr>
          <a:xfrm>
            <a:off x="7698977" y="1368977"/>
            <a:ext cx="285750" cy="285750"/>
            <a:chOff x="11028363" y="771525"/>
            <a:chExt cx="285750" cy="285750"/>
          </a:xfrm>
          <a:solidFill>
            <a:schemeClr val="bg1"/>
          </a:solidFill>
        </p:grpSpPr>
        <p:sp>
          <p:nvSpPr>
            <p:cNvPr id="112" name="Freeform 3620">
              <a:extLst>
                <a:ext uri="{FF2B5EF4-FFF2-40B4-BE49-F238E27FC236}">
                  <a16:creationId xmlns:a16="http://schemas.microsoft.com/office/drawing/2014/main" id="{849DA0EF-7528-4EE0-8C56-4F1997586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3125" y="776288"/>
              <a:ext cx="277812" cy="276225"/>
            </a:xfrm>
            <a:custGeom>
              <a:avLst/>
              <a:gdLst>
                <a:gd name="T0" fmla="*/ 158 w 697"/>
                <a:gd name="T1" fmla="*/ 510 h 698"/>
                <a:gd name="T2" fmla="*/ 133 w 697"/>
                <a:gd name="T3" fmla="*/ 481 h 698"/>
                <a:gd name="T4" fmla="*/ 136 w 697"/>
                <a:gd name="T5" fmla="*/ 237 h 698"/>
                <a:gd name="T6" fmla="*/ 167 w 697"/>
                <a:gd name="T7" fmla="*/ 208 h 698"/>
                <a:gd name="T8" fmla="*/ 517 w 697"/>
                <a:gd name="T9" fmla="*/ 206 h 698"/>
                <a:gd name="T10" fmla="*/ 555 w 697"/>
                <a:gd name="T11" fmla="*/ 225 h 698"/>
                <a:gd name="T12" fmla="*/ 565 w 697"/>
                <a:gd name="T13" fmla="*/ 469 h 698"/>
                <a:gd name="T14" fmla="*/ 548 w 697"/>
                <a:gd name="T15" fmla="*/ 504 h 698"/>
                <a:gd name="T16" fmla="*/ 505 w 697"/>
                <a:gd name="T17" fmla="*/ 518 h 698"/>
                <a:gd name="T18" fmla="*/ 550 w 697"/>
                <a:gd name="T19" fmla="*/ 533 h 698"/>
                <a:gd name="T20" fmla="*/ 571 w 697"/>
                <a:gd name="T21" fmla="*/ 533 h 698"/>
                <a:gd name="T22" fmla="*/ 633 w 697"/>
                <a:gd name="T23" fmla="*/ 550 h 698"/>
                <a:gd name="T24" fmla="*/ 669 w 697"/>
                <a:gd name="T25" fmla="*/ 484 h 698"/>
                <a:gd name="T26" fmla="*/ 688 w 697"/>
                <a:gd name="T27" fmla="*/ 427 h 698"/>
                <a:gd name="T28" fmla="*/ 696 w 697"/>
                <a:gd name="T29" fmla="*/ 365 h 698"/>
                <a:gd name="T30" fmla="*/ 693 w 697"/>
                <a:gd name="T31" fmla="*/ 302 h 698"/>
                <a:gd name="T32" fmla="*/ 681 w 697"/>
                <a:gd name="T33" fmla="*/ 242 h 698"/>
                <a:gd name="T34" fmla="*/ 656 w 697"/>
                <a:gd name="T35" fmla="*/ 187 h 698"/>
                <a:gd name="T36" fmla="*/ 582 w 697"/>
                <a:gd name="T37" fmla="*/ 158 h 698"/>
                <a:gd name="T38" fmla="*/ 560 w 697"/>
                <a:gd name="T39" fmla="*/ 167 h 698"/>
                <a:gd name="T40" fmla="*/ 539 w 697"/>
                <a:gd name="T41" fmla="*/ 158 h 698"/>
                <a:gd name="T42" fmla="*/ 530 w 697"/>
                <a:gd name="T43" fmla="*/ 136 h 698"/>
                <a:gd name="T44" fmla="*/ 539 w 697"/>
                <a:gd name="T45" fmla="*/ 116 h 698"/>
                <a:gd name="T46" fmla="*/ 511 w 697"/>
                <a:gd name="T47" fmla="*/ 41 h 698"/>
                <a:gd name="T48" fmla="*/ 456 w 697"/>
                <a:gd name="T49" fmla="*/ 17 h 698"/>
                <a:gd name="T50" fmla="*/ 395 w 697"/>
                <a:gd name="T51" fmla="*/ 4 h 698"/>
                <a:gd name="T52" fmla="*/ 333 w 697"/>
                <a:gd name="T53" fmla="*/ 2 h 698"/>
                <a:gd name="T54" fmla="*/ 271 w 697"/>
                <a:gd name="T55" fmla="*/ 9 h 698"/>
                <a:gd name="T56" fmla="*/ 213 w 697"/>
                <a:gd name="T57" fmla="*/ 29 h 698"/>
                <a:gd name="T58" fmla="*/ 148 w 697"/>
                <a:gd name="T59" fmla="*/ 65 h 698"/>
                <a:gd name="T60" fmla="*/ 164 w 697"/>
                <a:gd name="T61" fmla="*/ 126 h 698"/>
                <a:gd name="T62" fmla="*/ 164 w 697"/>
                <a:gd name="T63" fmla="*/ 148 h 698"/>
                <a:gd name="T64" fmla="*/ 148 w 697"/>
                <a:gd name="T65" fmla="*/ 165 h 698"/>
                <a:gd name="T66" fmla="*/ 124 w 697"/>
                <a:gd name="T67" fmla="*/ 165 h 698"/>
                <a:gd name="T68" fmla="*/ 63 w 697"/>
                <a:gd name="T69" fmla="*/ 148 h 698"/>
                <a:gd name="T70" fmla="*/ 27 w 697"/>
                <a:gd name="T71" fmla="*/ 214 h 698"/>
                <a:gd name="T72" fmla="*/ 9 w 697"/>
                <a:gd name="T73" fmla="*/ 271 h 698"/>
                <a:gd name="T74" fmla="*/ 0 w 697"/>
                <a:gd name="T75" fmla="*/ 333 h 698"/>
                <a:gd name="T76" fmla="*/ 2 w 697"/>
                <a:gd name="T77" fmla="*/ 396 h 698"/>
                <a:gd name="T78" fmla="*/ 17 w 697"/>
                <a:gd name="T79" fmla="*/ 456 h 698"/>
                <a:gd name="T80" fmla="*/ 40 w 697"/>
                <a:gd name="T81" fmla="*/ 511 h 698"/>
                <a:gd name="T82" fmla="*/ 115 w 697"/>
                <a:gd name="T83" fmla="*/ 540 h 698"/>
                <a:gd name="T84" fmla="*/ 136 w 697"/>
                <a:gd name="T85" fmla="*/ 532 h 698"/>
                <a:gd name="T86" fmla="*/ 158 w 697"/>
                <a:gd name="T87" fmla="*/ 540 h 698"/>
                <a:gd name="T88" fmla="*/ 167 w 697"/>
                <a:gd name="T89" fmla="*/ 562 h 698"/>
                <a:gd name="T90" fmla="*/ 158 w 697"/>
                <a:gd name="T91" fmla="*/ 582 h 698"/>
                <a:gd name="T92" fmla="*/ 186 w 697"/>
                <a:gd name="T93" fmla="*/ 658 h 698"/>
                <a:gd name="T94" fmla="*/ 241 w 697"/>
                <a:gd name="T95" fmla="*/ 681 h 698"/>
                <a:gd name="T96" fmla="*/ 302 w 697"/>
                <a:gd name="T97" fmla="*/ 695 h 698"/>
                <a:gd name="T98" fmla="*/ 365 w 697"/>
                <a:gd name="T99" fmla="*/ 698 h 698"/>
                <a:gd name="T100" fmla="*/ 426 w 697"/>
                <a:gd name="T101" fmla="*/ 689 h 698"/>
                <a:gd name="T102" fmla="*/ 484 w 697"/>
                <a:gd name="T103" fmla="*/ 671 h 698"/>
                <a:gd name="T104" fmla="*/ 550 w 697"/>
                <a:gd name="T105" fmla="*/ 635 h 698"/>
                <a:gd name="T106" fmla="*/ 533 w 697"/>
                <a:gd name="T107" fmla="*/ 573 h 698"/>
                <a:gd name="T108" fmla="*/ 533 w 697"/>
                <a:gd name="T109" fmla="*/ 55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7" h="698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3621">
              <a:extLst>
                <a:ext uri="{FF2B5EF4-FFF2-40B4-BE49-F238E27FC236}">
                  <a16:creationId xmlns:a16="http://schemas.microsoft.com/office/drawing/2014/main" id="{AD76D8F2-24A8-45C7-93D1-4E507EA27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885825"/>
              <a:ext cx="123825" cy="71438"/>
            </a:xfrm>
            <a:custGeom>
              <a:avLst/>
              <a:gdLst>
                <a:gd name="T0" fmla="*/ 220 w 312"/>
                <a:gd name="T1" fmla="*/ 82 h 180"/>
                <a:gd name="T2" fmla="*/ 295 w 312"/>
                <a:gd name="T3" fmla="*/ 20 h 180"/>
                <a:gd name="T4" fmla="*/ 299 w 312"/>
                <a:gd name="T5" fmla="*/ 16 h 180"/>
                <a:gd name="T6" fmla="*/ 300 w 312"/>
                <a:gd name="T7" fmla="*/ 13 h 180"/>
                <a:gd name="T8" fmla="*/ 299 w 312"/>
                <a:gd name="T9" fmla="*/ 7 h 180"/>
                <a:gd name="T10" fmla="*/ 296 w 312"/>
                <a:gd name="T11" fmla="*/ 4 h 180"/>
                <a:gd name="T12" fmla="*/ 294 w 312"/>
                <a:gd name="T13" fmla="*/ 1 h 180"/>
                <a:gd name="T14" fmla="*/ 288 w 312"/>
                <a:gd name="T15" fmla="*/ 0 h 180"/>
                <a:gd name="T16" fmla="*/ 285 w 312"/>
                <a:gd name="T17" fmla="*/ 0 h 180"/>
                <a:gd name="T18" fmla="*/ 279 w 312"/>
                <a:gd name="T19" fmla="*/ 2 h 180"/>
                <a:gd name="T20" fmla="*/ 155 w 312"/>
                <a:gd name="T21" fmla="*/ 104 h 180"/>
                <a:gd name="T22" fmla="*/ 30 w 312"/>
                <a:gd name="T23" fmla="*/ 2 h 180"/>
                <a:gd name="T24" fmla="*/ 26 w 312"/>
                <a:gd name="T25" fmla="*/ 0 h 180"/>
                <a:gd name="T26" fmla="*/ 21 w 312"/>
                <a:gd name="T27" fmla="*/ 0 h 180"/>
                <a:gd name="T28" fmla="*/ 18 w 312"/>
                <a:gd name="T29" fmla="*/ 1 h 180"/>
                <a:gd name="T30" fmla="*/ 14 w 312"/>
                <a:gd name="T31" fmla="*/ 4 h 180"/>
                <a:gd name="T32" fmla="*/ 11 w 312"/>
                <a:gd name="T33" fmla="*/ 7 h 180"/>
                <a:gd name="T34" fmla="*/ 11 w 312"/>
                <a:gd name="T35" fmla="*/ 13 h 180"/>
                <a:gd name="T36" fmla="*/ 12 w 312"/>
                <a:gd name="T37" fmla="*/ 16 h 180"/>
                <a:gd name="T38" fmla="*/ 15 w 312"/>
                <a:gd name="T39" fmla="*/ 20 h 180"/>
                <a:gd name="T40" fmla="*/ 91 w 312"/>
                <a:gd name="T41" fmla="*/ 82 h 180"/>
                <a:gd name="T42" fmla="*/ 3 w 312"/>
                <a:gd name="T43" fmla="*/ 159 h 180"/>
                <a:gd name="T44" fmla="*/ 1 w 312"/>
                <a:gd name="T45" fmla="*/ 162 h 180"/>
                <a:gd name="T46" fmla="*/ 0 w 312"/>
                <a:gd name="T47" fmla="*/ 167 h 180"/>
                <a:gd name="T48" fmla="*/ 0 w 312"/>
                <a:gd name="T49" fmla="*/ 172 h 180"/>
                <a:gd name="T50" fmla="*/ 2 w 312"/>
                <a:gd name="T51" fmla="*/ 176 h 180"/>
                <a:gd name="T52" fmla="*/ 6 w 312"/>
                <a:gd name="T53" fmla="*/ 178 h 180"/>
                <a:gd name="T54" fmla="*/ 11 w 312"/>
                <a:gd name="T55" fmla="*/ 180 h 180"/>
                <a:gd name="T56" fmla="*/ 15 w 312"/>
                <a:gd name="T57" fmla="*/ 178 h 180"/>
                <a:gd name="T58" fmla="*/ 19 w 312"/>
                <a:gd name="T59" fmla="*/ 177 h 180"/>
                <a:gd name="T60" fmla="*/ 110 w 312"/>
                <a:gd name="T61" fmla="*/ 97 h 180"/>
                <a:gd name="T62" fmla="*/ 147 w 312"/>
                <a:gd name="T63" fmla="*/ 128 h 180"/>
                <a:gd name="T64" fmla="*/ 151 w 312"/>
                <a:gd name="T65" fmla="*/ 131 h 180"/>
                <a:gd name="T66" fmla="*/ 155 w 312"/>
                <a:gd name="T67" fmla="*/ 132 h 180"/>
                <a:gd name="T68" fmla="*/ 159 w 312"/>
                <a:gd name="T69" fmla="*/ 131 h 180"/>
                <a:gd name="T70" fmla="*/ 163 w 312"/>
                <a:gd name="T71" fmla="*/ 128 h 180"/>
                <a:gd name="T72" fmla="*/ 201 w 312"/>
                <a:gd name="T73" fmla="*/ 97 h 180"/>
                <a:gd name="T74" fmla="*/ 291 w 312"/>
                <a:gd name="T75" fmla="*/ 177 h 180"/>
                <a:gd name="T76" fmla="*/ 295 w 312"/>
                <a:gd name="T77" fmla="*/ 178 h 180"/>
                <a:gd name="T78" fmla="*/ 300 w 312"/>
                <a:gd name="T79" fmla="*/ 180 h 180"/>
                <a:gd name="T80" fmla="*/ 304 w 312"/>
                <a:gd name="T81" fmla="*/ 178 h 180"/>
                <a:gd name="T82" fmla="*/ 309 w 312"/>
                <a:gd name="T83" fmla="*/ 176 h 180"/>
                <a:gd name="T84" fmla="*/ 310 w 312"/>
                <a:gd name="T85" fmla="*/ 172 h 180"/>
                <a:gd name="T86" fmla="*/ 312 w 312"/>
                <a:gd name="T87" fmla="*/ 167 h 180"/>
                <a:gd name="T88" fmla="*/ 310 w 312"/>
                <a:gd name="T89" fmla="*/ 162 h 180"/>
                <a:gd name="T90" fmla="*/ 308 w 312"/>
                <a:gd name="T91" fmla="*/ 159 h 180"/>
                <a:gd name="T92" fmla="*/ 220 w 312"/>
                <a:gd name="T93" fmla="*/ 8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2" h="180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3622">
              <a:extLst>
                <a:ext uri="{FF2B5EF4-FFF2-40B4-BE49-F238E27FC236}">
                  <a16:creationId xmlns:a16="http://schemas.microsoft.com/office/drawing/2014/main" id="{BFC5AFB5-B934-4878-815B-12196286A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993775"/>
              <a:ext cx="63500" cy="63500"/>
            </a:xfrm>
            <a:custGeom>
              <a:avLst/>
              <a:gdLst>
                <a:gd name="T0" fmla="*/ 21 w 161"/>
                <a:gd name="T1" fmla="*/ 3 h 159"/>
                <a:gd name="T2" fmla="*/ 17 w 161"/>
                <a:gd name="T3" fmla="*/ 0 h 159"/>
                <a:gd name="T4" fmla="*/ 13 w 161"/>
                <a:gd name="T5" fmla="*/ 0 h 159"/>
                <a:gd name="T6" fmla="*/ 8 w 161"/>
                <a:gd name="T7" fmla="*/ 0 h 159"/>
                <a:gd name="T8" fmla="*/ 4 w 161"/>
                <a:gd name="T9" fmla="*/ 3 h 159"/>
                <a:gd name="T10" fmla="*/ 2 w 161"/>
                <a:gd name="T11" fmla="*/ 6 h 159"/>
                <a:gd name="T12" fmla="*/ 0 w 161"/>
                <a:gd name="T13" fmla="*/ 12 h 159"/>
                <a:gd name="T14" fmla="*/ 2 w 161"/>
                <a:gd name="T15" fmla="*/ 15 h 159"/>
                <a:gd name="T16" fmla="*/ 4 w 161"/>
                <a:gd name="T17" fmla="*/ 21 h 159"/>
                <a:gd name="T18" fmla="*/ 140 w 161"/>
                <a:gd name="T19" fmla="*/ 157 h 159"/>
                <a:gd name="T20" fmla="*/ 144 w 161"/>
                <a:gd name="T21" fmla="*/ 159 h 159"/>
                <a:gd name="T22" fmla="*/ 149 w 161"/>
                <a:gd name="T23" fmla="*/ 159 h 159"/>
                <a:gd name="T24" fmla="*/ 153 w 161"/>
                <a:gd name="T25" fmla="*/ 159 h 159"/>
                <a:gd name="T26" fmla="*/ 157 w 161"/>
                <a:gd name="T27" fmla="*/ 157 h 159"/>
                <a:gd name="T28" fmla="*/ 160 w 161"/>
                <a:gd name="T29" fmla="*/ 153 h 159"/>
                <a:gd name="T30" fmla="*/ 161 w 161"/>
                <a:gd name="T31" fmla="*/ 148 h 159"/>
                <a:gd name="T32" fmla="*/ 160 w 161"/>
                <a:gd name="T33" fmla="*/ 144 h 159"/>
                <a:gd name="T34" fmla="*/ 157 w 161"/>
                <a:gd name="T35" fmla="*/ 139 h 159"/>
                <a:gd name="T36" fmla="*/ 21 w 161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59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3623">
              <a:extLst>
                <a:ext uri="{FF2B5EF4-FFF2-40B4-BE49-F238E27FC236}">
                  <a16:creationId xmlns:a16="http://schemas.microsoft.com/office/drawing/2014/main" id="{6FEA2310-F55A-42DA-913D-4342D4C4A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993775"/>
              <a:ext cx="63500" cy="63500"/>
            </a:xfrm>
            <a:custGeom>
              <a:avLst/>
              <a:gdLst>
                <a:gd name="T0" fmla="*/ 157 w 160"/>
                <a:gd name="T1" fmla="*/ 3 h 159"/>
                <a:gd name="T2" fmla="*/ 153 w 160"/>
                <a:gd name="T3" fmla="*/ 0 h 159"/>
                <a:gd name="T4" fmla="*/ 148 w 160"/>
                <a:gd name="T5" fmla="*/ 0 h 159"/>
                <a:gd name="T6" fmla="*/ 144 w 160"/>
                <a:gd name="T7" fmla="*/ 0 h 159"/>
                <a:gd name="T8" fmla="*/ 139 w 160"/>
                <a:gd name="T9" fmla="*/ 3 h 159"/>
                <a:gd name="T10" fmla="*/ 3 w 160"/>
                <a:gd name="T11" fmla="*/ 139 h 159"/>
                <a:gd name="T12" fmla="*/ 0 w 160"/>
                <a:gd name="T13" fmla="*/ 144 h 159"/>
                <a:gd name="T14" fmla="*/ 0 w 160"/>
                <a:gd name="T15" fmla="*/ 148 h 159"/>
                <a:gd name="T16" fmla="*/ 0 w 160"/>
                <a:gd name="T17" fmla="*/ 153 h 159"/>
                <a:gd name="T18" fmla="*/ 3 w 160"/>
                <a:gd name="T19" fmla="*/ 157 h 159"/>
                <a:gd name="T20" fmla="*/ 7 w 160"/>
                <a:gd name="T21" fmla="*/ 159 h 159"/>
                <a:gd name="T22" fmla="*/ 12 w 160"/>
                <a:gd name="T23" fmla="*/ 159 h 159"/>
                <a:gd name="T24" fmla="*/ 16 w 160"/>
                <a:gd name="T25" fmla="*/ 159 h 159"/>
                <a:gd name="T26" fmla="*/ 21 w 160"/>
                <a:gd name="T27" fmla="*/ 157 h 159"/>
                <a:gd name="T28" fmla="*/ 157 w 160"/>
                <a:gd name="T29" fmla="*/ 21 h 159"/>
                <a:gd name="T30" fmla="*/ 160 w 160"/>
                <a:gd name="T31" fmla="*/ 15 h 159"/>
                <a:gd name="T32" fmla="*/ 160 w 160"/>
                <a:gd name="T33" fmla="*/ 12 h 159"/>
                <a:gd name="T34" fmla="*/ 160 w 160"/>
                <a:gd name="T35" fmla="*/ 6 h 159"/>
                <a:gd name="T36" fmla="*/ 157 w 160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59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3624">
              <a:extLst>
                <a:ext uri="{FF2B5EF4-FFF2-40B4-BE49-F238E27FC236}">
                  <a16:creationId xmlns:a16="http://schemas.microsoft.com/office/drawing/2014/main" id="{A80953AC-975D-4E59-BEC4-4B21BEA83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771525"/>
              <a:ext cx="63500" cy="63500"/>
            </a:xfrm>
            <a:custGeom>
              <a:avLst/>
              <a:gdLst>
                <a:gd name="T0" fmla="*/ 4 w 161"/>
                <a:gd name="T1" fmla="*/ 156 h 160"/>
                <a:gd name="T2" fmla="*/ 8 w 161"/>
                <a:gd name="T3" fmla="*/ 159 h 160"/>
                <a:gd name="T4" fmla="*/ 12 w 161"/>
                <a:gd name="T5" fmla="*/ 160 h 160"/>
                <a:gd name="T6" fmla="*/ 17 w 161"/>
                <a:gd name="T7" fmla="*/ 159 h 160"/>
                <a:gd name="T8" fmla="*/ 21 w 161"/>
                <a:gd name="T9" fmla="*/ 156 h 160"/>
                <a:gd name="T10" fmla="*/ 157 w 161"/>
                <a:gd name="T11" fmla="*/ 20 h 160"/>
                <a:gd name="T12" fmla="*/ 160 w 161"/>
                <a:gd name="T13" fmla="*/ 16 h 160"/>
                <a:gd name="T14" fmla="*/ 161 w 161"/>
                <a:gd name="T15" fmla="*/ 11 h 160"/>
                <a:gd name="T16" fmla="*/ 160 w 161"/>
                <a:gd name="T17" fmla="*/ 7 h 160"/>
                <a:gd name="T18" fmla="*/ 157 w 161"/>
                <a:gd name="T19" fmla="*/ 4 h 160"/>
                <a:gd name="T20" fmla="*/ 153 w 161"/>
                <a:gd name="T21" fmla="*/ 1 h 160"/>
                <a:gd name="T22" fmla="*/ 149 w 161"/>
                <a:gd name="T23" fmla="*/ 0 h 160"/>
                <a:gd name="T24" fmla="*/ 144 w 161"/>
                <a:gd name="T25" fmla="*/ 1 h 160"/>
                <a:gd name="T26" fmla="*/ 140 w 161"/>
                <a:gd name="T27" fmla="*/ 4 h 160"/>
                <a:gd name="T28" fmla="*/ 4 w 161"/>
                <a:gd name="T29" fmla="*/ 140 h 160"/>
                <a:gd name="T30" fmla="*/ 2 w 161"/>
                <a:gd name="T31" fmla="*/ 144 h 160"/>
                <a:gd name="T32" fmla="*/ 0 w 161"/>
                <a:gd name="T33" fmla="*/ 147 h 160"/>
                <a:gd name="T34" fmla="*/ 2 w 161"/>
                <a:gd name="T35" fmla="*/ 153 h 160"/>
                <a:gd name="T36" fmla="*/ 4 w 161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60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3625">
              <a:extLst>
                <a:ext uri="{FF2B5EF4-FFF2-40B4-BE49-F238E27FC236}">
                  <a16:creationId xmlns:a16="http://schemas.microsoft.com/office/drawing/2014/main" id="{DCEEE9E8-A5B3-4D81-814B-3132C0A5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771525"/>
              <a:ext cx="63500" cy="63500"/>
            </a:xfrm>
            <a:custGeom>
              <a:avLst/>
              <a:gdLst>
                <a:gd name="T0" fmla="*/ 139 w 160"/>
                <a:gd name="T1" fmla="*/ 156 h 160"/>
                <a:gd name="T2" fmla="*/ 144 w 160"/>
                <a:gd name="T3" fmla="*/ 159 h 160"/>
                <a:gd name="T4" fmla="*/ 148 w 160"/>
                <a:gd name="T5" fmla="*/ 160 h 160"/>
                <a:gd name="T6" fmla="*/ 153 w 160"/>
                <a:gd name="T7" fmla="*/ 159 h 160"/>
                <a:gd name="T8" fmla="*/ 157 w 160"/>
                <a:gd name="T9" fmla="*/ 156 h 160"/>
                <a:gd name="T10" fmla="*/ 160 w 160"/>
                <a:gd name="T11" fmla="*/ 153 h 160"/>
                <a:gd name="T12" fmla="*/ 160 w 160"/>
                <a:gd name="T13" fmla="*/ 149 h 160"/>
                <a:gd name="T14" fmla="*/ 160 w 160"/>
                <a:gd name="T15" fmla="*/ 144 h 160"/>
                <a:gd name="T16" fmla="*/ 157 w 160"/>
                <a:gd name="T17" fmla="*/ 140 h 160"/>
                <a:gd name="T18" fmla="*/ 21 w 160"/>
                <a:gd name="T19" fmla="*/ 4 h 160"/>
                <a:gd name="T20" fmla="*/ 16 w 160"/>
                <a:gd name="T21" fmla="*/ 1 h 160"/>
                <a:gd name="T22" fmla="*/ 12 w 160"/>
                <a:gd name="T23" fmla="*/ 0 h 160"/>
                <a:gd name="T24" fmla="*/ 7 w 160"/>
                <a:gd name="T25" fmla="*/ 1 h 160"/>
                <a:gd name="T26" fmla="*/ 3 w 160"/>
                <a:gd name="T27" fmla="*/ 4 h 160"/>
                <a:gd name="T28" fmla="*/ 0 w 160"/>
                <a:gd name="T29" fmla="*/ 7 h 160"/>
                <a:gd name="T30" fmla="*/ 0 w 160"/>
                <a:gd name="T31" fmla="*/ 11 h 160"/>
                <a:gd name="T32" fmla="*/ 0 w 160"/>
                <a:gd name="T33" fmla="*/ 16 h 160"/>
                <a:gd name="T34" fmla="*/ 3 w 160"/>
                <a:gd name="T35" fmla="*/ 20 h 160"/>
                <a:gd name="T36" fmla="*/ 139 w 160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6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8" name="Group 117" descr="Icon of boxes.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reeform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8" name="Group 127" descr="Icon of human being and speech bubble. ">
            <a:extLst>
              <a:ext uri="{FF2B5EF4-FFF2-40B4-BE49-F238E27FC236}">
                <a16:creationId xmlns:a16="http://schemas.microsoft.com/office/drawing/2014/main" id="{E7EE81F4-E278-4BA7-8923-0D6DD1FEBDFA}"/>
              </a:ext>
            </a:extLst>
          </p:cNvPr>
          <p:cNvGrpSpPr/>
          <p:nvPr/>
        </p:nvGrpSpPr>
        <p:grpSpPr>
          <a:xfrm>
            <a:off x="9918300" y="1368977"/>
            <a:ext cx="284163" cy="285751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129" name="Freeform 2993">
              <a:extLst>
                <a:ext uri="{FF2B5EF4-FFF2-40B4-BE49-F238E27FC236}">
                  <a16:creationId xmlns:a16="http://schemas.microsoft.com/office/drawing/2014/main" id="{DA50A160-1A41-427D-BA06-CB32B8C49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2994">
              <a:extLst>
                <a:ext uri="{FF2B5EF4-FFF2-40B4-BE49-F238E27FC236}">
                  <a16:creationId xmlns:a16="http://schemas.microsoft.com/office/drawing/2014/main" id="{983071EF-DBDF-4331-848B-74957C82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69E5B0ED-CEF0-D387-A46D-E7B331AFD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75" y="1151655"/>
            <a:ext cx="9786620" cy="55178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237026-174B-074D-DFC0-32DA16718CD6}"/>
              </a:ext>
            </a:extLst>
          </p:cNvPr>
          <p:cNvSpPr txBox="1"/>
          <p:nvPr/>
        </p:nvSpPr>
        <p:spPr>
          <a:xfrm>
            <a:off x="120073" y="3264239"/>
            <a:ext cx="1869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accent3"/>
                </a:solidFill>
                <a:latin typeface="+mj-lt"/>
              </a:rPr>
              <a:t>POWER BI</a:t>
            </a:r>
          </a:p>
          <a:p>
            <a:pPr algn="ctr"/>
            <a:r>
              <a:rPr lang="en-US" sz="2400" b="1" i="1" dirty="0">
                <a:solidFill>
                  <a:schemeClr val="accent3"/>
                </a:solidFill>
                <a:latin typeface="+mj-lt"/>
              </a:rPr>
              <a:t>Dashboard</a:t>
            </a:r>
            <a:endParaRPr lang="en-IN" sz="2400" b="1" i="1" dirty="0">
              <a:solidFill>
                <a:schemeClr val="accent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89095"/>
            <a:ext cx="11734800" cy="5262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 screen">
            <a:extLst>
              <a:ext uri="{FF2B5EF4-FFF2-40B4-BE49-F238E27FC236}">
                <a16:creationId xmlns:a16="http://schemas.microsoft.com/office/drawing/2014/main" id="{4E117181-1861-CADC-FB8C-E6251536B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45" y="904114"/>
            <a:ext cx="11102110" cy="50464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2EC07C-89AC-BEFC-8108-3FA93766653A}"/>
              </a:ext>
            </a:extLst>
          </p:cNvPr>
          <p:cNvSpPr txBox="1"/>
          <p:nvPr/>
        </p:nvSpPr>
        <p:spPr>
          <a:xfrm>
            <a:off x="4202545" y="6006190"/>
            <a:ext cx="3786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+mj-lt"/>
              </a:rPr>
              <a:t>TABLEAU Dashboard</a:t>
            </a:r>
            <a:endParaRPr lang="en-IN" sz="2400" b="1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420122"/>
            <a:ext cx="11734800" cy="5262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162582D8-CCEB-219D-BFAC-7A9E58CBC231}"/>
              </a:ext>
            </a:extLst>
          </p:cNvPr>
          <p:cNvSpPr/>
          <p:nvPr/>
        </p:nvSpPr>
        <p:spPr>
          <a:xfrm>
            <a:off x="960582" y="1413164"/>
            <a:ext cx="4507345" cy="4211782"/>
          </a:xfrm>
          <a:prstGeom prst="flowChartConnec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8A7E61-AF06-FF6B-45AF-DB1BF5442CFC}"/>
              </a:ext>
            </a:extLst>
          </p:cNvPr>
          <p:cNvSpPr txBox="1"/>
          <p:nvPr/>
        </p:nvSpPr>
        <p:spPr>
          <a:xfrm>
            <a:off x="1731818" y="3226667"/>
            <a:ext cx="2964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+mj-lt"/>
              </a:rPr>
              <a:t>CHALLENGES</a:t>
            </a:r>
            <a:endParaRPr lang="en-IN" sz="32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A818F4-A828-41FB-636B-BE37F96B945C}"/>
              </a:ext>
            </a:extLst>
          </p:cNvPr>
          <p:cNvSpPr txBox="1"/>
          <p:nvPr/>
        </p:nvSpPr>
        <p:spPr>
          <a:xfrm>
            <a:off x="6096000" y="2103282"/>
            <a:ext cx="53755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+mj-lt"/>
              </a:rPr>
              <a:t>Dealing with date column in excel.</a:t>
            </a:r>
          </a:p>
          <a:p>
            <a:endParaRPr lang="en-US" sz="2400" b="1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b="1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dirty="0">
                <a:latin typeface="+mj-lt"/>
              </a:rPr>
              <a:t>Understanding attributes of the data(domain knowledge).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5DA19-0C6D-5C44-741A-FB7D7F5F8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424E6EA5-1C9C-1919-A52E-7DA6E6B462B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332FF6-6236-1C7C-9A10-72CB6D934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8C4BE53F-F57E-6597-D381-B6A377D7FA56}"/>
              </a:ext>
            </a:extLst>
          </p:cNvPr>
          <p:cNvSpPr txBox="1">
            <a:spLocks/>
          </p:cNvSpPr>
          <p:nvPr/>
        </p:nvSpPr>
        <p:spPr>
          <a:xfrm>
            <a:off x="228600" y="395836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ECBDC9-DEFA-8623-F544-A822F0970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047;p44">
            <a:extLst>
              <a:ext uri="{FF2B5EF4-FFF2-40B4-BE49-F238E27FC236}">
                <a16:creationId xmlns:a16="http://schemas.microsoft.com/office/drawing/2014/main" id="{40FF2F7B-3012-B8FD-4630-B421C7300B86}"/>
              </a:ext>
            </a:extLst>
          </p:cNvPr>
          <p:cNvSpPr txBox="1"/>
          <p:nvPr/>
        </p:nvSpPr>
        <p:spPr>
          <a:xfrm>
            <a:off x="4086225" y="732735"/>
            <a:ext cx="36207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bg2">
                    <a:lumMod val="2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Insights</a:t>
            </a:r>
            <a:endParaRPr sz="2400" b="1" dirty="0">
              <a:solidFill>
                <a:schemeClr val="bg2">
                  <a:lumMod val="25000"/>
                </a:schemeClr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3" name="Google Shape;1075;p44">
            <a:extLst>
              <a:ext uri="{FF2B5EF4-FFF2-40B4-BE49-F238E27FC236}">
                <a16:creationId xmlns:a16="http://schemas.microsoft.com/office/drawing/2014/main" id="{656488C7-3602-8D40-3828-9CEF79C41BB0}"/>
              </a:ext>
            </a:extLst>
          </p:cNvPr>
          <p:cNvCxnSpPr>
            <a:cxnSpLocks/>
          </p:cNvCxnSpPr>
          <p:nvPr/>
        </p:nvCxnSpPr>
        <p:spPr>
          <a:xfrm rot="5400000">
            <a:off x="3671923" y="412142"/>
            <a:ext cx="1387753" cy="284790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" name="Google Shape;1075;p44">
            <a:extLst>
              <a:ext uri="{FF2B5EF4-FFF2-40B4-BE49-F238E27FC236}">
                <a16:creationId xmlns:a16="http://schemas.microsoft.com/office/drawing/2014/main" id="{FC09330A-513B-77E5-B45D-D57A3E275D19}"/>
              </a:ext>
            </a:extLst>
          </p:cNvPr>
          <p:cNvCxnSpPr>
            <a:cxnSpLocks/>
            <a:endCxn id="34" idx="0"/>
          </p:cNvCxnSpPr>
          <p:nvPr/>
        </p:nvCxnSpPr>
        <p:spPr>
          <a:xfrm rot="10800000" flipV="1">
            <a:off x="1140644" y="1836091"/>
            <a:ext cx="2945587" cy="674399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" name="Google Shape;1078;p44">
            <a:extLst>
              <a:ext uri="{FF2B5EF4-FFF2-40B4-BE49-F238E27FC236}">
                <a16:creationId xmlns:a16="http://schemas.microsoft.com/office/drawing/2014/main" id="{531CBC9B-CF45-561D-87FF-613F56C75D19}"/>
              </a:ext>
            </a:extLst>
          </p:cNvPr>
          <p:cNvCxnSpPr>
            <a:cxnSpLocks/>
          </p:cNvCxnSpPr>
          <p:nvPr/>
        </p:nvCxnSpPr>
        <p:spPr>
          <a:xfrm>
            <a:off x="5608373" y="1847002"/>
            <a:ext cx="1546572" cy="663489"/>
          </a:xfrm>
          <a:prstGeom prst="bentConnector3">
            <a:avLst>
              <a:gd name="adj1" fmla="val 9998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" name="Google Shape;1076;p44">
            <a:extLst>
              <a:ext uri="{FF2B5EF4-FFF2-40B4-BE49-F238E27FC236}">
                <a16:creationId xmlns:a16="http://schemas.microsoft.com/office/drawing/2014/main" id="{5A6301B3-E582-A33D-0591-C42A9EC8C786}"/>
              </a:ext>
            </a:extLst>
          </p:cNvPr>
          <p:cNvCxnSpPr>
            <a:cxnSpLocks/>
          </p:cNvCxnSpPr>
          <p:nvPr/>
        </p:nvCxnSpPr>
        <p:spPr>
          <a:xfrm rot="5400000">
            <a:off x="4413250" y="1177099"/>
            <a:ext cx="1401816" cy="134664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" name="Google Shape;1078;p44">
            <a:extLst>
              <a:ext uri="{FF2B5EF4-FFF2-40B4-BE49-F238E27FC236}">
                <a16:creationId xmlns:a16="http://schemas.microsoft.com/office/drawing/2014/main" id="{1DF2F4B5-F164-C0FD-DAC9-742371BBC385}"/>
              </a:ext>
            </a:extLst>
          </p:cNvPr>
          <p:cNvCxnSpPr>
            <a:cxnSpLocks/>
          </p:cNvCxnSpPr>
          <p:nvPr/>
        </p:nvCxnSpPr>
        <p:spPr>
          <a:xfrm>
            <a:off x="6607480" y="1843389"/>
            <a:ext cx="1803478" cy="693878"/>
          </a:xfrm>
          <a:prstGeom prst="bentConnector3">
            <a:avLst>
              <a:gd name="adj1" fmla="val 10017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" name="Google Shape;1078;p44">
            <a:extLst>
              <a:ext uri="{FF2B5EF4-FFF2-40B4-BE49-F238E27FC236}">
                <a16:creationId xmlns:a16="http://schemas.microsoft.com/office/drawing/2014/main" id="{04CBEE49-53B7-12E1-698C-709CDBE0C6DA}"/>
              </a:ext>
            </a:extLst>
          </p:cNvPr>
          <p:cNvCxnSpPr>
            <a:cxnSpLocks/>
          </p:cNvCxnSpPr>
          <p:nvPr/>
        </p:nvCxnSpPr>
        <p:spPr>
          <a:xfrm>
            <a:off x="6975836" y="1843389"/>
            <a:ext cx="3136096" cy="693878"/>
          </a:xfrm>
          <a:prstGeom prst="bentConnector3">
            <a:avLst>
              <a:gd name="adj1" fmla="val 1004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4" name="Google Shape;635;p29">
            <a:extLst>
              <a:ext uri="{FF2B5EF4-FFF2-40B4-BE49-F238E27FC236}">
                <a16:creationId xmlns:a16="http://schemas.microsoft.com/office/drawing/2014/main" id="{470805A5-EF17-D660-029E-569FC327C494}"/>
              </a:ext>
            </a:extLst>
          </p:cNvPr>
          <p:cNvSpPr txBox="1"/>
          <p:nvPr/>
        </p:nvSpPr>
        <p:spPr>
          <a:xfrm>
            <a:off x="890222" y="2510491"/>
            <a:ext cx="500841" cy="503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B0F0"/>
                </a:solidFill>
                <a:latin typeface="DM Sans"/>
                <a:ea typeface="DM Sans"/>
                <a:cs typeface="DM Sans"/>
                <a:sym typeface="DM Sans"/>
              </a:rPr>
              <a:t>01</a:t>
            </a:r>
            <a:endParaRPr sz="1800" b="1" dirty="0">
              <a:solidFill>
                <a:srgbClr val="00B0F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" name="Google Shape;635;p29">
            <a:extLst>
              <a:ext uri="{FF2B5EF4-FFF2-40B4-BE49-F238E27FC236}">
                <a16:creationId xmlns:a16="http://schemas.microsoft.com/office/drawing/2014/main" id="{D5976041-3F4A-5340-86BD-4D901F83E107}"/>
              </a:ext>
            </a:extLst>
          </p:cNvPr>
          <p:cNvSpPr txBox="1"/>
          <p:nvPr/>
        </p:nvSpPr>
        <p:spPr>
          <a:xfrm>
            <a:off x="2691424" y="2537267"/>
            <a:ext cx="500841" cy="47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B0F0"/>
                </a:solidFill>
                <a:latin typeface="DM Sans"/>
                <a:ea typeface="DM Sans"/>
                <a:cs typeface="DM Sans"/>
                <a:sym typeface="DM Sans"/>
              </a:rPr>
              <a:t>02</a:t>
            </a:r>
            <a:endParaRPr sz="1800" b="1" dirty="0">
              <a:solidFill>
                <a:srgbClr val="00B0F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" name="Google Shape;635;p29">
            <a:extLst>
              <a:ext uri="{FF2B5EF4-FFF2-40B4-BE49-F238E27FC236}">
                <a16:creationId xmlns:a16="http://schemas.microsoft.com/office/drawing/2014/main" id="{D4BA1D55-BD71-C90C-F3E4-3064BF0C2787}"/>
              </a:ext>
            </a:extLst>
          </p:cNvPr>
          <p:cNvSpPr txBox="1"/>
          <p:nvPr/>
        </p:nvSpPr>
        <p:spPr>
          <a:xfrm>
            <a:off x="4190412" y="2537267"/>
            <a:ext cx="500841" cy="47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B0F0"/>
                </a:solidFill>
                <a:latin typeface="DM Sans"/>
                <a:ea typeface="DM Sans"/>
                <a:cs typeface="DM Sans"/>
                <a:sym typeface="DM Sans"/>
              </a:rPr>
              <a:t>03</a:t>
            </a:r>
            <a:endParaRPr sz="1800" b="1" dirty="0">
              <a:solidFill>
                <a:srgbClr val="00B0F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2B68EC-27FB-3D87-E718-F98B9FA0B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87482" y="1039700"/>
            <a:ext cx="0" cy="149756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Google Shape;635;p29">
            <a:extLst>
              <a:ext uri="{FF2B5EF4-FFF2-40B4-BE49-F238E27FC236}">
                <a16:creationId xmlns:a16="http://schemas.microsoft.com/office/drawing/2014/main" id="{4F1D4244-B840-9386-2C01-CA16CE96D548}"/>
              </a:ext>
            </a:extLst>
          </p:cNvPr>
          <p:cNvSpPr txBox="1"/>
          <p:nvPr/>
        </p:nvSpPr>
        <p:spPr>
          <a:xfrm>
            <a:off x="5537063" y="2558626"/>
            <a:ext cx="500841" cy="47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B0F0"/>
                </a:solidFill>
                <a:latin typeface="DM Sans"/>
                <a:ea typeface="DM Sans"/>
                <a:cs typeface="DM Sans"/>
                <a:sym typeface="DM Sans"/>
              </a:rPr>
              <a:t>0</a:t>
            </a:r>
            <a:r>
              <a:rPr lang="en" b="1" dirty="0">
                <a:solidFill>
                  <a:srgbClr val="00B0F0"/>
                </a:solidFill>
                <a:latin typeface="DM Sans"/>
                <a:ea typeface="DM Sans"/>
                <a:cs typeface="DM Sans"/>
                <a:sym typeface="DM Sans"/>
              </a:rPr>
              <a:t>4</a:t>
            </a:r>
            <a:endParaRPr sz="1800" b="1" dirty="0">
              <a:solidFill>
                <a:srgbClr val="00B0F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" name="Google Shape;635;p29">
            <a:extLst>
              <a:ext uri="{FF2B5EF4-FFF2-40B4-BE49-F238E27FC236}">
                <a16:creationId xmlns:a16="http://schemas.microsoft.com/office/drawing/2014/main" id="{05774807-7B8B-C56F-218D-2AB8C171FA55}"/>
              </a:ext>
            </a:extLst>
          </p:cNvPr>
          <p:cNvSpPr txBox="1"/>
          <p:nvPr/>
        </p:nvSpPr>
        <p:spPr>
          <a:xfrm>
            <a:off x="6905660" y="2510491"/>
            <a:ext cx="500841" cy="47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B0F0"/>
                </a:solidFill>
                <a:latin typeface="DM Sans"/>
                <a:ea typeface="DM Sans"/>
                <a:cs typeface="DM Sans"/>
                <a:sym typeface="DM Sans"/>
              </a:rPr>
              <a:t>05</a:t>
            </a:r>
            <a:endParaRPr sz="1800" b="1" dirty="0">
              <a:solidFill>
                <a:srgbClr val="00B0F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9" name="Google Shape;635;p29">
            <a:extLst>
              <a:ext uri="{FF2B5EF4-FFF2-40B4-BE49-F238E27FC236}">
                <a16:creationId xmlns:a16="http://schemas.microsoft.com/office/drawing/2014/main" id="{FC1A286E-F64D-62A5-238C-467178192882}"/>
              </a:ext>
            </a:extLst>
          </p:cNvPr>
          <p:cNvSpPr txBox="1"/>
          <p:nvPr/>
        </p:nvSpPr>
        <p:spPr>
          <a:xfrm>
            <a:off x="8208297" y="2523879"/>
            <a:ext cx="500841" cy="47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B0F0"/>
                </a:solidFill>
                <a:latin typeface="DM Sans"/>
                <a:ea typeface="DM Sans"/>
                <a:cs typeface="DM Sans"/>
                <a:sym typeface="DM Sans"/>
              </a:rPr>
              <a:t>0</a:t>
            </a:r>
            <a:r>
              <a:rPr lang="en" b="1" dirty="0">
                <a:solidFill>
                  <a:srgbClr val="00B0F0"/>
                </a:solidFill>
                <a:latin typeface="DM Sans"/>
                <a:ea typeface="DM Sans"/>
                <a:cs typeface="DM Sans"/>
                <a:sym typeface="DM Sans"/>
              </a:rPr>
              <a:t>6</a:t>
            </a:r>
            <a:endParaRPr sz="1800" b="1" dirty="0">
              <a:solidFill>
                <a:srgbClr val="00B0F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0" name="Google Shape;635;p29">
            <a:extLst>
              <a:ext uri="{FF2B5EF4-FFF2-40B4-BE49-F238E27FC236}">
                <a16:creationId xmlns:a16="http://schemas.microsoft.com/office/drawing/2014/main" id="{A51494B8-1A34-9CEA-05BF-3E493C2E7B0D}"/>
              </a:ext>
            </a:extLst>
          </p:cNvPr>
          <p:cNvSpPr txBox="1"/>
          <p:nvPr/>
        </p:nvSpPr>
        <p:spPr>
          <a:xfrm>
            <a:off x="9861511" y="2491350"/>
            <a:ext cx="500841" cy="47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B0F0"/>
                </a:solidFill>
                <a:latin typeface="DM Sans"/>
                <a:ea typeface="DM Sans"/>
                <a:cs typeface="DM Sans"/>
                <a:sym typeface="DM Sans"/>
              </a:rPr>
              <a:t>0</a:t>
            </a:r>
            <a:r>
              <a:rPr lang="en" b="1" dirty="0">
                <a:solidFill>
                  <a:srgbClr val="00B0F0"/>
                </a:solidFill>
                <a:latin typeface="DM Sans"/>
                <a:ea typeface="DM Sans"/>
                <a:cs typeface="DM Sans"/>
                <a:sym typeface="DM Sans"/>
              </a:rPr>
              <a:t>7</a:t>
            </a:r>
            <a:endParaRPr sz="1800" b="1" dirty="0">
              <a:solidFill>
                <a:srgbClr val="00B0F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51" name="Google Shape;1071;p44">
            <a:extLst>
              <a:ext uri="{FF2B5EF4-FFF2-40B4-BE49-F238E27FC236}">
                <a16:creationId xmlns:a16="http://schemas.microsoft.com/office/drawing/2014/main" id="{BAC8D4D7-01CB-4376-9C5D-B0E1F024CD5A}"/>
              </a:ext>
            </a:extLst>
          </p:cNvPr>
          <p:cNvCxnSpPr>
            <a:cxnSpLocks/>
          </p:cNvCxnSpPr>
          <p:nvPr/>
        </p:nvCxnSpPr>
        <p:spPr>
          <a:xfrm>
            <a:off x="1140642" y="2967868"/>
            <a:ext cx="6506" cy="4178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" name="Google Shape;1071;p44">
            <a:extLst>
              <a:ext uri="{FF2B5EF4-FFF2-40B4-BE49-F238E27FC236}">
                <a16:creationId xmlns:a16="http://schemas.microsoft.com/office/drawing/2014/main" id="{595F818C-E718-3715-ADCD-56529399147A}"/>
              </a:ext>
            </a:extLst>
          </p:cNvPr>
          <p:cNvCxnSpPr>
            <a:cxnSpLocks/>
          </p:cNvCxnSpPr>
          <p:nvPr/>
        </p:nvCxnSpPr>
        <p:spPr>
          <a:xfrm>
            <a:off x="2943063" y="2967868"/>
            <a:ext cx="6506" cy="18303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" name="Google Shape;1071;p44">
            <a:extLst>
              <a:ext uri="{FF2B5EF4-FFF2-40B4-BE49-F238E27FC236}">
                <a16:creationId xmlns:a16="http://schemas.microsoft.com/office/drawing/2014/main" id="{C97F28E2-3A3A-6DA2-0F63-4E9D660BFAC9}"/>
              </a:ext>
            </a:extLst>
          </p:cNvPr>
          <p:cNvCxnSpPr>
            <a:cxnSpLocks/>
          </p:cNvCxnSpPr>
          <p:nvPr/>
        </p:nvCxnSpPr>
        <p:spPr>
          <a:xfrm>
            <a:off x="4448614" y="2967868"/>
            <a:ext cx="605" cy="4611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4" name="Google Shape;1071;p44">
            <a:extLst>
              <a:ext uri="{FF2B5EF4-FFF2-40B4-BE49-F238E27FC236}">
                <a16:creationId xmlns:a16="http://schemas.microsoft.com/office/drawing/2014/main" id="{4D171E88-3A0E-C8A7-2BB0-80EFDC351AB8}"/>
              </a:ext>
            </a:extLst>
          </p:cNvPr>
          <p:cNvCxnSpPr>
            <a:cxnSpLocks/>
          </p:cNvCxnSpPr>
          <p:nvPr/>
        </p:nvCxnSpPr>
        <p:spPr>
          <a:xfrm flipH="1">
            <a:off x="5787482" y="2901457"/>
            <a:ext cx="1215" cy="18487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5" name="Google Shape;1071;p44">
            <a:extLst>
              <a:ext uri="{FF2B5EF4-FFF2-40B4-BE49-F238E27FC236}">
                <a16:creationId xmlns:a16="http://schemas.microsoft.com/office/drawing/2014/main" id="{04669849-F47F-4AB4-88E2-59FE5B402DAF}"/>
              </a:ext>
            </a:extLst>
          </p:cNvPr>
          <p:cNvCxnSpPr>
            <a:cxnSpLocks/>
          </p:cNvCxnSpPr>
          <p:nvPr/>
        </p:nvCxnSpPr>
        <p:spPr>
          <a:xfrm>
            <a:off x="7156164" y="2929871"/>
            <a:ext cx="6506" cy="4178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6" name="Google Shape;1071;p44">
            <a:extLst>
              <a:ext uri="{FF2B5EF4-FFF2-40B4-BE49-F238E27FC236}">
                <a16:creationId xmlns:a16="http://schemas.microsoft.com/office/drawing/2014/main" id="{0F4C7743-1446-68E7-E038-F9BC7DF1EDAF}"/>
              </a:ext>
            </a:extLst>
          </p:cNvPr>
          <p:cNvCxnSpPr>
            <a:cxnSpLocks/>
          </p:cNvCxnSpPr>
          <p:nvPr/>
        </p:nvCxnSpPr>
        <p:spPr>
          <a:xfrm>
            <a:off x="8458717" y="2937299"/>
            <a:ext cx="0" cy="17289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7" name="Google Shape;1071;p44">
            <a:extLst>
              <a:ext uri="{FF2B5EF4-FFF2-40B4-BE49-F238E27FC236}">
                <a16:creationId xmlns:a16="http://schemas.microsoft.com/office/drawing/2014/main" id="{F776D1FA-B9B2-64B3-F45A-C73D6145BB81}"/>
              </a:ext>
            </a:extLst>
          </p:cNvPr>
          <p:cNvCxnSpPr>
            <a:cxnSpLocks/>
          </p:cNvCxnSpPr>
          <p:nvPr/>
        </p:nvCxnSpPr>
        <p:spPr>
          <a:xfrm>
            <a:off x="10107545" y="2891743"/>
            <a:ext cx="6506" cy="4178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38C268E-AC26-F30B-7AAF-ECFA58A22FEF}"/>
              </a:ext>
            </a:extLst>
          </p:cNvPr>
          <p:cNvSpPr txBox="1"/>
          <p:nvPr/>
        </p:nvSpPr>
        <p:spPr>
          <a:xfrm>
            <a:off x="228600" y="3657600"/>
            <a:ext cx="21334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400" i="0" dirty="0">
                <a:effectLst/>
                <a:latin typeface="+mj-lt"/>
              </a:rPr>
              <a:t> Market Popularity and Liquidity.</a:t>
            </a:r>
            <a:endParaRPr lang="en-IN" sz="14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+mj-lt"/>
              </a:rPr>
              <a:t>Volatility and Price Movements.</a:t>
            </a:r>
            <a:endParaRPr lang="en-IN" sz="1400" i="0" dirty="0">
              <a:effectLst/>
              <a:latin typeface="+mj-lt"/>
            </a:endParaRPr>
          </a:p>
          <a:p>
            <a:endParaRPr lang="en-IN" sz="1400" dirty="0">
              <a:latin typeface="+mj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F5CBDF-2B70-EAF2-B07E-6492B1A028C7}"/>
              </a:ext>
            </a:extLst>
          </p:cNvPr>
          <p:cNvSpPr txBox="1"/>
          <p:nvPr/>
        </p:nvSpPr>
        <p:spPr>
          <a:xfrm>
            <a:off x="3461681" y="3685790"/>
            <a:ext cx="2100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400" i="0" dirty="0">
                <a:effectLst/>
                <a:latin typeface="+mj-lt"/>
              </a:rPr>
              <a:t>Dividend History.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i="0" dirty="0">
                <a:effectLst/>
                <a:latin typeface="+mj-lt"/>
              </a:rPr>
              <a:t>Company Performance.</a:t>
            </a:r>
          </a:p>
          <a:p>
            <a:pPr marL="342900" indent="-342900">
              <a:buFont typeface="+mj-lt"/>
              <a:buAutoNum type="arabicPeriod"/>
            </a:pPr>
            <a:endParaRPr lang="en-IN" sz="1400" i="0" dirty="0">
              <a:effectLst/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31B703-E73A-1304-5556-A21036D8B057}"/>
              </a:ext>
            </a:extLst>
          </p:cNvPr>
          <p:cNvSpPr txBox="1"/>
          <p:nvPr/>
        </p:nvSpPr>
        <p:spPr>
          <a:xfrm>
            <a:off x="2099845" y="5123709"/>
            <a:ext cx="1986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400" i="0" dirty="0">
                <a:effectLst/>
                <a:latin typeface="+mj-lt"/>
              </a:rPr>
              <a:t>Diversification.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i="0" dirty="0">
                <a:effectLst/>
                <a:latin typeface="+mj-lt"/>
              </a:rPr>
              <a:t>Risk and     Returns.</a:t>
            </a:r>
          </a:p>
          <a:p>
            <a:pPr marL="342900" indent="-342900">
              <a:buFont typeface="+mj-lt"/>
              <a:buAutoNum type="arabicPeriod"/>
            </a:pPr>
            <a:endParaRPr lang="en-IN" sz="1400" i="0" dirty="0">
              <a:effectLst/>
              <a:latin typeface="+mj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DADDEB-C621-175A-89C3-019FEB7222F9}"/>
              </a:ext>
            </a:extLst>
          </p:cNvPr>
          <p:cNvSpPr txBox="1"/>
          <p:nvPr/>
        </p:nvSpPr>
        <p:spPr>
          <a:xfrm>
            <a:off x="4600280" y="5105512"/>
            <a:ext cx="2354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400" i="0" dirty="0">
                <a:effectLst/>
                <a:latin typeface="+mj-lt"/>
              </a:rPr>
              <a:t>Investor Sentiment.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i="0" dirty="0">
                <a:effectLst/>
                <a:latin typeface="+mj-lt"/>
              </a:rPr>
              <a:t>Earnings Stability.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5AC1171-7F90-635D-419B-160D94BEB888}"/>
              </a:ext>
            </a:extLst>
          </p:cNvPr>
          <p:cNvSpPr txBox="1"/>
          <p:nvPr/>
        </p:nvSpPr>
        <p:spPr>
          <a:xfrm>
            <a:off x="6340985" y="3646151"/>
            <a:ext cx="21009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400" dirty="0">
                <a:latin typeface="+mj-lt"/>
              </a:rPr>
              <a:t>Amazon’s Dominance.</a:t>
            </a:r>
          </a:p>
          <a:p>
            <a:pPr marL="342900" indent="-342900">
              <a:buAutoNum type="arabicPeriod"/>
            </a:pPr>
            <a:r>
              <a:rPr lang="en-IN" sz="1400" dirty="0">
                <a:latin typeface="+mj-lt"/>
              </a:rPr>
              <a:t>Google’s Relative Position..</a:t>
            </a:r>
            <a:endParaRPr lang="en-IN" sz="1400" i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sz="1400" i="0" dirty="0">
              <a:effectLst/>
              <a:latin typeface="+mj-l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7404143-A617-7DD2-A0DD-766C617954E4}"/>
              </a:ext>
            </a:extLst>
          </p:cNvPr>
          <p:cNvSpPr txBox="1"/>
          <p:nvPr/>
        </p:nvSpPr>
        <p:spPr>
          <a:xfrm>
            <a:off x="7840461" y="5038868"/>
            <a:ext cx="17373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+mj-lt"/>
              </a:rPr>
              <a:t>Potential for Opportunities.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i="0" dirty="0">
                <a:effectLst/>
                <a:latin typeface="+mj-lt"/>
              </a:rPr>
              <a:t>Sector-wide Trends.</a:t>
            </a:r>
          </a:p>
          <a:p>
            <a:endParaRPr lang="en-IN" sz="1400" i="0" dirty="0">
              <a:effectLst/>
              <a:latin typeface="+mj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7325D1E-A77F-1002-7A2C-9669A4F140E7}"/>
              </a:ext>
            </a:extLst>
          </p:cNvPr>
          <p:cNvSpPr txBox="1"/>
          <p:nvPr/>
        </p:nvSpPr>
        <p:spPr>
          <a:xfrm>
            <a:off x="8963761" y="3700875"/>
            <a:ext cx="22875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400" i="0" dirty="0">
                <a:effectLst/>
                <a:latin typeface="+mj-lt"/>
              </a:rPr>
              <a:t>Emphasis on Bullish Bias.</a:t>
            </a:r>
          </a:p>
          <a:p>
            <a:pPr marL="342900" indent="-342900">
              <a:buAutoNum type="arabicPeriod"/>
            </a:pPr>
            <a:r>
              <a:rPr lang="en-IN" sz="1400" i="0" dirty="0">
                <a:effectLst/>
                <a:latin typeface="+mj-lt"/>
              </a:rPr>
              <a:t> Frequent Buy Signals.</a:t>
            </a:r>
          </a:p>
        </p:txBody>
      </p:sp>
    </p:spTree>
    <p:extLst>
      <p:ext uri="{BB962C8B-B14F-4D97-AF65-F5344CB8AC3E}">
        <p14:creationId xmlns:p14="http://schemas.microsoft.com/office/powerpoint/2010/main" val="3954511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74075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Agenda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INTRODUCTION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/>
              <a:t>DATA TRANSFORMATION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KPI’s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CONCLUSION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CHALLENGES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DASHBOARD’s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" name="Group 5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7127700" y="534971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7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2" name="Graphic 11" descr="Table outline">
            <a:extLst>
              <a:ext uri="{FF2B5EF4-FFF2-40B4-BE49-F238E27FC236}">
                <a16:creationId xmlns:a16="http://schemas.microsoft.com/office/drawing/2014/main" id="{6F1F294F-E9AC-D3B2-E5C4-DFD7B5DA3A8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4238" y="3379299"/>
            <a:ext cx="651851" cy="651851"/>
          </a:xfrm>
          <a:prstGeom prst="rect">
            <a:avLst/>
          </a:prstGeom>
        </p:spPr>
      </p:pic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C16C8E4-B86F-093A-DB17-39A76C6BDE7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232" y="5303615"/>
            <a:ext cx="472535" cy="472535"/>
          </a:xfrm>
          <a:prstGeom prst="rect">
            <a:avLst/>
          </a:prstGeom>
        </p:spPr>
      </p:pic>
      <p:pic>
        <p:nvPicPr>
          <p:cNvPr id="43" name="Graphic 42" descr="Hurdle outline">
            <a:extLst>
              <a:ext uri="{FF2B5EF4-FFF2-40B4-BE49-F238E27FC236}">
                <a16:creationId xmlns:a16="http://schemas.microsoft.com/office/drawing/2014/main" id="{11687990-EDD5-1B88-C019-449261A6CBB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32528" y="3422037"/>
            <a:ext cx="566373" cy="566373"/>
          </a:xfrm>
          <a:prstGeom prst="rect">
            <a:avLst/>
          </a:prstGeom>
        </p:spPr>
      </p:pic>
      <p:pic>
        <p:nvPicPr>
          <p:cNvPr id="45" name="Graphic 44" descr="Scroll outline">
            <a:extLst>
              <a:ext uri="{FF2B5EF4-FFF2-40B4-BE49-F238E27FC236}">
                <a16:creationId xmlns:a16="http://schemas.microsoft.com/office/drawing/2014/main" id="{01D34B6E-34EF-F976-C236-82C3B0B05A4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53232" y="175577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3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376A35-C6F9-CA2C-266A-1A32F1A02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744" y="913214"/>
            <a:ext cx="11000509" cy="5421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/>
              <a:t>                                </a:t>
            </a:r>
            <a:r>
              <a:rPr lang="en-IN" sz="24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This presentation introduces the world of stock market performance, shedding light on its importance and key elements.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It covers metrics like stock indices, market capitalization, and volatility, while explaining the concepts of bull and bear markets.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The influence of economic indicators, corporate earnings, and global events on market behavior is explored.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The significance of diversified sectors and historical performance analysis is highlighted.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The presentation also touches on investor sentiment, acknowledging challenges and risks such as market corrections and behavioral biases.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Lastly, it discusses adapting to emerging trends, strategic investment approaches, and the enduring value of a long-term perspective for investors.</a:t>
            </a:r>
            <a:endParaRPr lang="en-IN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398257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15B65-6356-B709-A679-4BD98DB56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D68729E1-F857-B18E-566D-EC237D57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FD5585-B048-665D-352A-439434265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A8485AF-2A86-F90D-8AE5-ACEF500E8E74}"/>
              </a:ext>
            </a:extLst>
          </p:cNvPr>
          <p:cNvSpPr txBox="1">
            <a:spLocks/>
          </p:cNvSpPr>
          <p:nvPr/>
        </p:nvSpPr>
        <p:spPr>
          <a:xfrm>
            <a:off x="228599" y="398257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A391EA-AE8E-5CAD-E146-1C5D7D828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screen shot of a computer">
            <a:extLst>
              <a:ext uri="{FF2B5EF4-FFF2-40B4-BE49-F238E27FC236}">
                <a16:creationId xmlns:a16="http://schemas.microsoft.com/office/drawing/2014/main" id="{3CE35E0E-64D2-AE8B-4AC6-C44CDFA7F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88" y="1466467"/>
            <a:ext cx="10855412" cy="499327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C1ADAE-5277-8520-69FB-8ADD31958F15}"/>
              </a:ext>
            </a:extLst>
          </p:cNvPr>
          <p:cNvSpPr txBox="1"/>
          <p:nvPr/>
        </p:nvSpPr>
        <p:spPr>
          <a:xfrm>
            <a:off x="498388" y="765620"/>
            <a:ext cx="417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+mj-lt"/>
              </a:rPr>
              <a:t>DATA TRANSFORMATION</a:t>
            </a:r>
            <a:endParaRPr lang="en-IN" sz="2400" b="1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266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4BB5F-4EC9-0D78-EBDB-8D57BD4A5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71799C21-2FBA-1965-42E5-DB9771EF2D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C54F7C1-5D10-060E-B133-4D4FE3E7B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28F42DD5-1508-DDEE-17F1-A91C40594A19}"/>
              </a:ext>
            </a:extLst>
          </p:cNvPr>
          <p:cNvSpPr txBox="1">
            <a:spLocks/>
          </p:cNvSpPr>
          <p:nvPr/>
        </p:nvSpPr>
        <p:spPr>
          <a:xfrm>
            <a:off x="228599" y="398257"/>
            <a:ext cx="11734800" cy="63709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94F957-E18F-890E-0CBE-C95B0D03C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1F4AA17-C57A-7A6A-69F6-AA9E948BD58B}"/>
              </a:ext>
            </a:extLst>
          </p:cNvPr>
          <p:cNvSpPr txBox="1"/>
          <p:nvPr/>
        </p:nvSpPr>
        <p:spPr>
          <a:xfrm>
            <a:off x="591721" y="1352700"/>
            <a:ext cx="44106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 :1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IN" sz="2000" b="1" i="0" u="none" strike="noStrike" baseline="0" dirty="0">
                <a:latin typeface="Calibri-Bold"/>
              </a:rPr>
              <a:t>Average Daily Trading Volume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1711D2-7EA8-8918-3DC5-13038A38F890}"/>
              </a:ext>
            </a:extLst>
          </p:cNvPr>
          <p:cNvSpPr txBox="1"/>
          <p:nvPr/>
        </p:nvSpPr>
        <p:spPr>
          <a:xfrm>
            <a:off x="582704" y="1810787"/>
            <a:ext cx="113806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</a:p>
          <a:p>
            <a:endParaRPr lang="en-IN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has highest Average Trading Volume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AAPL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has lowest Average Trading Volume.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indicates the level of liquidity in the market. In this specific dataset: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1.FB-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indicates that buying and selling shares can be done with ease without significantly affecting the stock's price.</a:t>
            </a:r>
            <a:r>
              <a:rPr lang="en-IN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 is highly liquid.</a:t>
            </a:r>
            <a:endParaRPr lang="en-US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2.AAPL-It 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that buying or selling shares of AMZN might have a more significant impact on its stock price.</a:t>
            </a:r>
            <a:r>
              <a:rPr lang="en-IN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 </a:t>
            </a:r>
            <a:r>
              <a:rPr lang="en-IN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</a:t>
            </a:r>
            <a:r>
              <a:rPr lang="en-IN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lower liquidity 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12" name="Picture 11" descr="A graph with a line and a blue line">
            <a:extLst>
              <a:ext uri="{FF2B5EF4-FFF2-40B4-BE49-F238E27FC236}">
                <a16:creationId xmlns:a16="http://schemas.microsoft.com/office/drawing/2014/main" id="{A337C52B-6EFF-1D1F-D838-E73FB397E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493441"/>
            <a:ext cx="5405020" cy="28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9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3E21C-F732-E62C-EB7A-66CC6A550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04462027-D421-94D2-40B9-D647BD2B6D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83EE7D-3E34-C58E-F16A-B89141295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10C2CC2F-E2CF-86C7-1066-0C0D0C2EA675}"/>
              </a:ext>
            </a:extLst>
          </p:cNvPr>
          <p:cNvSpPr txBox="1">
            <a:spLocks/>
          </p:cNvSpPr>
          <p:nvPr/>
        </p:nvSpPr>
        <p:spPr>
          <a:xfrm>
            <a:off x="228599" y="398257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34EDBA-01E8-7341-6912-4BB61ACA9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8A35669-327A-FB18-CDDE-CC68D3AC04CE}"/>
              </a:ext>
            </a:extLst>
          </p:cNvPr>
          <p:cNvSpPr txBox="1"/>
          <p:nvPr/>
        </p:nvSpPr>
        <p:spPr>
          <a:xfrm>
            <a:off x="-246659" y="965710"/>
            <a:ext cx="61024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 2: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– Most Volatile Stocks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95434-BF03-EF6C-A9EB-6C208DCAC9A0}"/>
              </a:ext>
            </a:extLst>
          </p:cNvPr>
          <p:cNvSpPr txBox="1"/>
          <p:nvPr/>
        </p:nvSpPr>
        <p:spPr>
          <a:xfrm>
            <a:off x="1009184" y="1726449"/>
            <a:ext cx="610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109C10-4EF6-30CE-9C68-183E6401C754}"/>
              </a:ext>
            </a:extLst>
          </p:cNvPr>
          <p:cNvSpPr txBox="1"/>
          <p:nvPr/>
        </p:nvSpPr>
        <p:spPr>
          <a:xfrm>
            <a:off x="1035017" y="2374183"/>
            <a:ext cx="61024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MSFT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has highest beta value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has lowest beta value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145134-BB8E-0D4F-AE01-1FDD838FBC16}"/>
              </a:ext>
            </a:extLst>
          </p:cNvPr>
          <p:cNvSpPr txBox="1"/>
          <p:nvPr/>
        </p:nvSpPr>
        <p:spPr>
          <a:xfrm>
            <a:off x="1035017" y="3441680"/>
            <a:ext cx="1081653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  <a:p>
            <a:endParaRPr lang="en-IN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Beta is a measure of a stock's price sensitivity to market movements. 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MSFT-</a:t>
            </a:r>
          </a:p>
          <a:p>
            <a:pPr algn="l"/>
            <a:r>
              <a:rPr lang="en-US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-I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 is more volatile and has higher price sensitivity to market movement</a:t>
            </a:r>
            <a:r>
              <a:rPr lang="en-IN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IN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Investors should be aware that higher volatility can lead to larger price fluctuations, both 		upward and downward.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FB</a:t>
            </a:r>
          </a:p>
          <a:p>
            <a:pPr algn="l"/>
            <a:r>
              <a:rPr lang="en-US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-I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 is less volatile and has lower price sensitivity to market movements.</a:t>
            </a:r>
          </a:p>
          <a:p>
            <a:pPr algn="l"/>
            <a:r>
              <a:rPr lang="en-US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stock's price is expected to be less affected by general market fluctuations. While this can 	offer a more stable investment, it may also mean potentially lower returns during strong market 	upswings.</a:t>
            </a:r>
            <a:endParaRPr lang="en-IN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A33A85-86C1-573E-7955-BB43C04D754E}"/>
              </a:ext>
            </a:extLst>
          </p:cNvPr>
          <p:cNvSpPr txBox="1"/>
          <p:nvPr/>
        </p:nvSpPr>
        <p:spPr>
          <a:xfrm>
            <a:off x="1155031" y="4483817"/>
            <a:ext cx="107232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br>
              <a:rPr lang="en-US" dirty="0"/>
            </a:br>
            <a:endParaRPr lang="en-US" dirty="0">
              <a:solidFill>
                <a:srgbClr val="374151"/>
              </a:solidFill>
              <a:latin typeface="Söhne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01" y="830684"/>
            <a:ext cx="3814147" cy="308699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934350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2538E-73D1-269C-31B3-693E11053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5CEF0C8-C96B-DDFE-1A3E-6EAAE6C985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4327F5-3435-F153-BAB4-126F8BF846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5DAC5BE8-A35D-7808-B640-0D873CC80ECE}"/>
              </a:ext>
            </a:extLst>
          </p:cNvPr>
          <p:cNvSpPr txBox="1">
            <a:spLocks/>
          </p:cNvSpPr>
          <p:nvPr/>
        </p:nvSpPr>
        <p:spPr>
          <a:xfrm>
            <a:off x="228599" y="398257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208B9A-757B-3740-E835-E5CD3A773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13731" y="1378049"/>
            <a:ext cx="43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 :3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– Stock-Wise Dividend Amount</a:t>
            </a:r>
          </a:p>
        </p:txBody>
      </p:sp>
      <p:sp>
        <p:nvSpPr>
          <p:cNvPr id="3" name="Rectangle 2"/>
          <p:cNvSpPr/>
          <p:nvPr/>
        </p:nvSpPr>
        <p:spPr>
          <a:xfrm>
            <a:off x="913731" y="2337998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8225" y="30281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MSFT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has given more dividend amount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has given least dividend amount</a:t>
            </a: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33460" y="5112995"/>
            <a:ext cx="9560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Microsoft is sharing more of its profits with its investors compared to Apple, Amazon, Facebook, and Google.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13731" y="4515438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400274"/>
            <a:ext cx="4303359" cy="339192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419567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92410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009119" y="1458850"/>
            <a:ext cx="3542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 :4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– Stock-Wise P/E Ratio</a:t>
            </a:r>
          </a:p>
        </p:txBody>
      </p:sp>
      <p:sp>
        <p:nvSpPr>
          <p:cNvPr id="3" name="Rectangle 2"/>
          <p:cNvSpPr/>
          <p:nvPr/>
        </p:nvSpPr>
        <p:spPr>
          <a:xfrm>
            <a:off x="1174925" y="285891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has highest p/e ratio.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has lowest p/e ratio.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5361" y="2489581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4925" y="4297462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4925" y="4843436"/>
            <a:ext cx="104938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 companies have relatively high average P/E ratios, indicating that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investors are willing to pay a premium for their stocks and these  companies have a lot of potential for growth and earnings, making them attractive to investors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5" y="1198681"/>
            <a:ext cx="4025470" cy="338714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95836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81576" y="2705641"/>
            <a:ext cx="53083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Amazon, Facebook, Microsoft, Apple, and Google are all seen as very close in value.</a:t>
            </a:r>
            <a:endParaRPr lang="en-US" dirty="0">
              <a:solidFill>
                <a:srgbClr val="00B050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Amazon </a:t>
            </a:r>
            <a:r>
              <a:rPr lang="en-US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having the highest 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Google </a:t>
            </a:r>
            <a:r>
              <a:rPr lang="en-US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having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the lowest market cap.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28033" y="4621094"/>
            <a:ext cx="105112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Among these companies, Amazon has the highest perceived value at $4.44 billion.</a:t>
            </a:r>
          </a:p>
          <a:p>
            <a:r>
              <a:rPr lang="en-US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It's currently holding the top spot in terms of market capitalization in this graph.</a:t>
            </a:r>
          </a:p>
          <a:p>
            <a:r>
              <a:rPr lang="en-US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This reflects positive investor confidence in the overall strength of the tech industry amidst favorable market conditions</a:t>
            </a:r>
            <a:r>
              <a:rPr lang="en-US" b="1" dirty="0">
                <a:latin typeface="Söhne"/>
              </a:rPr>
              <a:t>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70739" y="2141566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</a:p>
        </p:txBody>
      </p:sp>
      <p:sp>
        <p:nvSpPr>
          <p:cNvPr id="6" name="Rectangle 5"/>
          <p:cNvSpPr/>
          <p:nvPr/>
        </p:nvSpPr>
        <p:spPr>
          <a:xfrm>
            <a:off x="928033" y="3998940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</p:txBody>
      </p:sp>
      <p:sp>
        <p:nvSpPr>
          <p:cNvPr id="9" name="Rectangle 8"/>
          <p:cNvSpPr/>
          <p:nvPr/>
        </p:nvSpPr>
        <p:spPr>
          <a:xfrm>
            <a:off x="870739" y="1231444"/>
            <a:ext cx="3645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 :5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– Stock-Wise Market Cap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239" y="906076"/>
            <a:ext cx="4240416" cy="348224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16c05727-aa75-4e4a-9b5f-8a80a1165891"/>
    <ds:schemaRef ds:uri="http://purl.org/dc/dcmitype/"/>
    <ds:schemaRef ds:uri="http://purl.org/dc/elements/1.1/"/>
    <ds:schemaRef ds:uri="http://schemas.openxmlformats.org/package/2006/metadata/core-properties"/>
    <ds:schemaRef ds:uri="71af3243-3dd4-4a8d-8c0d-dd76da1f02a5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352</TotalTime>
  <Words>920</Words>
  <Application>Microsoft Office PowerPoint</Application>
  <PresentationFormat>Widescreen</PresentationFormat>
  <Paragraphs>188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Calibri-Bold</vt:lpstr>
      <vt:lpstr>Century Gothic</vt:lpstr>
      <vt:lpstr>DM Sans</vt:lpstr>
      <vt:lpstr>Segoe UI Light</vt:lpstr>
      <vt:lpstr>Söhne</vt:lpstr>
      <vt:lpstr>Wingdings</vt:lpstr>
      <vt:lpstr>Office Theme</vt:lpstr>
      <vt:lpstr>Stock Performance Analysis</vt:lpstr>
      <vt:lpstr>Project analysis slide 2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4</vt:lpstr>
      <vt:lpstr>Project analysis slide 5</vt:lpstr>
      <vt:lpstr>Project analysis slide 5</vt:lpstr>
      <vt:lpstr>Project analysis slide 5</vt:lpstr>
      <vt:lpstr>Project analysis slide 6</vt:lpstr>
      <vt:lpstr>Project analysis slide 7</vt:lpstr>
      <vt:lpstr>Project analysis slide 8</vt:lpstr>
      <vt:lpstr>Project analysis slide 10</vt:lpstr>
      <vt:lpstr>Project analysis slide 5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Performance Analysis</dc:title>
  <dc:creator>Satya Raj Madathala</dc:creator>
  <cp:lastModifiedBy>Arpita Hiremath</cp:lastModifiedBy>
  <cp:revision>25</cp:revision>
  <dcterms:created xsi:type="dcterms:W3CDTF">2024-01-21T08:11:15Z</dcterms:created>
  <dcterms:modified xsi:type="dcterms:W3CDTF">2024-01-22T07:21:45Z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