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5143500" cx="9144000"/>
  <p:notesSz cx="6858000" cy="9144000"/>
  <p:embeddedFontLst>
    <p:embeddedFont>
      <p:font typeface="Nunito"/>
      <p:regular r:id="rId20"/>
      <p:bold r:id="rId21"/>
      <p:italic r:id="rId22"/>
      <p:boldItalic r:id="rId23"/>
    </p:embeddedFont>
    <p:embeddedFont>
      <p:font typeface="Maven Pro SemiBold"/>
      <p:regular r:id="rId24"/>
      <p:bold r:id="rId25"/>
    </p:embeddedFont>
    <p:embeddedFont>
      <p:font typeface="Maven Pro"/>
      <p:regular r:id="rId26"/>
      <p:bold r:id="rId27"/>
    </p:embeddedFont>
    <p:embeddedFont>
      <p:font typeface="Maven Pro Medium"/>
      <p:regular r:id="rId28"/>
      <p:bold r:id="rId29"/>
    </p:embeddedFont>
    <p:embeddedFont>
      <p:font typeface="Roboto Mono"/>
      <p:regular r:id="rId30"/>
      <p:bold r:id="rId31"/>
      <p:italic r:id="rId32"/>
      <p:boldItalic r:id="rId3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Nunito-regular.fntdata"/><Relationship Id="rId22" Type="http://schemas.openxmlformats.org/officeDocument/2006/relationships/font" Target="fonts/Nunito-italic.fntdata"/><Relationship Id="rId21" Type="http://schemas.openxmlformats.org/officeDocument/2006/relationships/font" Target="fonts/Nunito-bold.fntdata"/><Relationship Id="rId24" Type="http://schemas.openxmlformats.org/officeDocument/2006/relationships/font" Target="fonts/MavenProSemiBold-regular.fntdata"/><Relationship Id="rId23" Type="http://schemas.openxmlformats.org/officeDocument/2006/relationships/font" Target="fonts/Nunito-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MavenPro-regular.fntdata"/><Relationship Id="rId25" Type="http://schemas.openxmlformats.org/officeDocument/2006/relationships/font" Target="fonts/MavenProSemiBold-bold.fntdata"/><Relationship Id="rId28" Type="http://schemas.openxmlformats.org/officeDocument/2006/relationships/font" Target="fonts/MavenProMedium-regular.fntdata"/><Relationship Id="rId27" Type="http://schemas.openxmlformats.org/officeDocument/2006/relationships/font" Target="fonts/MavenPro-bold.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MavenProMedium-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RobotoMono-bold.fntdata"/><Relationship Id="rId30" Type="http://schemas.openxmlformats.org/officeDocument/2006/relationships/font" Target="fonts/RobotoMono-regular.fntdata"/><Relationship Id="rId11" Type="http://schemas.openxmlformats.org/officeDocument/2006/relationships/slide" Target="slides/slide6.xml"/><Relationship Id="rId33" Type="http://schemas.openxmlformats.org/officeDocument/2006/relationships/font" Target="fonts/RobotoMono-boldItalic.fntdata"/><Relationship Id="rId10" Type="http://schemas.openxmlformats.org/officeDocument/2006/relationships/slide" Target="slides/slide5.xml"/><Relationship Id="rId32" Type="http://schemas.openxmlformats.org/officeDocument/2006/relationships/font" Target="fonts/RobotoMono-italic.fnt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5d3b33c1cd_1_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5d3b33c1cd_1_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35d3b33c1cd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35d3b33c1cd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35d3b33c1cd_1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35d3b33c1cd_1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35d3b33c1cd_1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35d3b33c1cd_1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g35d3b33c1cd_1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5" name="Google Shape;355;g35d3b33c1cd_1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5d3b33c1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5d3b33c1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35d3b33c1cd_1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35d3b33c1cd_1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35d3b33c1cd_1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35d3b33c1cd_1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35d3b33c1cd_1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35d3b33c1cd_1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35d3b33c1cd_1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35d3b33c1cd_1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35d3b33c1cd_1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35d3b33c1cd_1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5d3b33c1cd_1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5d3b33c1cd_1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5d3b33c1cd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5d3b33c1cd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rm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0"/>
              </a:spcBef>
              <a:spcAft>
                <a:spcPts val="0"/>
              </a:spcAft>
              <a:buClr>
                <a:schemeClr val="lt1"/>
              </a:buClr>
              <a:buSzPts val="1100"/>
              <a:buChar char="○"/>
              <a:defRPr>
                <a:solidFill>
                  <a:schemeClr val="lt1"/>
                </a:solidFill>
              </a:defRPr>
            </a:lvl2pPr>
            <a:lvl3pPr indent="-298450" lvl="2" marL="1371600" algn="ctr">
              <a:spcBef>
                <a:spcPts val="0"/>
              </a:spcBef>
              <a:spcAft>
                <a:spcPts val="0"/>
              </a:spcAft>
              <a:buClr>
                <a:schemeClr val="lt1"/>
              </a:buClr>
              <a:buSzPts val="1100"/>
              <a:buChar char="■"/>
              <a:defRPr>
                <a:solidFill>
                  <a:schemeClr val="lt1"/>
                </a:solidFill>
              </a:defRPr>
            </a:lvl3pPr>
            <a:lvl4pPr indent="-298450" lvl="3" marL="1828800" algn="ctr">
              <a:spcBef>
                <a:spcPts val="0"/>
              </a:spcBef>
              <a:spcAft>
                <a:spcPts val="0"/>
              </a:spcAft>
              <a:buClr>
                <a:schemeClr val="lt1"/>
              </a:buClr>
              <a:buSzPts val="1100"/>
              <a:buChar char="●"/>
              <a:defRPr>
                <a:solidFill>
                  <a:schemeClr val="lt1"/>
                </a:solidFill>
              </a:defRPr>
            </a:lvl4pPr>
            <a:lvl5pPr indent="-298450" lvl="4" marL="2286000" algn="ctr">
              <a:spcBef>
                <a:spcPts val="0"/>
              </a:spcBef>
              <a:spcAft>
                <a:spcPts val="0"/>
              </a:spcAft>
              <a:buClr>
                <a:schemeClr val="lt1"/>
              </a:buClr>
              <a:buSzPts val="1100"/>
              <a:buChar char="○"/>
              <a:defRPr>
                <a:solidFill>
                  <a:schemeClr val="lt1"/>
                </a:solidFill>
              </a:defRPr>
            </a:lvl5pPr>
            <a:lvl6pPr indent="-298450" lvl="5" marL="2743200" algn="ctr">
              <a:spcBef>
                <a:spcPts val="0"/>
              </a:spcBef>
              <a:spcAft>
                <a:spcPts val="0"/>
              </a:spcAft>
              <a:buClr>
                <a:schemeClr val="lt1"/>
              </a:buClr>
              <a:buSzPts val="1100"/>
              <a:buChar char="■"/>
              <a:defRPr>
                <a:solidFill>
                  <a:schemeClr val="lt1"/>
                </a:solidFill>
              </a:defRPr>
            </a:lvl6pPr>
            <a:lvl7pPr indent="-298450" lvl="6" marL="3200400" algn="ctr">
              <a:spcBef>
                <a:spcPts val="0"/>
              </a:spcBef>
              <a:spcAft>
                <a:spcPts val="0"/>
              </a:spcAft>
              <a:buClr>
                <a:schemeClr val="lt1"/>
              </a:buClr>
              <a:buSzPts val="1100"/>
              <a:buChar char="●"/>
              <a:defRPr>
                <a:solidFill>
                  <a:schemeClr val="lt1"/>
                </a:solidFill>
              </a:defRPr>
            </a:lvl7pPr>
            <a:lvl8pPr indent="-298450" lvl="7" marL="3657600" algn="ctr">
              <a:spcBef>
                <a:spcPts val="0"/>
              </a:spcBef>
              <a:spcAft>
                <a:spcPts val="0"/>
              </a:spcAft>
              <a:buClr>
                <a:schemeClr val="lt1"/>
              </a:buClr>
              <a:buSzPts val="1100"/>
              <a:buChar char="○"/>
              <a:defRPr>
                <a:solidFill>
                  <a:schemeClr val="lt1"/>
                </a:solidFill>
              </a:defRPr>
            </a:lvl8pPr>
            <a:lvl9pPr indent="-298450" lvl="8" marL="4114800" algn="ctr">
              <a:spcBef>
                <a:spcPts val="0"/>
              </a:spcBef>
              <a:spcAft>
                <a:spcPts val="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0"/>
              </a:spcBef>
              <a:spcAft>
                <a:spcPts val="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rm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25"/>
            <a:ext cx="4602900" cy="1872900"/>
          </a:xfrm>
          <a:prstGeom prst="rect">
            <a:avLst/>
          </a:prstGeom>
        </p:spPr>
        <p:txBody>
          <a:bodyPr anchorCtr="0" anchor="ctr" bIns="91425" lIns="91425" spcFirstLastPara="1" rIns="91425" wrap="square" tIns="91425">
            <a:normAutofit fontScale="90000"/>
          </a:bodyPr>
          <a:lstStyle/>
          <a:p>
            <a:pPr indent="0" lvl="0" marL="0" rtl="0" algn="l">
              <a:spcBef>
                <a:spcPts val="0"/>
              </a:spcBef>
              <a:spcAft>
                <a:spcPts val="0"/>
              </a:spcAft>
              <a:buNone/>
            </a:pPr>
            <a:r>
              <a:rPr b="0" lang="en-GB">
                <a:latin typeface="Maven Pro SemiBold"/>
                <a:ea typeface="Maven Pro SemiBold"/>
                <a:cs typeface="Maven Pro SemiBold"/>
                <a:sym typeface="Maven Pro SemiBold"/>
              </a:rPr>
              <a:t>Infotact Solutions-</a:t>
            </a:r>
            <a:endParaRPr b="0">
              <a:latin typeface="Maven Pro SemiBold"/>
              <a:ea typeface="Maven Pro SemiBold"/>
              <a:cs typeface="Maven Pro SemiBold"/>
              <a:sym typeface="Maven Pro SemiBold"/>
            </a:endParaRPr>
          </a:p>
          <a:p>
            <a:pPr indent="0" lvl="0" marL="0" rtl="0" algn="l">
              <a:spcBef>
                <a:spcPts val="0"/>
              </a:spcBef>
              <a:spcAft>
                <a:spcPts val="0"/>
              </a:spcAft>
              <a:buNone/>
            </a:pPr>
            <a:r>
              <a:rPr b="0" lang="en-GB">
                <a:latin typeface="Maven Pro SemiBold"/>
                <a:ea typeface="Maven Pro SemiBold"/>
                <a:cs typeface="Maven Pro SemiBold"/>
                <a:sym typeface="Maven Pro SemiBold"/>
              </a:rPr>
              <a:t>Data Analytics Internship (2 months)</a:t>
            </a:r>
            <a:endParaRPr b="0">
              <a:latin typeface="Maven Pro SemiBold"/>
              <a:ea typeface="Maven Pro SemiBold"/>
              <a:cs typeface="Maven Pro SemiBold"/>
              <a:sym typeface="Maven Pro SemiBold"/>
            </a:endParaRPr>
          </a:p>
        </p:txBody>
      </p:sp>
      <p:sp>
        <p:nvSpPr>
          <p:cNvPr id="278" name="Google Shape;278;p13"/>
          <p:cNvSpPr txBox="1"/>
          <p:nvPr>
            <p:ph idx="1" type="subTitle"/>
          </p:nvPr>
        </p:nvSpPr>
        <p:spPr>
          <a:xfrm>
            <a:off x="824000" y="3486725"/>
            <a:ext cx="6742500" cy="437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u="sng"/>
              <a:t>Project 1</a:t>
            </a:r>
            <a:r>
              <a:rPr lang="en-GB" sz="1800"/>
              <a:t>: </a:t>
            </a:r>
            <a:r>
              <a:rPr lang="en-GB" sz="1800" u="sng"/>
              <a:t>Sales Data Analysis and Dashboard Project Summary</a:t>
            </a:r>
            <a:endParaRPr sz="1800" u="sng"/>
          </a:p>
        </p:txBody>
      </p:sp>
      <p:sp>
        <p:nvSpPr>
          <p:cNvPr id="279" name="Google Shape;279;p13"/>
          <p:cNvSpPr txBox="1"/>
          <p:nvPr>
            <p:ph idx="1" type="subTitle"/>
          </p:nvPr>
        </p:nvSpPr>
        <p:spPr>
          <a:xfrm>
            <a:off x="3434600" y="3923825"/>
            <a:ext cx="2098800" cy="4371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By </a:t>
            </a:r>
            <a:r>
              <a:rPr b="1" lang="en-GB" sz="1700"/>
              <a:t>Richa Mudi</a:t>
            </a:r>
            <a:endParaRPr b="1" sz="17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2"/>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a:latin typeface="Maven Pro Medium"/>
                <a:ea typeface="Maven Pro Medium"/>
                <a:cs typeface="Maven Pro Medium"/>
                <a:sym typeface="Maven Pro Medium"/>
              </a:rPr>
              <a:t>Insights:</a:t>
            </a:r>
            <a:endParaRPr b="0">
              <a:latin typeface="Maven Pro Medium"/>
              <a:ea typeface="Maven Pro Medium"/>
              <a:cs typeface="Maven Pro Medium"/>
              <a:sym typeface="Maven Pro Medium"/>
            </a:endParaRPr>
          </a:p>
        </p:txBody>
      </p:sp>
      <p:pic>
        <p:nvPicPr>
          <p:cNvPr id="331" name="Google Shape;331;p22"/>
          <p:cNvPicPr preferRelativeResize="0"/>
          <p:nvPr/>
        </p:nvPicPr>
        <p:blipFill>
          <a:blip r:embed="rId3">
            <a:alphaModFix/>
          </a:blip>
          <a:stretch>
            <a:fillRect/>
          </a:stretch>
        </p:blipFill>
        <p:spPr>
          <a:xfrm>
            <a:off x="1072425" y="1761100"/>
            <a:ext cx="2476500" cy="2743200"/>
          </a:xfrm>
          <a:prstGeom prst="rect">
            <a:avLst/>
          </a:prstGeom>
          <a:noFill/>
          <a:ln>
            <a:noFill/>
          </a:ln>
        </p:spPr>
      </p:pic>
      <p:sp>
        <p:nvSpPr>
          <p:cNvPr id="332" name="Google Shape;332;p22"/>
          <p:cNvSpPr txBox="1"/>
          <p:nvPr/>
        </p:nvSpPr>
        <p:spPr>
          <a:xfrm>
            <a:off x="3736075" y="1789750"/>
            <a:ext cx="4598100" cy="782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1100"/>
              <a:t>What it shows</a:t>
            </a:r>
            <a:r>
              <a:rPr lang="en-GB" sz="1100"/>
              <a:t>:</a:t>
            </a:r>
            <a:br>
              <a:rPr lang="en-GB" sz="1100"/>
            </a:br>
            <a:r>
              <a:rPr lang="en-GB" sz="1100"/>
              <a:t> Displays the total sum of all sales in the dataset, i.e., </a:t>
            </a:r>
            <a:r>
              <a:rPr b="1" lang="en-GB" sz="1100"/>
              <a:t>$118.73M</a:t>
            </a:r>
            <a:r>
              <a:rPr lang="en-GB" sz="1100"/>
              <a:t>.</a:t>
            </a:r>
            <a:br>
              <a:rPr lang="en-GB" sz="1100"/>
            </a:br>
            <a:endParaRPr sz="1100"/>
          </a:p>
          <a:p>
            <a:pPr indent="0" lvl="0" marL="0" rtl="0" algn="l">
              <a:spcBef>
                <a:spcPts val="0"/>
              </a:spcBef>
              <a:spcAft>
                <a:spcPts val="0"/>
              </a:spcAft>
              <a:buNone/>
            </a:pPr>
            <a:r>
              <a:rPr b="1" lang="en-GB" sz="1100"/>
              <a:t>Fields used</a:t>
            </a:r>
            <a:r>
              <a:rPr lang="en-GB" sz="1100"/>
              <a:t>:</a:t>
            </a:r>
            <a:br>
              <a:rPr lang="en-GB" sz="1100"/>
            </a:br>
            <a:r>
              <a:rPr lang="en-GB" sz="1100"/>
              <a:t> </a:t>
            </a:r>
            <a:r>
              <a:rPr lang="en-GB" sz="1100">
                <a:solidFill>
                  <a:srgbClr val="188038"/>
                </a:solidFill>
                <a:latin typeface="Roboto Mono"/>
                <a:ea typeface="Roboto Mono"/>
                <a:cs typeface="Roboto Mono"/>
                <a:sym typeface="Roboto Mono"/>
              </a:rPr>
              <a:t>SUM(Financials[Sales])</a:t>
            </a:r>
            <a:endParaRPr sz="1300">
              <a:solidFill>
                <a:schemeClr val="dk2"/>
              </a:solidFill>
              <a:latin typeface="Nunito"/>
              <a:ea typeface="Nunito"/>
              <a:cs typeface="Nunito"/>
              <a:sym typeface="Nunito"/>
            </a:endParaRPr>
          </a:p>
        </p:txBody>
      </p:sp>
      <p:sp>
        <p:nvSpPr>
          <p:cNvPr id="333" name="Google Shape;333;p22"/>
          <p:cNvSpPr txBox="1"/>
          <p:nvPr/>
        </p:nvSpPr>
        <p:spPr>
          <a:xfrm>
            <a:off x="3780225" y="2689000"/>
            <a:ext cx="4598100" cy="782100"/>
          </a:xfrm>
          <a:prstGeom prst="rect">
            <a:avLst/>
          </a:prstGeom>
          <a:noFill/>
          <a:ln>
            <a:noFill/>
          </a:ln>
        </p:spPr>
        <p:txBody>
          <a:bodyPr anchorCtr="0" anchor="t" bIns="91425" lIns="91425" spcFirstLastPara="1" rIns="91425" wrap="square" tIns="91425">
            <a:normAutofit fontScale="77500" lnSpcReduction="10000"/>
          </a:bodyPr>
          <a:lstStyle/>
          <a:p>
            <a:pPr indent="0" lvl="0" marL="0" rtl="0" algn="l">
              <a:spcBef>
                <a:spcPts val="0"/>
              </a:spcBef>
              <a:spcAft>
                <a:spcPts val="0"/>
              </a:spcAft>
              <a:buNone/>
            </a:pPr>
            <a:r>
              <a:rPr b="1" lang="en-GB" sz="1100"/>
              <a:t>What it shows</a:t>
            </a:r>
            <a:r>
              <a:rPr lang="en-GB" sz="1100"/>
              <a:t>:</a:t>
            </a:r>
            <a:endParaRPr sz="1100"/>
          </a:p>
          <a:p>
            <a:pPr indent="0" lvl="0" marL="0" rtl="0" algn="l">
              <a:spcBef>
                <a:spcPts val="0"/>
              </a:spcBef>
              <a:spcAft>
                <a:spcPts val="0"/>
              </a:spcAft>
              <a:buNone/>
            </a:pPr>
            <a:r>
              <a:rPr lang="en-GB" sz="1100"/>
              <a:t>Displays the profit margin percentage, i.e., </a:t>
            </a:r>
            <a:r>
              <a:rPr b="1" lang="en-GB" sz="1100"/>
              <a:t>14%</a:t>
            </a:r>
            <a:r>
              <a:rPr lang="en-GB" sz="1100"/>
              <a:t>, indicating profitability.</a:t>
            </a:r>
            <a:br>
              <a:rPr lang="en-GB" sz="1100"/>
            </a:br>
            <a:endParaRPr sz="1100"/>
          </a:p>
          <a:p>
            <a:pPr indent="0" lvl="0" marL="0" rtl="0" algn="l">
              <a:spcBef>
                <a:spcPts val="0"/>
              </a:spcBef>
              <a:spcAft>
                <a:spcPts val="0"/>
              </a:spcAft>
              <a:buNone/>
            </a:pPr>
            <a:r>
              <a:rPr b="1" lang="en-GB" sz="1100"/>
              <a:t>Fields used</a:t>
            </a:r>
            <a:r>
              <a:rPr lang="en-GB" sz="1100"/>
              <a:t>:</a:t>
            </a:r>
            <a:endParaRPr sz="1100"/>
          </a:p>
          <a:p>
            <a:pPr indent="0" lvl="0" marL="0" rtl="0" algn="l">
              <a:spcBef>
                <a:spcPts val="0"/>
              </a:spcBef>
              <a:spcAft>
                <a:spcPts val="0"/>
              </a:spcAft>
              <a:buNone/>
            </a:pPr>
            <a:r>
              <a:rPr lang="en-GB" sz="1100"/>
              <a:t>DAX measure: Profit Margin = DIVIDE(SUM(Financials[Profit]), SUM(Financials[Sales]))</a:t>
            </a:r>
            <a:endParaRPr b="1" sz="1100"/>
          </a:p>
        </p:txBody>
      </p:sp>
      <p:sp>
        <p:nvSpPr>
          <p:cNvPr id="334" name="Google Shape;334;p22"/>
          <p:cNvSpPr txBox="1"/>
          <p:nvPr/>
        </p:nvSpPr>
        <p:spPr>
          <a:xfrm>
            <a:off x="3780225" y="3722200"/>
            <a:ext cx="4598100" cy="782100"/>
          </a:xfrm>
          <a:prstGeom prst="rect">
            <a:avLst/>
          </a:prstGeom>
          <a:noFill/>
          <a:ln>
            <a:noFill/>
          </a:ln>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b="1" lang="en-GB" sz="1100"/>
              <a:t>What it shows</a:t>
            </a:r>
            <a:r>
              <a:rPr lang="en-GB" sz="1100"/>
              <a:t>:</a:t>
            </a:r>
            <a:br>
              <a:rPr lang="en-GB" sz="1100"/>
            </a:br>
            <a:r>
              <a:rPr lang="en-GB" sz="1100"/>
              <a:t> Displays total profit earned across all transactions, i.e., </a:t>
            </a:r>
            <a:r>
              <a:rPr b="1" lang="en-GB" sz="1100"/>
              <a:t>$16.89M</a:t>
            </a:r>
            <a:r>
              <a:rPr lang="en-GB" sz="1100"/>
              <a:t>.</a:t>
            </a:r>
            <a:br>
              <a:rPr lang="en-GB" sz="1100"/>
            </a:br>
            <a:endParaRPr sz="1100"/>
          </a:p>
          <a:p>
            <a:pPr indent="0" lvl="0" marL="0" rtl="0" algn="l">
              <a:spcBef>
                <a:spcPts val="0"/>
              </a:spcBef>
              <a:spcAft>
                <a:spcPts val="0"/>
              </a:spcAft>
              <a:buNone/>
            </a:pPr>
            <a:r>
              <a:rPr b="1" lang="en-GB" sz="1100"/>
              <a:t>Fields used</a:t>
            </a:r>
            <a:r>
              <a:rPr lang="en-GB" sz="1100"/>
              <a:t>:</a:t>
            </a:r>
            <a:br>
              <a:rPr lang="en-GB" sz="1100"/>
            </a:br>
            <a:r>
              <a:rPr lang="en-GB" sz="1100"/>
              <a:t> </a:t>
            </a:r>
            <a:r>
              <a:rPr lang="en-GB" sz="1100">
                <a:solidFill>
                  <a:srgbClr val="188038"/>
                </a:solidFill>
                <a:latin typeface="Roboto Mono"/>
                <a:ea typeface="Roboto Mono"/>
                <a:cs typeface="Roboto Mono"/>
                <a:sym typeface="Roboto Mono"/>
              </a:rPr>
              <a:t>SUM(Financials[Profit])</a:t>
            </a:r>
            <a:endParaRPr b="1"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pic>
        <p:nvPicPr>
          <p:cNvPr id="339" name="Google Shape;339;p23"/>
          <p:cNvPicPr preferRelativeResize="0"/>
          <p:nvPr/>
        </p:nvPicPr>
        <p:blipFill>
          <a:blip r:embed="rId3">
            <a:alphaModFix/>
          </a:blip>
          <a:stretch>
            <a:fillRect/>
          </a:stretch>
        </p:blipFill>
        <p:spPr>
          <a:xfrm>
            <a:off x="1352125" y="791025"/>
            <a:ext cx="4686300" cy="3067050"/>
          </a:xfrm>
          <a:prstGeom prst="rect">
            <a:avLst/>
          </a:prstGeom>
          <a:noFill/>
          <a:ln>
            <a:noFill/>
          </a:ln>
        </p:spPr>
      </p:pic>
      <p:sp>
        <p:nvSpPr>
          <p:cNvPr id="340" name="Google Shape;340;p23"/>
          <p:cNvSpPr txBox="1"/>
          <p:nvPr/>
        </p:nvSpPr>
        <p:spPr>
          <a:xfrm>
            <a:off x="6190175" y="791025"/>
            <a:ext cx="2597100" cy="3012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What it shows</a:t>
            </a:r>
            <a:r>
              <a:rPr lang="en-GB" sz="1100"/>
              <a:t>:</a:t>
            </a:r>
            <a:br>
              <a:rPr lang="en-GB" sz="1100"/>
            </a:br>
            <a:r>
              <a:rPr lang="en-GB" sz="1100"/>
              <a:t> Visual breakdown of sales contribution by business segment (e.g., Government, Small Business, Enterprise).</a:t>
            </a:r>
            <a:br>
              <a:rPr lang="en-GB" sz="1100"/>
            </a:br>
            <a:endParaRPr sz="1100"/>
          </a:p>
          <a:p>
            <a:pPr indent="0" lvl="0" marL="0" rtl="0" algn="l">
              <a:spcBef>
                <a:spcPts val="0"/>
              </a:spcBef>
              <a:spcAft>
                <a:spcPts val="0"/>
              </a:spcAft>
              <a:buNone/>
            </a:pPr>
            <a:r>
              <a:rPr b="1" lang="en-GB" sz="1100"/>
              <a:t>Fields used</a:t>
            </a:r>
            <a:r>
              <a:rPr lang="en-GB" sz="1100"/>
              <a:t>:</a:t>
            </a:r>
            <a:endParaRPr sz="1100"/>
          </a:p>
          <a:p>
            <a:pPr indent="-298450" lvl="0" marL="457200" rtl="0" algn="l">
              <a:lnSpc>
                <a:spcPct val="115000"/>
              </a:lnSpc>
              <a:spcBef>
                <a:spcPts val="1200"/>
              </a:spcBef>
              <a:spcAft>
                <a:spcPts val="0"/>
              </a:spcAft>
              <a:buSzPts val="1100"/>
              <a:buChar char="●"/>
            </a:pPr>
            <a:r>
              <a:rPr b="1" lang="en-GB" sz="1100"/>
              <a:t>Legend</a:t>
            </a:r>
            <a:r>
              <a:rPr lang="en-GB" sz="1100"/>
              <a:t>: </a:t>
            </a:r>
            <a:r>
              <a:rPr lang="en-GB" sz="1100">
                <a:solidFill>
                  <a:srgbClr val="188038"/>
                </a:solidFill>
                <a:latin typeface="Roboto Mono"/>
                <a:ea typeface="Roboto Mono"/>
                <a:cs typeface="Roboto Mono"/>
                <a:sym typeface="Roboto Mono"/>
              </a:rPr>
              <a:t>Financials[Segment]</a:t>
            </a:r>
            <a:br>
              <a:rPr lang="en-GB"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SzPts val="1100"/>
              <a:buChar char="●"/>
            </a:pPr>
            <a:r>
              <a:rPr b="1" lang="en-GB" sz="1100"/>
              <a:t>Values</a:t>
            </a:r>
            <a:r>
              <a:rPr lang="en-GB" sz="1100"/>
              <a:t>: </a:t>
            </a:r>
            <a:r>
              <a:rPr lang="en-GB" sz="1100">
                <a:solidFill>
                  <a:srgbClr val="188038"/>
                </a:solidFill>
                <a:latin typeface="Roboto Mono"/>
                <a:ea typeface="Roboto Mono"/>
                <a:cs typeface="Roboto Mono"/>
                <a:sym typeface="Roboto Mono"/>
              </a:rPr>
              <a:t>SUM(Financials[Sales])</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pic>
        <p:nvPicPr>
          <p:cNvPr id="345" name="Google Shape;345;p24"/>
          <p:cNvPicPr preferRelativeResize="0"/>
          <p:nvPr/>
        </p:nvPicPr>
        <p:blipFill>
          <a:blip r:embed="rId3">
            <a:alphaModFix/>
          </a:blip>
          <a:stretch>
            <a:fillRect/>
          </a:stretch>
        </p:blipFill>
        <p:spPr>
          <a:xfrm>
            <a:off x="1310850" y="808850"/>
            <a:ext cx="4114800" cy="3048000"/>
          </a:xfrm>
          <a:prstGeom prst="rect">
            <a:avLst/>
          </a:prstGeom>
          <a:noFill/>
          <a:ln>
            <a:noFill/>
          </a:ln>
        </p:spPr>
      </p:pic>
      <p:sp>
        <p:nvSpPr>
          <p:cNvPr id="346" name="Google Shape;346;p24"/>
          <p:cNvSpPr txBox="1"/>
          <p:nvPr/>
        </p:nvSpPr>
        <p:spPr>
          <a:xfrm>
            <a:off x="5809500" y="828250"/>
            <a:ext cx="2947800" cy="3048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What it shows</a:t>
            </a:r>
            <a:r>
              <a:rPr lang="en-GB" sz="1100"/>
              <a:t>:</a:t>
            </a:r>
            <a:br>
              <a:rPr lang="en-GB" sz="1100"/>
            </a:br>
            <a:r>
              <a:rPr lang="en-GB" sz="1100"/>
              <a:t> Ranks products based on total sales. Paseo is the top seller.</a:t>
            </a:r>
            <a:br>
              <a:rPr lang="en-GB" sz="1100"/>
            </a:br>
            <a:endParaRPr sz="1100"/>
          </a:p>
          <a:p>
            <a:pPr indent="0" lvl="0" marL="0" rtl="0" algn="l">
              <a:spcBef>
                <a:spcPts val="0"/>
              </a:spcBef>
              <a:spcAft>
                <a:spcPts val="0"/>
              </a:spcAft>
              <a:buNone/>
            </a:pPr>
            <a:r>
              <a:rPr b="1" lang="en-GB" sz="1100"/>
              <a:t>Fields used</a:t>
            </a:r>
            <a:r>
              <a:rPr lang="en-GB" sz="1100"/>
              <a:t>:</a:t>
            </a:r>
            <a:br>
              <a:rPr lang="en-GB" sz="1100"/>
            </a:br>
            <a:endParaRPr sz="1100"/>
          </a:p>
          <a:p>
            <a:pPr indent="-298450" lvl="0" marL="457200" rtl="0" algn="l">
              <a:lnSpc>
                <a:spcPct val="115000"/>
              </a:lnSpc>
              <a:spcBef>
                <a:spcPts val="1200"/>
              </a:spcBef>
              <a:spcAft>
                <a:spcPts val="0"/>
              </a:spcAft>
              <a:buSzPts val="1100"/>
              <a:buChar char="●"/>
            </a:pPr>
            <a:r>
              <a:rPr b="1" lang="en-GB" sz="1100"/>
              <a:t>Axis</a:t>
            </a:r>
            <a:r>
              <a:rPr lang="en-GB" sz="1100"/>
              <a:t>: </a:t>
            </a:r>
            <a:r>
              <a:rPr lang="en-GB" sz="1100">
                <a:solidFill>
                  <a:srgbClr val="188038"/>
                </a:solidFill>
                <a:latin typeface="Roboto Mono"/>
                <a:ea typeface="Roboto Mono"/>
                <a:cs typeface="Roboto Mono"/>
                <a:sym typeface="Roboto Mono"/>
              </a:rPr>
              <a:t>Financials[Product]</a:t>
            </a:r>
            <a:br>
              <a:rPr lang="en-GB"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SzPts val="1100"/>
              <a:buChar char="●"/>
            </a:pPr>
            <a:r>
              <a:rPr b="1" lang="en-GB" sz="1100"/>
              <a:t>Values</a:t>
            </a:r>
            <a:r>
              <a:rPr lang="en-GB" sz="1100"/>
              <a:t>: </a:t>
            </a:r>
            <a:r>
              <a:rPr lang="en-GB" sz="1100">
                <a:solidFill>
                  <a:srgbClr val="188038"/>
                </a:solidFill>
                <a:latin typeface="Roboto Mono"/>
                <a:ea typeface="Roboto Mono"/>
                <a:cs typeface="Roboto Mono"/>
                <a:sym typeface="Roboto Mono"/>
              </a:rPr>
              <a:t>SUM(Financials[Sales])</a:t>
            </a:r>
            <a:endParaRPr sz="1300">
              <a:solidFill>
                <a:schemeClr val="dk2"/>
              </a:solidFill>
              <a:latin typeface="Nunito"/>
              <a:ea typeface="Nunito"/>
              <a:cs typeface="Nunito"/>
              <a:sym typeface="Nunit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pic>
        <p:nvPicPr>
          <p:cNvPr id="351" name="Google Shape;351;p25"/>
          <p:cNvPicPr preferRelativeResize="0"/>
          <p:nvPr/>
        </p:nvPicPr>
        <p:blipFill rotWithShape="1">
          <a:blip r:embed="rId3">
            <a:alphaModFix/>
          </a:blip>
          <a:srcRect b="-2039" l="0" r="901" t="2040"/>
          <a:stretch/>
        </p:blipFill>
        <p:spPr>
          <a:xfrm>
            <a:off x="152413" y="358400"/>
            <a:ext cx="8759625" cy="2362525"/>
          </a:xfrm>
          <a:prstGeom prst="rect">
            <a:avLst/>
          </a:prstGeom>
          <a:noFill/>
          <a:ln>
            <a:noFill/>
          </a:ln>
        </p:spPr>
      </p:pic>
      <p:sp>
        <p:nvSpPr>
          <p:cNvPr id="352" name="Google Shape;352;p25"/>
          <p:cNvSpPr txBox="1"/>
          <p:nvPr/>
        </p:nvSpPr>
        <p:spPr>
          <a:xfrm>
            <a:off x="263213" y="2792625"/>
            <a:ext cx="8538000" cy="1937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t>What it shows</a:t>
            </a:r>
            <a:r>
              <a:rPr lang="en-GB" sz="1100"/>
              <a:t>:</a:t>
            </a:r>
            <a:br>
              <a:rPr lang="en-GB" sz="1100"/>
            </a:br>
            <a:r>
              <a:rPr lang="en-GB" sz="1100"/>
              <a:t> Trends in monthly sales over time, comparing 2013 and 2014.</a:t>
            </a:r>
            <a:br>
              <a:rPr lang="en-GB" sz="1100"/>
            </a:br>
            <a:endParaRPr sz="1100"/>
          </a:p>
          <a:p>
            <a:pPr indent="0" lvl="0" marL="0" rtl="0" algn="l">
              <a:spcBef>
                <a:spcPts val="0"/>
              </a:spcBef>
              <a:spcAft>
                <a:spcPts val="0"/>
              </a:spcAft>
              <a:buNone/>
            </a:pPr>
            <a:r>
              <a:rPr b="1" lang="en-GB" sz="1100"/>
              <a:t>Fields used</a:t>
            </a:r>
            <a:r>
              <a:rPr lang="en-GB" sz="1100"/>
              <a:t>:</a:t>
            </a:r>
            <a:endParaRPr sz="1100"/>
          </a:p>
          <a:p>
            <a:pPr indent="-298450" lvl="0" marL="457200" rtl="0" algn="l">
              <a:lnSpc>
                <a:spcPct val="115000"/>
              </a:lnSpc>
              <a:spcBef>
                <a:spcPts val="1200"/>
              </a:spcBef>
              <a:spcAft>
                <a:spcPts val="0"/>
              </a:spcAft>
              <a:buSzPts val="1100"/>
              <a:buChar char="●"/>
            </a:pPr>
            <a:r>
              <a:rPr b="1" lang="en-GB" sz="1100"/>
              <a:t>Axis</a:t>
            </a:r>
            <a:r>
              <a:rPr lang="en-GB" sz="1100"/>
              <a:t>: </a:t>
            </a:r>
            <a:r>
              <a:rPr lang="en-GB" sz="1100">
                <a:solidFill>
                  <a:srgbClr val="188038"/>
                </a:solidFill>
                <a:latin typeface="Roboto Mono"/>
                <a:ea typeface="Roboto Mono"/>
                <a:cs typeface="Roboto Mono"/>
                <a:sym typeface="Roboto Mono"/>
              </a:rPr>
              <a:t>Financials[Date]</a:t>
            </a:r>
            <a:r>
              <a:rPr lang="en-GB" sz="1100"/>
              <a:t> (time-based)</a:t>
            </a:r>
            <a:br>
              <a:rPr lang="en-GB" sz="1100"/>
            </a:br>
            <a:endParaRPr sz="1100"/>
          </a:p>
          <a:p>
            <a:pPr indent="-298450" lvl="0" marL="457200" rtl="0" algn="l">
              <a:lnSpc>
                <a:spcPct val="115000"/>
              </a:lnSpc>
              <a:spcBef>
                <a:spcPts val="0"/>
              </a:spcBef>
              <a:spcAft>
                <a:spcPts val="0"/>
              </a:spcAft>
              <a:buSzPts val="1100"/>
              <a:buChar char="●"/>
            </a:pPr>
            <a:r>
              <a:rPr b="1" lang="en-GB" sz="1100"/>
              <a:t>Legend</a:t>
            </a:r>
            <a:r>
              <a:rPr lang="en-GB" sz="1100"/>
              <a:t>: </a:t>
            </a:r>
            <a:r>
              <a:rPr lang="en-GB" sz="1100">
                <a:solidFill>
                  <a:srgbClr val="188038"/>
                </a:solidFill>
                <a:latin typeface="Roboto Mono"/>
                <a:ea typeface="Roboto Mono"/>
                <a:cs typeface="Roboto Mono"/>
                <a:sym typeface="Roboto Mono"/>
              </a:rPr>
              <a:t>Financials[Year]</a:t>
            </a:r>
            <a:br>
              <a:rPr lang="en-GB" sz="1100">
                <a:solidFill>
                  <a:srgbClr val="188038"/>
                </a:solidFill>
                <a:latin typeface="Roboto Mono"/>
                <a:ea typeface="Roboto Mono"/>
                <a:cs typeface="Roboto Mono"/>
                <a:sym typeface="Roboto Mono"/>
              </a:rPr>
            </a:br>
            <a:endParaRPr sz="1100">
              <a:solidFill>
                <a:srgbClr val="188038"/>
              </a:solidFill>
              <a:latin typeface="Roboto Mono"/>
              <a:ea typeface="Roboto Mono"/>
              <a:cs typeface="Roboto Mono"/>
              <a:sym typeface="Roboto Mono"/>
            </a:endParaRPr>
          </a:p>
          <a:p>
            <a:pPr indent="-298450" lvl="0" marL="457200" rtl="0" algn="l">
              <a:lnSpc>
                <a:spcPct val="115000"/>
              </a:lnSpc>
              <a:spcBef>
                <a:spcPts val="0"/>
              </a:spcBef>
              <a:spcAft>
                <a:spcPts val="0"/>
              </a:spcAft>
              <a:buSzPts val="1100"/>
              <a:buChar char="●"/>
            </a:pPr>
            <a:r>
              <a:rPr b="1" lang="en-GB" sz="1100"/>
              <a:t>Values</a:t>
            </a:r>
            <a:r>
              <a:rPr lang="en-GB" sz="1100"/>
              <a:t>: </a:t>
            </a:r>
            <a:r>
              <a:rPr lang="en-GB" sz="1100">
                <a:solidFill>
                  <a:srgbClr val="188038"/>
                </a:solidFill>
                <a:latin typeface="Roboto Mono"/>
                <a:ea typeface="Roboto Mono"/>
                <a:cs typeface="Roboto Mono"/>
                <a:sym typeface="Roboto Mono"/>
              </a:rPr>
              <a:t>SUM(Financials[Sales])</a:t>
            </a:r>
            <a:endParaRPr sz="1100">
              <a:solidFill>
                <a:srgbClr val="188038"/>
              </a:solidFill>
              <a:latin typeface="Roboto Mono"/>
              <a:ea typeface="Roboto Mono"/>
              <a:cs typeface="Roboto Mono"/>
              <a:sym typeface="Roboto Mono"/>
            </a:endParaRPr>
          </a:p>
          <a:p>
            <a:pPr indent="0" lvl="0" marL="0" rtl="0" algn="l">
              <a:spcBef>
                <a:spcPts val="1200"/>
              </a:spcBef>
              <a:spcAft>
                <a:spcPts val="0"/>
              </a:spcAft>
              <a:buNone/>
            </a:pPr>
            <a:r>
              <a:t/>
            </a:r>
            <a:endParaRPr sz="1300">
              <a:solidFill>
                <a:schemeClr val="dk2"/>
              </a:solidFill>
              <a:latin typeface="Nunito"/>
              <a:ea typeface="Nunito"/>
              <a:cs typeface="Nunito"/>
              <a:sym typeface="Nunit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6" name="Shape 356"/>
        <p:cNvGrpSpPr/>
        <p:nvPr/>
      </p:nvGrpSpPr>
      <p:grpSpPr>
        <a:xfrm>
          <a:off x="0" y="0"/>
          <a:ext cx="0" cy="0"/>
          <a:chOff x="0" y="0"/>
          <a:chExt cx="0" cy="0"/>
        </a:xfrm>
      </p:grpSpPr>
      <p:sp>
        <p:nvSpPr>
          <p:cNvPr id="357" name="Google Shape;357;p26"/>
          <p:cNvSpPr txBox="1"/>
          <p:nvPr>
            <p:ph idx="1" type="body"/>
          </p:nvPr>
        </p:nvSpPr>
        <p:spPr>
          <a:xfrm>
            <a:off x="1388550" y="2016150"/>
            <a:ext cx="6366900" cy="11112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GB" sz="3500"/>
              <a:t>Thank You!</a:t>
            </a:r>
            <a:endParaRPr sz="35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14"/>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GB">
                <a:latin typeface="Maven Pro Medium"/>
                <a:ea typeface="Maven Pro Medium"/>
                <a:cs typeface="Maven Pro Medium"/>
                <a:sym typeface="Maven Pro Medium"/>
              </a:rPr>
              <a:t>Problem Statement</a:t>
            </a:r>
            <a:endParaRPr b="0">
              <a:latin typeface="Maven Pro Medium"/>
              <a:ea typeface="Maven Pro Medium"/>
              <a:cs typeface="Maven Pro Medium"/>
              <a:sym typeface="Maven Pro Medium"/>
            </a:endParaRPr>
          </a:p>
        </p:txBody>
      </p:sp>
      <p:sp>
        <p:nvSpPr>
          <p:cNvPr id="285" name="Google Shape;285;p14"/>
          <p:cNvSpPr txBox="1"/>
          <p:nvPr>
            <p:ph idx="1" type="body"/>
          </p:nvPr>
        </p:nvSpPr>
        <p:spPr>
          <a:xfrm>
            <a:off x="1303800" y="1990050"/>
            <a:ext cx="7030500" cy="9051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Analyze a company’s historical sales data to identify key revenue drivers, seasonal trends, and suggest, actionable improvements, visualize insights, through interactive dashboards.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p15"/>
          <p:cNvSpPr txBox="1"/>
          <p:nvPr>
            <p:ph type="title"/>
          </p:nvPr>
        </p:nvSpPr>
        <p:spPr>
          <a:xfrm>
            <a:off x="1409725" y="437700"/>
            <a:ext cx="7030500" cy="9993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b="0" lang="en-GB">
                <a:latin typeface="Maven Pro Medium"/>
                <a:ea typeface="Maven Pro Medium"/>
                <a:cs typeface="Maven Pro Medium"/>
                <a:sym typeface="Maven Pro Medium"/>
              </a:rPr>
              <a:t>Project Summary</a:t>
            </a:r>
            <a:endParaRPr b="0">
              <a:latin typeface="Maven Pro Medium"/>
              <a:ea typeface="Maven Pro Medium"/>
              <a:cs typeface="Maven Pro Medium"/>
              <a:sym typeface="Maven Pro Medium"/>
            </a:endParaRPr>
          </a:p>
        </p:txBody>
      </p:sp>
      <p:pic>
        <p:nvPicPr>
          <p:cNvPr id="291" name="Google Shape;291;p15"/>
          <p:cNvPicPr preferRelativeResize="0"/>
          <p:nvPr/>
        </p:nvPicPr>
        <p:blipFill rotWithShape="1">
          <a:blip r:embed="rId3">
            <a:alphaModFix/>
          </a:blip>
          <a:srcRect b="596" l="218" r="248" t="0"/>
          <a:stretch/>
        </p:blipFill>
        <p:spPr>
          <a:xfrm>
            <a:off x="1917525" y="1437000"/>
            <a:ext cx="6022376" cy="33815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6"/>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a:latin typeface="Maven Pro Medium"/>
                <a:ea typeface="Maven Pro Medium"/>
                <a:cs typeface="Maven Pro Medium"/>
                <a:sym typeface="Maven Pro Medium"/>
              </a:rPr>
              <a:t>Overview:</a:t>
            </a:r>
            <a:endParaRPr b="0">
              <a:latin typeface="Maven Pro Medium"/>
              <a:ea typeface="Maven Pro Medium"/>
              <a:cs typeface="Maven Pro Medium"/>
              <a:sym typeface="Maven Pro Medium"/>
            </a:endParaRPr>
          </a:p>
        </p:txBody>
      </p:sp>
      <p:sp>
        <p:nvSpPr>
          <p:cNvPr id="297" name="Google Shape;297;p16"/>
          <p:cNvSpPr txBox="1"/>
          <p:nvPr>
            <p:ph idx="1" type="body"/>
          </p:nvPr>
        </p:nvSpPr>
        <p:spPr>
          <a:xfrm>
            <a:off x="1303800" y="1990050"/>
            <a:ext cx="7030500" cy="1336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GB"/>
              <a:t>This dashboard provides a comprehensive view of sales performance across different products, segments, and time periods. It captures key financial metrics including total sales, total profit, and profit margin, and visually breaks down performance using charts and graphs for quick insights.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a:solidFill>
                  <a:srgbClr val="000000"/>
                </a:solidFill>
                <a:latin typeface="Maven Pro Medium"/>
                <a:ea typeface="Maven Pro Medium"/>
                <a:cs typeface="Maven Pro Medium"/>
                <a:sym typeface="Maven Pro Medium"/>
              </a:rPr>
              <a:t>Key Metrics:</a:t>
            </a:r>
            <a:endParaRPr b="0">
              <a:latin typeface="Maven Pro Medium"/>
              <a:ea typeface="Maven Pro Medium"/>
              <a:cs typeface="Maven Pro Medium"/>
              <a:sym typeface="Maven Pro Medium"/>
            </a:endParaRPr>
          </a:p>
        </p:txBody>
      </p:sp>
      <p:sp>
        <p:nvSpPr>
          <p:cNvPr id="303" name="Google Shape;303;p17"/>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Font typeface="Arial"/>
              <a:buChar char="●"/>
            </a:pPr>
            <a:r>
              <a:rPr b="1" lang="en-GB">
                <a:solidFill>
                  <a:srgbClr val="000000"/>
                </a:solidFill>
              </a:rPr>
              <a:t>Total Sales</a:t>
            </a:r>
            <a:r>
              <a:rPr lang="en-GB">
                <a:solidFill>
                  <a:srgbClr val="000000"/>
                </a:solidFill>
              </a:rPr>
              <a:t>: $118.73M</a:t>
            </a:r>
            <a:br>
              <a:rPr lang="en-GB">
                <a:solidFill>
                  <a:srgbClr val="000000"/>
                </a:solidFill>
              </a:rPr>
            </a:br>
            <a:endParaRPr>
              <a:solidFill>
                <a:srgbClr val="000000"/>
              </a:solidFill>
            </a:endParaRPr>
          </a:p>
          <a:p>
            <a:pPr indent="-311150" lvl="0" marL="457200" rtl="0" algn="l">
              <a:spcBef>
                <a:spcPts val="0"/>
              </a:spcBef>
              <a:spcAft>
                <a:spcPts val="0"/>
              </a:spcAft>
              <a:buClr>
                <a:srgbClr val="000000"/>
              </a:buClr>
              <a:buSzPts val="1300"/>
              <a:buFont typeface="Arial"/>
              <a:buChar char="●"/>
            </a:pPr>
            <a:r>
              <a:rPr b="1" lang="en-GB">
                <a:solidFill>
                  <a:srgbClr val="000000"/>
                </a:solidFill>
              </a:rPr>
              <a:t>Total Profit</a:t>
            </a:r>
            <a:r>
              <a:rPr lang="en-GB">
                <a:solidFill>
                  <a:srgbClr val="000000"/>
                </a:solidFill>
              </a:rPr>
              <a:t>: $16.89M</a:t>
            </a:r>
            <a:br>
              <a:rPr lang="en-GB">
                <a:solidFill>
                  <a:srgbClr val="000000"/>
                </a:solidFill>
              </a:rPr>
            </a:br>
            <a:endParaRPr>
              <a:solidFill>
                <a:srgbClr val="000000"/>
              </a:solidFill>
            </a:endParaRPr>
          </a:p>
          <a:p>
            <a:pPr indent="-311150" lvl="0" marL="457200" rtl="0" algn="l">
              <a:spcBef>
                <a:spcPts val="0"/>
              </a:spcBef>
              <a:spcAft>
                <a:spcPts val="0"/>
              </a:spcAft>
              <a:buSzPts val="1300"/>
              <a:buChar char="●"/>
            </a:pPr>
            <a:r>
              <a:rPr b="1" lang="en-GB">
                <a:solidFill>
                  <a:srgbClr val="000000"/>
                </a:solidFill>
              </a:rPr>
              <a:t>Profit Margin</a:t>
            </a:r>
            <a:r>
              <a:rPr lang="en-GB">
                <a:solidFill>
                  <a:srgbClr val="000000"/>
                </a:solidFill>
              </a:rPr>
              <a:t>: 14%</a:t>
            </a:r>
            <a:br>
              <a:rPr lang="en-GB">
                <a:solidFill>
                  <a:srgbClr val="000000"/>
                </a:solidFill>
              </a:rPr>
            </a:br>
            <a:r>
              <a:rPr lang="en-GB">
                <a:solidFill>
                  <a:srgbClr val="000000"/>
                </a:solidFill>
              </a:rPr>
              <a:t> </a:t>
            </a:r>
            <a:r>
              <a:rPr i="1" lang="en-GB">
                <a:solidFill>
                  <a:srgbClr val="000000"/>
                </a:solidFill>
              </a:rPr>
              <a:t>(Calculated using DAX: </a:t>
            </a:r>
            <a:r>
              <a:rPr i="1" lang="en-GB">
                <a:solidFill>
                  <a:srgbClr val="188038"/>
                </a:solidFill>
              </a:rPr>
              <a:t>Profit Margin = DIVIDE(SUM(Financials[Profit]), SUM(Financials[Sales]))</a:t>
            </a:r>
            <a:r>
              <a:rPr i="1" lang="en-GB">
                <a:solidFill>
                  <a:srgbClr val="000000"/>
                </a:solidFill>
              </a:rPr>
              <a:t>)</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18"/>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a:latin typeface="Maven Pro Medium"/>
                <a:ea typeface="Maven Pro Medium"/>
                <a:cs typeface="Maven Pro Medium"/>
                <a:sym typeface="Maven Pro Medium"/>
              </a:rPr>
              <a:t>Key Findings:</a:t>
            </a:r>
            <a:endParaRPr b="0">
              <a:latin typeface="Maven Pro Medium"/>
              <a:ea typeface="Maven Pro Medium"/>
              <a:cs typeface="Maven Pro Medium"/>
              <a:sym typeface="Maven Pro Medium"/>
            </a:endParaRPr>
          </a:p>
        </p:txBody>
      </p:sp>
      <p:sp>
        <p:nvSpPr>
          <p:cNvPr id="309" name="Google Shape;309;p18"/>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None/>
            </a:pPr>
            <a:r>
              <a:rPr b="1" lang="en-GB">
                <a:solidFill>
                  <a:srgbClr val="000000"/>
                </a:solidFill>
              </a:rPr>
              <a:t>1. Top-Performing Product</a:t>
            </a:r>
            <a:endParaRPr b="1">
              <a:solidFill>
                <a:srgbClr val="000000"/>
              </a:solidFill>
            </a:endParaRPr>
          </a:p>
          <a:p>
            <a:pPr indent="-311150" lvl="0" marL="457200" rtl="0" algn="l">
              <a:spcBef>
                <a:spcPts val="1200"/>
              </a:spcBef>
              <a:spcAft>
                <a:spcPts val="0"/>
              </a:spcAft>
              <a:buClr>
                <a:srgbClr val="000000"/>
              </a:buClr>
              <a:buSzPts val="1300"/>
              <a:buFont typeface="Arial"/>
              <a:buChar char="●"/>
            </a:pPr>
            <a:r>
              <a:rPr b="1" lang="en-GB">
                <a:solidFill>
                  <a:srgbClr val="000000"/>
                </a:solidFill>
              </a:rPr>
              <a:t>Paseo</a:t>
            </a:r>
            <a:r>
              <a:rPr lang="en-GB">
                <a:solidFill>
                  <a:srgbClr val="000000"/>
                </a:solidFill>
              </a:rPr>
              <a:t> generated the highest sales among all products, contributing significantly to the revenue.</a:t>
            </a:r>
            <a:br>
              <a:rPr lang="en-GB">
                <a:solidFill>
                  <a:srgbClr val="000000"/>
                </a:solidFill>
              </a:rPr>
            </a:br>
            <a:endParaRPr>
              <a:solidFill>
                <a:srgbClr val="000000"/>
              </a:solidFill>
            </a:endParaRPr>
          </a:p>
          <a:p>
            <a:pPr indent="-311150" lvl="0" marL="457200" rtl="0" algn="l">
              <a:spcBef>
                <a:spcPts val="0"/>
              </a:spcBef>
              <a:spcAft>
                <a:spcPts val="0"/>
              </a:spcAft>
              <a:buClr>
                <a:srgbClr val="000000"/>
              </a:buClr>
              <a:buSzPts val="1300"/>
              <a:buFont typeface="Arial"/>
              <a:buChar char="●"/>
            </a:pPr>
            <a:r>
              <a:rPr b="1" lang="en-GB">
                <a:solidFill>
                  <a:srgbClr val="000000"/>
                </a:solidFill>
              </a:rPr>
              <a:t>VTT</a:t>
            </a:r>
            <a:r>
              <a:rPr lang="en-GB">
                <a:solidFill>
                  <a:srgbClr val="000000"/>
                </a:solidFill>
              </a:rPr>
              <a:t> and </a:t>
            </a:r>
            <a:r>
              <a:rPr b="1" lang="en-GB">
                <a:solidFill>
                  <a:srgbClr val="000000"/>
                </a:solidFill>
              </a:rPr>
              <a:t>Velo</a:t>
            </a:r>
            <a:r>
              <a:rPr lang="en-GB">
                <a:solidFill>
                  <a:srgbClr val="000000"/>
                </a:solidFill>
              </a:rPr>
              <a:t> followed closely, while </a:t>
            </a:r>
            <a:r>
              <a:rPr b="1" lang="en-GB">
                <a:solidFill>
                  <a:srgbClr val="000000"/>
                </a:solidFill>
              </a:rPr>
              <a:t>Carretera</a:t>
            </a:r>
            <a:r>
              <a:rPr lang="en-GB">
                <a:solidFill>
                  <a:srgbClr val="000000"/>
                </a:solidFill>
              </a:rPr>
              <a:t> had the lowest sales.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idx="1" type="body"/>
          </p:nvPr>
        </p:nvSpPr>
        <p:spPr>
          <a:xfrm>
            <a:off x="1357900" y="803050"/>
            <a:ext cx="7032300" cy="40500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None/>
            </a:pPr>
            <a:r>
              <a:rPr b="1" lang="en-GB">
                <a:solidFill>
                  <a:srgbClr val="000000"/>
                </a:solidFill>
              </a:rPr>
              <a:t>2. Sales by Segment</a:t>
            </a:r>
            <a:endParaRPr b="1">
              <a:solidFill>
                <a:srgbClr val="000000"/>
              </a:solidFill>
            </a:endParaRPr>
          </a:p>
          <a:p>
            <a:pPr indent="-311150" lvl="0" marL="457200" rtl="0" algn="l">
              <a:spcBef>
                <a:spcPts val="1200"/>
              </a:spcBef>
              <a:spcAft>
                <a:spcPts val="0"/>
              </a:spcAft>
              <a:buClr>
                <a:srgbClr val="000000"/>
              </a:buClr>
              <a:buSzPts val="1300"/>
              <a:buFont typeface="Arial"/>
              <a:buChar char="●"/>
            </a:pPr>
            <a:r>
              <a:rPr b="1" lang="en-GB">
                <a:solidFill>
                  <a:srgbClr val="000000"/>
                </a:solidFill>
              </a:rPr>
              <a:t>Government</a:t>
            </a:r>
            <a:r>
              <a:rPr lang="en-GB">
                <a:solidFill>
                  <a:srgbClr val="000000"/>
                </a:solidFill>
              </a:rPr>
              <a:t> and </a:t>
            </a:r>
            <a:r>
              <a:rPr b="1" lang="en-GB">
                <a:solidFill>
                  <a:srgbClr val="000000"/>
                </a:solidFill>
              </a:rPr>
              <a:t>Small Business</a:t>
            </a:r>
            <a:r>
              <a:rPr lang="en-GB">
                <a:solidFill>
                  <a:srgbClr val="000000"/>
                </a:solidFill>
              </a:rPr>
              <a:t> are the top-performing segments.</a:t>
            </a:r>
            <a:br>
              <a:rPr lang="en-GB">
                <a:solidFill>
                  <a:srgbClr val="000000"/>
                </a:solidFill>
              </a:rPr>
            </a:br>
            <a:endParaRPr>
              <a:solidFill>
                <a:srgbClr val="000000"/>
              </a:solidFill>
            </a:endParaRPr>
          </a:p>
          <a:p>
            <a:pPr indent="-311150" lvl="1" marL="914400" rtl="0" algn="l">
              <a:spcBef>
                <a:spcPts val="0"/>
              </a:spcBef>
              <a:spcAft>
                <a:spcPts val="0"/>
              </a:spcAft>
              <a:buClr>
                <a:srgbClr val="000000"/>
              </a:buClr>
              <a:buSzPts val="1300"/>
              <a:buFont typeface="Nunito"/>
              <a:buChar char="○"/>
            </a:pPr>
            <a:r>
              <a:rPr lang="en-GB" sz="1300">
                <a:solidFill>
                  <a:srgbClr val="000000"/>
                </a:solidFill>
              </a:rPr>
              <a:t>Government: $52.5M (44.22%)</a:t>
            </a:r>
            <a:br>
              <a:rPr lang="en-GB" sz="1300">
                <a:solidFill>
                  <a:srgbClr val="000000"/>
                </a:solidFill>
              </a:rPr>
            </a:br>
            <a:endParaRPr sz="1300">
              <a:solidFill>
                <a:srgbClr val="000000"/>
              </a:solidFill>
            </a:endParaRPr>
          </a:p>
          <a:p>
            <a:pPr indent="-311150" lvl="1" marL="914400" rtl="0" algn="l">
              <a:spcBef>
                <a:spcPts val="0"/>
              </a:spcBef>
              <a:spcAft>
                <a:spcPts val="0"/>
              </a:spcAft>
              <a:buClr>
                <a:srgbClr val="000000"/>
              </a:buClr>
              <a:buSzPts val="1300"/>
              <a:buFont typeface="Nunito"/>
              <a:buChar char="○"/>
            </a:pPr>
            <a:r>
              <a:rPr lang="en-GB" sz="1300">
                <a:solidFill>
                  <a:srgbClr val="000000"/>
                </a:solidFill>
              </a:rPr>
              <a:t>Small Business: $42.43M (35.74%)</a:t>
            </a:r>
            <a:br>
              <a:rPr lang="en-GB" sz="1300">
                <a:solidFill>
                  <a:srgbClr val="000000"/>
                </a:solidFill>
              </a:rPr>
            </a:br>
            <a:endParaRPr sz="1300">
              <a:solidFill>
                <a:srgbClr val="000000"/>
              </a:solidFill>
            </a:endParaRPr>
          </a:p>
          <a:p>
            <a:pPr indent="-311150" lvl="0" marL="457200" rtl="0" algn="l">
              <a:spcBef>
                <a:spcPts val="0"/>
              </a:spcBef>
              <a:spcAft>
                <a:spcPts val="0"/>
              </a:spcAft>
              <a:buClr>
                <a:srgbClr val="000000"/>
              </a:buClr>
              <a:buSzPts val="1300"/>
              <a:buFont typeface="Arial"/>
              <a:buChar char="●"/>
            </a:pPr>
            <a:r>
              <a:rPr b="1" lang="en-GB">
                <a:solidFill>
                  <a:srgbClr val="000000"/>
                </a:solidFill>
              </a:rPr>
              <a:t>Channel Partners</a:t>
            </a:r>
            <a:r>
              <a:rPr lang="en-GB">
                <a:solidFill>
                  <a:srgbClr val="000000"/>
                </a:solidFill>
              </a:rPr>
              <a:t> and </a:t>
            </a:r>
            <a:r>
              <a:rPr b="1" lang="en-GB">
                <a:solidFill>
                  <a:srgbClr val="000000"/>
                </a:solidFill>
              </a:rPr>
              <a:t>Midmarket</a:t>
            </a:r>
            <a:r>
              <a:rPr lang="en-GB">
                <a:solidFill>
                  <a:srgbClr val="000000"/>
                </a:solidFill>
              </a:rPr>
              <a:t> have the least contribution.</a:t>
            </a:r>
            <a:br>
              <a:rPr lang="en-GB">
                <a:solidFill>
                  <a:srgbClr val="000000"/>
                </a:solidFill>
              </a:rPr>
            </a:br>
            <a:endParaRPr>
              <a:solidFill>
                <a:srgbClr val="000000"/>
              </a:solidFill>
            </a:endParaRPr>
          </a:p>
          <a:p>
            <a:pPr indent="0" lvl="0" marL="0" rtl="0" algn="l">
              <a:spcBef>
                <a:spcPts val="1200"/>
              </a:spcBef>
              <a:spcAft>
                <a:spcPts val="0"/>
              </a:spcAft>
              <a:buNone/>
            </a:pPr>
            <a:r>
              <a:rPr b="1" lang="en-GB">
                <a:solidFill>
                  <a:srgbClr val="000000"/>
                </a:solidFill>
              </a:rPr>
              <a:t>3. Sales Trend Over Time</a:t>
            </a:r>
            <a:endParaRPr b="1">
              <a:solidFill>
                <a:srgbClr val="000000"/>
              </a:solidFill>
            </a:endParaRPr>
          </a:p>
          <a:p>
            <a:pPr indent="-311150" lvl="0" marL="457200" rtl="0" algn="l">
              <a:spcBef>
                <a:spcPts val="1200"/>
              </a:spcBef>
              <a:spcAft>
                <a:spcPts val="0"/>
              </a:spcAft>
              <a:buClr>
                <a:srgbClr val="000000"/>
              </a:buClr>
              <a:buSzPts val="1300"/>
              <a:buFont typeface="Arial"/>
              <a:buChar char="●"/>
            </a:pPr>
            <a:r>
              <a:rPr lang="en-GB">
                <a:solidFill>
                  <a:srgbClr val="000000"/>
                </a:solidFill>
              </a:rPr>
              <a:t>Noticeable sales peaks in </a:t>
            </a:r>
            <a:r>
              <a:rPr b="1" lang="en-GB">
                <a:solidFill>
                  <a:srgbClr val="000000"/>
                </a:solidFill>
              </a:rPr>
              <a:t>September 2013</a:t>
            </a:r>
            <a:r>
              <a:rPr lang="en-GB">
                <a:solidFill>
                  <a:srgbClr val="000000"/>
                </a:solidFill>
              </a:rPr>
              <a:t>, </a:t>
            </a:r>
            <a:r>
              <a:rPr b="1" lang="en-GB">
                <a:solidFill>
                  <a:srgbClr val="000000"/>
                </a:solidFill>
              </a:rPr>
              <a:t>May 2014</a:t>
            </a:r>
            <a:r>
              <a:rPr lang="en-GB">
                <a:solidFill>
                  <a:srgbClr val="000000"/>
                </a:solidFill>
              </a:rPr>
              <a:t>, and </a:t>
            </a:r>
            <a:r>
              <a:rPr b="1" lang="en-GB">
                <a:solidFill>
                  <a:srgbClr val="000000"/>
                </a:solidFill>
              </a:rPr>
              <a:t>November 2014</a:t>
            </a:r>
            <a:r>
              <a:rPr lang="en-GB">
                <a:solidFill>
                  <a:srgbClr val="000000"/>
                </a:solidFill>
              </a:rPr>
              <a:t>.</a:t>
            </a:r>
            <a:br>
              <a:rPr lang="en-GB">
                <a:solidFill>
                  <a:srgbClr val="000000"/>
                </a:solidFill>
              </a:rPr>
            </a:br>
            <a:endParaRPr>
              <a:solidFill>
                <a:srgbClr val="000000"/>
              </a:solidFill>
            </a:endParaRPr>
          </a:p>
          <a:p>
            <a:pPr indent="-311150" lvl="0" marL="457200" rtl="0" algn="l">
              <a:spcBef>
                <a:spcPts val="0"/>
              </a:spcBef>
              <a:spcAft>
                <a:spcPts val="0"/>
              </a:spcAft>
              <a:buClr>
                <a:srgbClr val="000000"/>
              </a:buClr>
              <a:buSzPts val="1300"/>
              <a:buFont typeface="Arial"/>
              <a:buChar char="●"/>
            </a:pPr>
            <a:r>
              <a:rPr b="1" lang="en-GB">
                <a:solidFill>
                  <a:srgbClr val="000000"/>
                </a:solidFill>
              </a:rPr>
              <a:t>Volatility</a:t>
            </a:r>
            <a:r>
              <a:rPr lang="en-GB">
                <a:solidFill>
                  <a:srgbClr val="000000"/>
                </a:solidFill>
              </a:rPr>
              <a:t> in sales suggests seasonality or campaign-driven spikes.</a:t>
            </a:r>
            <a:br>
              <a:rPr lang="en-GB">
                <a:solidFill>
                  <a:srgbClr val="000000"/>
                </a:solidFill>
              </a:rPr>
            </a:br>
            <a:endParaRPr>
              <a:solidFill>
                <a:srgbClr val="000000"/>
              </a:solidFill>
            </a:endParaRPr>
          </a:p>
          <a:p>
            <a:pPr indent="-311150" lvl="0" marL="457200" rtl="0" algn="l">
              <a:spcBef>
                <a:spcPts val="0"/>
              </a:spcBef>
              <a:spcAft>
                <a:spcPts val="0"/>
              </a:spcAft>
              <a:buClr>
                <a:srgbClr val="000000"/>
              </a:buClr>
              <a:buSzPts val="1300"/>
              <a:buFont typeface="Nunito"/>
              <a:buChar char="●"/>
            </a:pPr>
            <a:r>
              <a:rPr lang="en-GB">
                <a:solidFill>
                  <a:srgbClr val="000000"/>
                </a:solidFill>
              </a:rPr>
              <a:t>The sales trend shows strong year-end performance in 2014.</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20"/>
          <p:cNvSpPr txBox="1"/>
          <p:nvPr>
            <p:ph type="title"/>
          </p:nvPr>
        </p:nvSpPr>
        <p:spPr>
          <a:xfrm>
            <a:off x="1303800" y="598575"/>
            <a:ext cx="7030500" cy="9993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0" lang="en-GB">
                <a:latin typeface="Maven Pro Medium"/>
                <a:ea typeface="Maven Pro Medium"/>
                <a:cs typeface="Maven Pro Medium"/>
                <a:sym typeface="Maven Pro Medium"/>
              </a:rPr>
              <a:t>Recommendations:</a:t>
            </a:r>
            <a:endParaRPr b="0">
              <a:latin typeface="Maven Pro Medium"/>
              <a:ea typeface="Maven Pro Medium"/>
              <a:cs typeface="Maven Pro Medium"/>
              <a:sym typeface="Maven Pro Medium"/>
            </a:endParaRPr>
          </a:p>
        </p:txBody>
      </p:sp>
      <p:sp>
        <p:nvSpPr>
          <p:cNvPr id="320" name="Google Shape;320;p20"/>
          <p:cNvSpPr txBox="1"/>
          <p:nvPr>
            <p:ph idx="1" type="body"/>
          </p:nvPr>
        </p:nvSpPr>
        <p:spPr>
          <a:xfrm>
            <a:off x="1303800" y="1990050"/>
            <a:ext cx="7030500" cy="25416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Clr>
                <a:srgbClr val="000000"/>
              </a:buClr>
              <a:buSzPts val="1300"/>
              <a:buAutoNum type="arabicPeriod"/>
            </a:pPr>
            <a:r>
              <a:rPr b="1" lang="en-GB">
                <a:solidFill>
                  <a:srgbClr val="000000"/>
                </a:solidFill>
              </a:rPr>
              <a:t>Focus on Top Products:</a:t>
            </a:r>
            <a:br>
              <a:rPr b="1" lang="en-GB">
                <a:solidFill>
                  <a:srgbClr val="000000"/>
                </a:solidFill>
              </a:rPr>
            </a:br>
            <a:endParaRPr b="1">
              <a:solidFill>
                <a:srgbClr val="000000"/>
              </a:solidFill>
            </a:endParaRPr>
          </a:p>
          <a:p>
            <a:pPr indent="-311150" lvl="0" marL="457200" rtl="0" algn="l">
              <a:spcBef>
                <a:spcPts val="0"/>
              </a:spcBef>
              <a:spcAft>
                <a:spcPts val="0"/>
              </a:spcAft>
              <a:buClr>
                <a:srgbClr val="000000"/>
              </a:buClr>
              <a:buSzPts val="1300"/>
              <a:buFont typeface="Arial"/>
              <a:buChar char="●"/>
            </a:pPr>
            <a:r>
              <a:rPr lang="en-GB">
                <a:solidFill>
                  <a:srgbClr val="000000"/>
                </a:solidFill>
              </a:rPr>
              <a:t>Increase marketing and production efforts for high-performing products like </a:t>
            </a:r>
            <a:r>
              <a:rPr b="1" lang="en-GB">
                <a:solidFill>
                  <a:srgbClr val="000000"/>
                </a:solidFill>
              </a:rPr>
              <a:t>Paseo</a:t>
            </a:r>
            <a:r>
              <a:rPr lang="en-GB">
                <a:solidFill>
                  <a:srgbClr val="000000"/>
                </a:solidFill>
              </a:rPr>
              <a:t> and </a:t>
            </a:r>
            <a:r>
              <a:rPr b="1" lang="en-GB">
                <a:solidFill>
                  <a:srgbClr val="000000"/>
                </a:solidFill>
              </a:rPr>
              <a:t>VTT</a:t>
            </a:r>
            <a:r>
              <a:rPr lang="en-GB">
                <a:solidFill>
                  <a:srgbClr val="000000"/>
                </a:solidFill>
              </a:rPr>
              <a:t>.</a:t>
            </a:r>
            <a:br>
              <a:rPr lang="en-GB">
                <a:solidFill>
                  <a:srgbClr val="000000"/>
                </a:solidFill>
              </a:rPr>
            </a:br>
            <a:endParaRPr>
              <a:solidFill>
                <a:srgbClr val="000000"/>
              </a:solidFill>
            </a:endParaRPr>
          </a:p>
          <a:p>
            <a:pPr indent="-311150" lvl="0" marL="457200" rtl="0" algn="l">
              <a:spcBef>
                <a:spcPts val="0"/>
              </a:spcBef>
              <a:spcAft>
                <a:spcPts val="0"/>
              </a:spcAft>
              <a:buClr>
                <a:srgbClr val="000000"/>
              </a:buClr>
              <a:buSzPts val="1300"/>
              <a:buFont typeface="Arial"/>
              <a:buChar char="●"/>
            </a:pPr>
            <a:r>
              <a:rPr lang="en-GB">
                <a:solidFill>
                  <a:srgbClr val="000000"/>
                </a:solidFill>
              </a:rPr>
              <a:t>Conduct analysis on underperforming products (e.g., </a:t>
            </a:r>
            <a:r>
              <a:rPr b="1" lang="en-GB">
                <a:solidFill>
                  <a:srgbClr val="000000"/>
                </a:solidFill>
              </a:rPr>
              <a:t>Carretera</a:t>
            </a:r>
            <a:r>
              <a:rPr lang="en-GB">
                <a:solidFill>
                  <a:srgbClr val="000000"/>
                </a:solidFill>
              </a:rPr>
              <a:t>) to identify improvement opportunities or consider discontinuation.</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1"/>
          <p:cNvSpPr txBox="1"/>
          <p:nvPr>
            <p:ph idx="1" type="body"/>
          </p:nvPr>
        </p:nvSpPr>
        <p:spPr>
          <a:xfrm>
            <a:off x="1303800" y="810250"/>
            <a:ext cx="7032300" cy="3750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00"/>
                </a:solidFill>
              </a:rPr>
              <a:t>2. Target High-Value Segments:</a:t>
            </a:r>
            <a:br>
              <a:rPr b="1" lang="en-GB">
                <a:solidFill>
                  <a:srgbClr val="000000"/>
                </a:solidFill>
              </a:rPr>
            </a:br>
            <a:endParaRPr b="1">
              <a:solidFill>
                <a:srgbClr val="000000"/>
              </a:solidFill>
            </a:endParaRPr>
          </a:p>
          <a:p>
            <a:pPr indent="-311150" lvl="0" marL="457200" rtl="0" algn="l">
              <a:spcBef>
                <a:spcPts val="1200"/>
              </a:spcBef>
              <a:spcAft>
                <a:spcPts val="0"/>
              </a:spcAft>
              <a:buClr>
                <a:srgbClr val="000000"/>
              </a:buClr>
              <a:buSzPts val="1300"/>
              <a:buFont typeface="Arial"/>
              <a:buChar char="●"/>
            </a:pPr>
            <a:r>
              <a:rPr lang="en-GB">
                <a:solidFill>
                  <a:srgbClr val="000000"/>
                </a:solidFill>
              </a:rPr>
              <a:t>Prioritize </a:t>
            </a:r>
            <a:r>
              <a:rPr b="1" lang="en-GB">
                <a:solidFill>
                  <a:srgbClr val="000000"/>
                </a:solidFill>
              </a:rPr>
              <a:t>Government</a:t>
            </a:r>
            <a:r>
              <a:rPr lang="en-GB">
                <a:solidFill>
                  <a:srgbClr val="000000"/>
                </a:solidFill>
              </a:rPr>
              <a:t> and </a:t>
            </a:r>
            <a:r>
              <a:rPr b="1" lang="en-GB">
                <a:solidFill>
                  <a:srgbClr val="000000"/>
                </a:solidFill>
              </a:rPr>
              <a:t>Small Business</a:t>
            </a:r>
            <a:r>
              <a:rPr lang="en-GB">
                <a:solidFill>
                  <a:srgbClr val="000000"/>
                </a:solidFill>
              </a:rPr>
              <a:t> segments in future campaigns.</a:t>
            </a:r>
            <a:br>
              <a:rPr lang="en-GB">
                <a:solidFill>
                  <a:srgbClr val="000000"/>
                </a:solidFill>
              </a:rPr>
            </a:br>
            <a:endParaRPr>
              <a:solidFill>
                <a:srgbClr val="000000"/>
              </a:solidFill>
            </a:endParaRPr>
          </a:p>
          <a:p>
            <a:pPr indent="-311150" lvl="0" marL="457200" rtl="0" algn="l">
              <a:spcBef>
                <a:spcPts val="0"/>
              </a:spcBef>
              <a:spcAft>
                <a:spcPts val="0"/>
              </a:spcAft>
              <a:buClr>
                <a:srgbClr val="000000"/>
              </a:buClr>
              <a:buSzPts val="1300"/>
              <a:buFont typeface="Arial"/>
              <a:buChar char="●"/>
            </a:pPr>
            <a:r>
              <a:rPr lang="en-GB">
                <a:solidFill>
                  <a:srgbClr val="000000"/>
                </a:solidFill>
              </a:rPr>
              <a:t>Explore reasons behind the low performance of </a:t>
            </a:r>
            <a:r>
              <a:rPr b="1" lang="en-GB">
                <a:solidFill>
                  <a:srgbClr val="000000"/>
                </a:solidFill>
              </a:rPr>
              <a:t>Channel Partners</a:t>
            </a:r>
            <a:r>
              <a:rPr lang="en-GB">
                <a:solidFill>
                  <a:srgbClr val="000000"/>
                </a:solidFill>
              </a:rPr>
              <a:t> and evaluate support strategies.</a:t>
            </a:r>
            <a:br>
              <a:rPr lang="en-GB">
                <a:solidFill>
                  <a:srgbClr val="000000"/>
                </a:solidFill>
              </a:rPr>
            </a:br>
            <a:endParaRPr>
              <a:solidFill>
                <a:srgbClr val="000000"/>
              </a:solidFill>
            </a:endParaRPr>
          </a:p>
          <a:p>
            <a:pPr indent="0" lvl="0" marL="0" rtl="0" algn="l">
              <a:spcBef>
                <a:spcPts val="1200"/>
              </a:spcBef>
              <a:spcAft>
                <a:spcPts val="0"/>
              </a:spcAft>
              <a:buNone/>
            </a:pPr>
            <a:r>
              <a:rPr b="1" lang="en-GB">
                <a:solidFill>
                  <a:srgbClr val="000000"/>
                </a:solidFill>
              </a:rPr>
              <a:t>3. Seasonal Campaign Planning:</a:t>
            </a:r>
            <a:br>
              <a:rPr b="1" lang="en-GB">
                <a:solidFill>
                  <a:srgbClr val="000000"/>
                </a:solidFill>
              </a:rPr>
            </a:br>
            <a:endParaRPr b="1">
              <a:solidFill>
                <a:srgbClr val="000000"/>
              </a:solidFill>
            </a:endParaRPr>
          </a:p>
          <a:p>
            <a:pPr indent="-311150" lvl="0" marL="457200" rtl="0" algn="l">
              <a:spcBef>
                <a:spcPts val="1200"/>
              </a:spcBef>
              <a:spcAft>
                <a:spcPts val="0"/>
              </a:spcAft>
              <a:buClr>
                <a:srgbClr val="000000"/>
              </a:buClr>
              <a:buSzPts val="1300"/>
              <a:buFont typeface="Arial"/>
              <a:buChar char="●"/>
            </a:pPr>
            <a:r>
              <a:rPr lang="en-GB">
                <a:solidFill>
                  <a:srgbClr val="000000"/>
                </a:solidFill>
              </a:rPr>
              <a:t>Align sales and marketing activities with high-performing periods (like </a:t>
            </a:r>
            <a:r>
              <a:rPr b="1" lang="en-GB">
                <a:solidFill>
                  <a:srgbClr val="000000"/>
                </a:solidFill>
              </a:rPr>
              <a:t>Q3 &amp; Q4</a:t>
            </a:r>
            <a:r>
              <a:rPr lang="en-GB">
                <a:solidFill>
                  <a:srgbClr val="000000"/>
                </a:solidFill>
              </a:rPr>
              <a:t>) to maximize revenue.</a:t>
            </a:r>
            <a:br>
              <a:rPr lang="en-GB">
                <a:solidFill>
                  <a:srgbClr val="000000"/>
                </a:solidFill>
              </a:rPr>
            </a:br>
            <a:endParaRPr>
              <a:solidFill>
                <a:srgbClr val="000000"/>
              </a:solidFill>
            </a:endParaRPr>
          </a:p>
          <a:p>
            <a:pPr indent="-311150" lvl="0" marL="457200" rtl="0" algn="l">
              <a:spcBef>
                <a:spcPts val="0"/>
              </a:spcBef>
              <a:spcAft>
                <a:spcPts val="0"/>
              </a:spcAft>
              <a:buClr>
                <a:srgbClr val="000000"/>
              </a:buClr>
              <a:buSzPts val="1300"/>
              <a:buFont typeface="Nunito"/>
              <a:buChar char="●"/>
            </a:pPr>
            <a:r>
              <a:rPr lang="en-GB">
                <a:solidFill>
                  <a:srgbClr val="000000"/>
                </a:solidFill>
              </a:rPr>
              <a:t>Analyze the factors behind monthly fluctuations to reduce unpredictability.</a:t>
            </a:r>
            <a:endParaRPr>
              <a:solidFill>
                <a:srgbClr val="000000"/>
              </a:solidFill>
            </a:endParaRPr>
          </a:p>
          <a:p>
            <a:pPr indent="0" lvl="0" marL="0" rtl="0" algn="l">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