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Quattrocento Sans" panose="020B05020500000200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CC5566-DAE7-4321-9DC8-6DFB98912EE6}">
  <a:tblStyle styleId="{BBCC5566-DAE7-4321-9DC8-6DFB98912E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 muktibodh" userId="748c066c0d26321d" providerId="LiveId" clId="{AAFB9304-9B38-45F6-B3D0-4E7B6A2F5838}"/>
    <pc:docChg chg="modSld">
      <pc:chgData name="richa muktibodh" userId="748c066c0d26321d" providerId="LiveId" clId="{AAFB9304-9B38-45F6-B3D0-4E7B6A2F5838}" dt="2023-12-28T17:12:35.991" v="1" actId="20577"/>
      <pc:docMkLst>
        <pc:docMk/>
      </pc:docMkLst>
      <pc:sldChg chg="modSp mod">
        <pc:chgData name="richa muktibodh" userId="748c066c0d26321d" providerId="LiveId" clId="{AAFB9304-9B38-45F6-B3D0-4E7B6A2F5838}" dt="2023-12-28T17:12:35.991" v="1" actId="20577"/>
        <pc:sldMkLst>
          <pc:docMk/>
          <pc:sldMk cId="0" sldId="265"/>
        </pc:sldMkLst>
        <pc:spChg chg="mod">
          <ac:chgData name="richa muktibodh" userId="748c066c0d26321d" providerId="LiveId" clId="{AAFB9304-9B38-45F6-B3D0-4E7B6A2F5838}" dt="2023-12-28T17:12:35.991" v="1" actId="20577"/>
          <ac:spMkLst>
            <pc:docMk/>
            <pc:sldMk cId="0" sldId="265"/>
            <ac:spMk id="2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240c82d0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6240c82d0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240c82d0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240c82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240c82d03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240c82d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6240c82d03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6240c82d0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240c82d03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240c82d0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240c82d03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240c82d0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240c82d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240c82d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240c82d0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6240c82d0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6240c82d03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6240c82d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9715500" y="4749800"/>
            <a:ext cx="2476500" cy="2108200"/>
          </a:xfrm>
          <a:prstGeom prst="rect">
            <a:avLst/>
          </a:prstGeom>
          <a:noFill/>
          <a:ln>
            <a:noFill/>
          </a:ln>
        </p:spPr>
      </p:pic>
      <p:sp>
        <p:nvSpPr>
          <p:cNvPr id="13" name="Google Shape;13;p2"/>
          <p:cNvSpPr txBox="1">
            <a:spLocks noGrp="1"/>
          </p:cNvSpPr>
          <p:nvPr>
            <p:ph type="ctrTitle"/>
          </p:nvPr>
        </p:nvSpPr>
        <p:spPr>
          <a:xfrm>
            <a:off x="1524000" y="1063671"/>
            <a:ext cx="9753600" cy="1875008"/>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5486400" y="3240578"/>
            <a:ext cx="5791200" cy="2042622"/>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a:endParaRPr/>
          </a:p>
        </p:txBody>
      </p:sp>
      <p:sp>
        <p:nvSpPr>
          <p:cNvPr id="15" name="Google Shape;15;p2"/>
          <p:cNvSpPr txBox="1">
            <a:spLocks noGrp="1"/>
          </p:cNvSpPr>
          <p:nvPr>
            <p:ph type="dt" idx="10"/>
          </p:nvPr>
        </p:nvSpPr>
        <p:spPr>
          <a:xfrm>
            <a:off x="54864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91" name="Google Shape;91;p11"/>
          <p:cNvSpPr txBox="1">
            <a:spLocks noGrp="1"/>
          </p:cNvSpPr>
          <p:nvPr>
            <p:ph type="body" idx="1"/>
          </p:nvPr>
        </p:nvSpPr>
        <p:spPr>
          <a:xfrm rot="5400000">
            <a:off x="3703449" y="-1477140"/>
            <a:ext cx="4798956"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1"/>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96" name="Google Shape;96;p11"/>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33431" y="1951831"/>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1799431" y="-600869"/>
            <a:ext cx="5811837"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07" name="Google Shape;107;p13"/>
          <p:cNvSpPr txBox="1">
            <a:spLocks noGrp="1"/>
          </p:cNvSpPr>
          <p:nvPr>
            <p:ph type="body" idx="1"/>
          </p:nvPr>
        </p:nvSpPr>
        <p:spPr>
          <a:xfrm>
            <a:off x="914399" y="1381181"/>
            <a:ext cx="5112328" cy="47989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13"/>
          <p:cNvSpPr txBox="1">
            <a:spLocks noGrp="1"/>
          </p:cNvSpPr>
          <p:nvPr>
            <p:ph type="body" idx="2"/>
          </p:nvPr>
        </p:nvSpPr>
        <p:spPr>
          <a:xfrm>
            <a:off x="6244770" y="1381181"/>
            <a:ext cx="5105400" cy="47989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13"/>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13" name="Google Shape;113;p13"/>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17" name="Google Shape;117;p14"/>
          <p:cNvSpPr txBox="1">
            <a:spLocks noGrp="1"/>
          </p:cNvSpPr>
          <p:nvPr>
            <p:ph type="body" idx="1"/>
          </p:nvPr>
        </p:nvSpPr>
        <p:spPr>
          <a:xfrm>
            <a:off x="914399" y="1262291"/>
            <a:ext cx="5086928" cy="82569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8" name="Google Shape;118;p14"/>
          <p:cNvSpPr txBox="1">
            <a:spLocks noGrp="1"/>
          </p:cNvSpPr>
          <p:nvPr>
            <p:ph type="body" idx="2"/>
          </p:nvPr>
        </p:nvSpPr>
        <p:spPr>
          <a:xfrm>
            <a:off x="914399" y="2154891"/>
            <a:ext cx="5086928" cy="40331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14"/>
          <p:cNvSpPr txBox="1">
            <a:spLocks noGrp="1"/>
          </p:cNvSpPr>
          <p:nvPr>
            <p:ph type="body" idx="3"/>
          </p:nvPr>
        </p:nvSpPr>
        <p:spPr>
          <a:xfrm>
            <a:off x="6230257" y="1262288"/>
            <a:ext cx="5105400" cy="82569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0" name="Google Shape;120;p14"/>
          <p:cNvSpPr txBox="1">
            <a:spLocks noGrp="1"/>
          </p:cNvSpPr>
          <p:nvPr>
            <p:ph type="body" idx="4"/>
          </p:nvPr>
        </p:nvSpPr>
        <p:spPr>
          <a:xfrm>
            <a:off x="6230257" y="2154891"/>
            <a:ext cx="5105400" cy="40331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14"/>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25" name="Google Shape;125;p14"/>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29" name="Google Shape;12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15"/>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3" name="Google Shape;133;p15"/>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37" name="Google Shape;137;p16"/>
          <p:cNvSpPr txBox="1">
            <a:spLocks noGrp="1"/>
          </p:cNvSpPr>
          <p:nvPr>
            <p:ph type="body" idx="1"/>
          </p:nvPr>
        </p:nvSpPr>
        <p:spPr>
          <a:xfrm>
            <a:off x="5181600" y="990600"/>
            <a:ext cx="6172200" cy="48768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8" name="Google Shape;138;p16"/>
          <p:cNvSpPr txBox="1">
            <a:spLocks noGrp="1"/>
          </p:cNvSpPr>
          <p:nvPr>
            <p:ph type="body" idx="2"/>
          </p:nvPr>
        </p:nvSpPr>
        <p:spPr>
          <a:xfrm>
            <a:off x="841248" y="2191660"/>
            <a:ext cx="3931920" cy="3675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9" name="Google Shape;13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2" name="Google Shape;142;p16"/>
          <p:cNvSpPr txBox="1">
            <a:spLocks noGrp="1"/>
          </p:cNvSpPr>
          <p:nvPr>
            <p:ph type="title"/>
          </p:nvPr>
        </p:nvSpPr>
        <p:spPr>
          <a:xfrm>
            <a:off x="841248" y="457200"/>
            <a:ext cx="3931920" cy="14877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3200"/>
              <a:buFont typeface="Quattrocento Sans"/>
              <a:buNone/>
              <a:defRPr sz="3200" b="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43" name="Google Shape;143;p16"/>
          <p:cNvCxnSpPr/>
          <p:nvPr/>
        </p:nvCxnSpPr>
        <p:spPr>
          <a:xfrm>
            <a:off x="860600" y="2061029"/>
            <a:ext cx="393192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47" name="Google Shape;147;p17"/>
          <p:cNvSpPr>
            <a:spLocks noGrp="1"/>
          </p:cNvSpPr>
          <p:nvPr>
            <p:ph type="pic" idx="2"/>
          </p:nvPr>
        </p:nvSpPr>
        <p:spPr>
          <a:xfrm>
            <a:off x="5181600" y="990600"/>
            <a:ext cx="6172200" cy="4876800"/>
          </a:xfrm>
          <a:prstGeom prst="rect">
            <a:avLst/>
          </a:prstGeom>
          <a:noFill/>
          <a:ln>
            <a:noFill/>
          </a:ln>
        </p:spPr>
      </p:sp>
      <p:sp>
        <p:nvSpPr>
          <p:cNvPr id="148" name="Google Shape;14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1" name="Google Shape;151;p17"/>
          <p:cNvSpPr txBox="1">
            <a:spLocks noGrp="1"/>
          </p:cNvSpPr>
          <p:nvPr>
            <p:ph type="body" idx="1"/>
          </p:nvPr>
        </p:nvSpPr>
        <p:spPr>
          <a:xfrm>
            <a:off x="841248" y="2191660"/>
            <a:ext cx="3931920" cy="3675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2" name="Google Shape;152;p17"/>
          <p:cNvSpPr txBox="1">
            <a:spLocks noGrp="1"/>
          </p:cNvSpPr>
          <p:nvPr>
            <p:ph type="title"/>
          </p:nvPr>
        </p:nvSpPr>
        <p:spPr>
          <a:xfrm>
            <a:off x="841248" y="457200"/>
            <a:ext cx="3931920" cy="14877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3200"/>
              <a:buFont typeface="Quattrocento Sans"/>
              <a:buNone/>
              <a:defRPr sz="3200" b="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53" name="Google Shape;153;p17"/>
          <p:cNvCxnSpPr/>
          <p:nvPr/>
        </p:nvCxnSpPr>
        <p:spPr>
          <a:xfrm>
            <a:off x="860600" y="2061029"/>
            <a:ext cx="393192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57" name="Google Shape;157;p18"/>
          <p:cNvSpPr txBox="1">
            <a:spLocks noGrp="1"/>
          </p:cNvSpPr>
          <p:nvPr>
            <p:ph type="body" idx="1"/>
          </p:nvPr>
        </p:nvSpPr>
        <p:spPr>
          <a:xfrm rot="5400000">
            <a:off x="3715859" y="-1496477"/>
            <a:ext cx="4767210" cy="1052252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8" name="Google Shape;1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1" name="Google Shape;161;p18"/>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2" name="Google Shape;162;p18"/>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21" name="Google Shape;21;p3"/>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845127" y="1381182"/>
            <a:ext cx="10515600" cy="47989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27" name="Google Shape;27;p3"/>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30" name="Google Shape;30;p4"/>
          <p:cNvSpPr txBox="1">
            <a:spLocks noGrp="1"/>
          </p:cNvSpPr>
          <p:nvPr>
            <p:ph type="title"/>
          </p:nvPr>
        </p:nvSpPr>
        <p:spPr>
          <a:xfrm>
            <a:off x="831850" y="1712423"/>
            <a:ext cx="10515600" cy="28512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6000"/>
              <a:buFont typeface="Quattrocento Sans"/>
              <a:buNone/>
              <a:defRPr sz="6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1850" y="455263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400"/>
              <a:buNone/>
              <a:defRPr sz="2400">
                <a:solidFill>
                  <a:srgbClr val="3F3F3F"/>
                </a:solidFill>
              </a:defRPr>
            </a:lvl1pPr>
            <a:lvl2pPr marL="914400" lvl="1" indent="-228600" algn="l">
              <a:lnSpc>
                <a:spcPct val="90000"/>
              </a:lnSpc>
              <a:spcBef>
                <a:spcPts val="500"/>
              </a:spcBef>
              <a:spcAft>
                <a:spcPts val="0"/>
              </a:spcAft>
              <a:buClr>
                <a:srgbClr val="888888"/>
              </a:buClr>
              <a:buSzPts val="1800"/>
              <a:buNone/>
              <a:defRPr sz="1800">
                <a:solidFill>
                  <a:srgbClr val="888888"/>
                </a:solidFill>
              </a:defRPr>
            </a:lvl2pPr>
            <a:lvl3pPr marL="1371600" lvl="2" indent="-228600" algn="l">
              <a:lnSpc>
                <a:spcPct val="90000"/>
              </a:lnSpc>
              <a:spcBef>
                <a:spcPts val="500"/>
              </a:spcBef>
              <a:spcAft>
                <a:spcPts val="0"/>
              </a:spcAft>
              <a:buClr>
                <a:srgbClr val="888888"/>
              </a:buClr>
              <a:buSzPts val="1600"/>
              <a:buNone/>
              <a:defRPr sz="1600">
                <a:solidFill>
                  <a:srgbClr val="888888"/>
                </a:solidFill>
              </a:defRPr>
            </a:lvl3pPr>
            <a:lvl4pPr marL="1828800" lvl="3" indent="-228600" algn="l">
              <a:lnSpc>
                <a:spcPct val="90000"/>
              </a:lnSpc>
              <a:spcBef>
                <a:spcPts val="500"/>
              </a:spcBef>
              <a:spcAft>
                <a:spcPts val="0"/>
              </a:spcAft>
              <a:buClr>
                <a:srgbClr val="888888"/>
              </a:buClr>
              <a:buSzPts val="1400"/>
              <a:buNone/>
              <a:defRPr sz="1400">
                <a:solidFill>
                  <a:srgbClr val="888888"/>
                </a:solidFill>
              </a:defRPr>
            </a:lvl4pPr>
            <a:lvl5pPr marL="2286000" lvl="4" indent="-228600" algn="l">
              <a:lnSpc>
                <a:spcPct val="90000"/>
              </a:lnSpc>
              <a:spcBef>
                <a:spcPts val="5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37" name="Google Shape;37;p5"/>
          <p:cNvSpPr txBox="1">
            <a:spLocks noGrp="1"/>
          </p:cNvSpPr>
          <p:nvPr>
            <p:ph type="body" idx="1"/>
          </p:nvPr>
        </p:nvSpPr>
        <p:spPr>
          <a:xfrm>
            <a:off x="845127" y="1381182"/>
            <a:ext cx="5181600" cy="47989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381182"/>
            <a:ext cx="5181600" cy="47989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3" name="Google Shape;43;p5"/>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44" name="Google Shape;44;p5"/>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47" name="Google Shape;47;p6"/>
          <p:cNvSpPr txBox="1">
            <a:spLocks noGrp="1"/>
          </p:cNvSpPr>
          <p:nvPr>
            <p:ph type="body" idx="1"/>
          </p:nvPr>
        </p:nvSpPr>
        <p:spPr>
          <a:xfrm>
            <a:off x="845127" y="1381181"/>
            <a:ext cx="5156200" cy="82569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845127" y="2206880"/>
            <a:ext cx="5156200" cy="39811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6"/>
          <p:cNvSpPr txBox="1">
            <a:spLocks noGrp="1"/>
          </p:cNvSpPr>
          <p:nvPr>
            <p:ph type="body" idx="3"/>
          </p:nvPr>
        </p:nvSpPr>
        <p:spPr>
          <a:xfrm>
            <a:off x="6172200" y="1381182"/>
            <a:ext cx="5181601" cy="82569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6172200" y="2206880"/>
            <a:ext cx="5181601" cy="39811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 name="Google Shape;5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6"/>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6"/>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59" name="Google Shape;5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7"/>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7"/>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71" name="Google Shape;71;p9"/>
          <p:cNvSpPr txBox="1">
            <a:spLocks noGrp="1"/>
          </p:cNvSpPr>
          <p:nvPr>
            <p:ph type="title"/>
          </p:nvPr>
        </p:nvSpPr>
        <p:spPr>
          <a:xfrm>
            <a:off x="841248" y="457200"/>
            <a:ext cx="393192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3200"/>
              <a:buFont typeface="Quattrocento Sans"/>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181600" y="990600"/>
            <a:ext cx="6172200" cy="48768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3" name="Google Shape;73;p9"/>
          <p:cNvSpPr txBox="1">
            <a:spLocks noGrp="1"/>
          </p:cNvSpPr>
          <p:nvPr>
            <p:ph type="body" idx="2"/>
          </p:nvPr>
        </p:nvSpPr>
        <p:spPr>
          <a:xfrm>
            <a:off x="841248" y="2057399"/>
            <a:ext cx="393192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81" name="Google Shape;81;p10"/>
          <p:cNvSpPr txBox="1">
            <a:spLocks noGrp="1"/>
          </p:cNvSpPr>
          <p:nvPr>
            <p:ph type="title"/>
          </p:nvPr>
        </p:nvSpPr>
        <p:spPr>
          <a:xfrm>
            <a:off x="841248" y="457200"/>
            <a:ext cx="393192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3200"/>
              <a:buFont typeface="Quattrocento Sans"/>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5181600" y="990600"/>
            <a:ext cx="6172200" cy="4876800"/>
          </a:xfrm>
          <a:prstGeom prst="rect">
            <a:avLst/>
          </a:prstGeom>
          <a:noFill/>
          <a:ln>
            <a:noFill/>
          </a:ln>
        </p:spPr>
      </p:sp>
      <p:sp>
        <p:nvSpPr>
          <p:cNvPr id="83" name="Google Shape;83;p10"/>
          <p:cNvSpPr txBox="1">
            <a:spLocks noGrp="1"/>
          </p:cNvSpPr>
          <p:nvPr>
            <p:ph type="body" idx="1"/>
          </p:nvPr>
        </p:nvSpPr>
        <p:spPr>
          <a:xfrm>
            <a:off x="841248" y="2057400"/>
            <a:ext cx="3931920"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4" name="Google Shape;8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EADA7"/>
              </a:buClr>
              <a:buSzPts val="4400"/>
              <a:buFont typeface="Quattrocento Sans"/>
              <a:buNone/>
              <a:defRPr sz="4400" b="0" i="0" u="none" strike="noStrike" cap="non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ctrTitle"/>
          </p:nvPr>
        </p:nvSpPr>
        <p:spPr>
          <a:xfrm>
            <a:off x="1524000" y="1063671"/>
            <a:ext cx="9753600" cy="1875008"/>
          </a:xfrm>
          <a:prstGeom prst="rect">
            <a:avLst/>
          </a:prstGeom>
          <a:noFill/>
          <a:ln>
            <a:noFill/>
          </a:ln>
        </p:spPr>
        <p:txBody>
          <a:bodyPr spcFirstLastPara="1" wrap="square" lIns="91425" tIns="45700" rIns="91425" bIns="45700" anchor="b" anchorCtr="0">
            <a:normAutofit/>
          </a:bodyPr>
          <a:lstStyle/>
          <a:p>
            <a:pPr marL="457200" lvl="0" indent="457200" algn="l" rtl="0">
              <a:spcBef>
                <a:spcPts val="0"/>
              </a:spcBef>
              <a:spcAft>
                <a:spcPts val="0"/>
              </a:spcAft>
              <a:buClr>
                <a:schemeClr val="lt1"/>
              </a:buClr>
              <a:buSzPts val="5400"/>
              <a:buFont typeface="Quattrocento Sans"/>
              <a:buNone/>
            </a:pPr>
            <a:r>
              <a:rPr lang="en-US"/>
              <a:t>Final Project Presentations</a:t>
            </a:r>
            <a:endParaRPr/>
          </a:p>
        </p:txBody>
      </p:sp>
      <p:sp>
        <p:nvSpPr>
          <p:cNvPr id="169" name="Google Shape;169;p19"/>
          <p:cNvSpPr txBox="1">
            <a:spLocks noGrp="1"/>
          </p:cNvSpPr>
          <p:nvPr>
            <p:ph type="subTitle" idx="1"/>
          </p:nvPr>
        </p:nvSpPr>
        <p:spPr>
          <a:xfrm>
            <a:off x="5486400" y="3240578"/>
            <a:ext cx="5791200" cy="204262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rgbClr val="E9F7F6"/>
              </a:buClr>
              <a:buSzPts val="2400"/>
              <a:buNone/>
            </a:pPr>
            <a:r>
              <a:rPr lang="en-US"/>
              <a:t>Names:</a:t>
            </a:r>
            <a:endParaRPr/>
          </a:p>
          <a:p>
            <a:pPr marL="0" lvl="0" indent="0" algn="r" rtl="0">
              <a:lnSpc>
                <a:spcPct val="90000"/>
              </a:lnSpc>
              <a:spcBef>
                <a:spcPts val="0"/>
              </a:spcBef>
              <a:spcAft>
                <a:spcPts val="0"/>
              </a:spcAft>
              <a:buClr>
                <a:srgbClr val="E9F7F6"/>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Conclusion</a:t>
            </a:r>
            <a:endParaRPr/>
          </a:p>
        </p:txBody>
      </p:sp>
      <p:sp>
        <p:nvSpPr>
          <p:cNvPr id="227" name="Google Shape;227;p28"/>
          <p:cNvSpPr txBox="1">
            <a:spLocks noGrp="1"/>
          </p:cNvSpPr>
          <p:nvPr>
            <p:ph type="body" idx="1"/>
          </p:nvPr>
        </p:nvSpPr>
        <p:spPr>
          <a:xfrm>
            <a:off x="845127" y="1381182"/>
            <a:ext cx="10515600" cy="479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dirty="0">
                <a:latin typeface="Arial"/>
                <a:ea typeface="Arial"/>
                <a:cs typeface="Arial"/>
                <a:sym typeface="Arial"/>
              </a:rPr>
              <a:t>For Regression, both KNN Regressor and Linear Regression models performed well, with Linear Regression having slightly higher R-squared value and lower MSE.</a:t>
            </a:r>
            <a:endParaRPr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dirty="0">
                <a:latin typeface="Arial"/>
                <a:ea typeface="Arial"/>
                <a:cs typeface="Arial"/>
                <a:sym typeface="Arial"/>
              </a:rPr>
              <a:t>Among the classification models, Support Vector Classifier outperformed other models in terms of both accuracy and F1 score making it the best model for the rating prediction task.</a:t>
            </a:r>
            <a:endParaRPr dirty="0">
              <a:latin typeface="Arial"/>
              <a:ea typeface="Arial"/>
              <a:cs typeface="Arial"/>
              <a:sym typeface="Arial"/>
            </a:endParaRPr>
          </a:p>
          <a:p>
            <a:pPr marL="0" lvl="0" indent="0" algn="l" rtl="0">
              <a:spcBef>
                <a:spcPts val="100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Problem Statement</a:t>
            </a:r>
            <a:endParaRPr/>
          </a:p>
        </p:txBody>
      </p:sp>
      <p:sp>
        <p:nvSpPr>
          <p:cNvPr id="175" name="Google Shape;175;p20"/>
          <p:cNvSpPr txBox="1">
            <a:spLocks noGrp="1"/>
          </p:cNvSpPr>
          <p:nvPr>
            <p:ph type="body" idx="1"/>
          </p:nvPr>
        </p:nvSpPr>
        <p:spPr>
          <a:xfrm>
            <a:off x="845127" y="1381182"/>
            <a:ext cx="10515600" cy="479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400">
                <a:latin typeface="Arial"/>
                <a:ea typeface="Arial"/>
                <a:cs typeface="Arial"/>
                <a:sym typeface="Arial"/>
              </a:rPr>
              <a:t>Our project focuses on understanding humour using a carefully chosen set of 100 jokes that different people have rated. Our main goal is to create a smart computer program that can predict how people would rate a joke. This task involves figuring out the patterns in how different people like different types of humour. People's ratings range from -10 to 10, reflecting the diverse ways they feel about the jokes.</a:t>
            </a:r>
            <a:endParaRPr sz="2400">
              <a:latin typeface="Arial"/>
              <a:ea typeface="Arial"/>
              <a:cs typeface="Arial"/>
              <a:sym typeface="Arial"/>
            </a:endParaRPr>
          </a:p>
          <a:p>
            <a:pPr marL="0" lvl="0" indent="0" algn="l" rtl="0">
              <a:spcBef>
                <a:spcPts val="1000"/>
              </a:spcBef>
              <a:spcAft>
                <a:spcPts val="0"/>
              </a:spcAft>
              <a:buNone/>
            </a:pPr>
            <a:endParaRPr sz="2400"/>
          </a:p>
          <a:p>
            <a:pPr marL="0" lvl="0" indent="0" algn="l" rtl="0">
              <a:spcBef>
                <a:spcPts val="1000"/>
              </a:spcBef>
              <a:spcAft>
                <a:spcPts val="0"/>
              </a:spcAft>
              <a:buNone/>
            </a:pPr>
            <a:r>
              <a:rPr lang="en-US" sz="2400">
                <a:latin typeface="Arial"/>
                <a:ea typeface="Arial"/>
                <a:cs typeface="Arial"/>
                <a:sym typeface="Arial"/>
              </a:rPr>
              <a:t>In our presentation, we'll explain the step-by-step process we used, including getting the data ready, picking the right features, and training our model. This project not only adds to what we know about how computers understand humour but also has the potential to be useful in other areas like understanding how people feel about different things in written language.</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EDA/Dataset </a:t>
            </a:r>
            <a:endParaRPr/>
          </a:p>
        </p:txBody>
      </p:sp>
      <p:sp>
        <p:nvSpPr>
          <p:cNvPr id="181" name="Google Shape;181;p21"/>
          <p:cNvSpPr txBox="1">
            <a:spLocks noGrp="1"/>
          </p:cNvSpPr>
          <p:nvPr>
            <p:ph type="body" idx="1"/>
          </p:nvPr>
        </p:nvSpPr>
        <p:spPr>
          <a:xfrm>
            <a:off x="738802" y="1345757"/>
            <a:ext cx="10515600" cy="47991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Given dataset consists of 100 jokes rated by 73,421 different users.</a:t>
            </a:r>
            <a:endParaRPr/>
          </a:p>
          <a:p>
            <a:pPr marL="457200" lvl="0" indent="0" algn="l" rtl="0">
              <a:spcBef>
                <a:spcPts val="1000"/>
              </a:spcBef>
              <a:spcAft>
                <a:spcPts val="0"/>
              </a:spcAft>
              <a:buNone/>
            </a:pPr>
            <a:r>
              <a:rPr lang="en-US"/>
              <a:t> </a:t>
            </a:r>
            <a:endParaRPr/>
          </a:p>
          <a:p>
            <a:pPr marL="457200" lvl="0" indent="-342900" algn="l" rtl="0">
              <a:lnSpc>
                <a:spcPct val="115000"/>
              </a:lnSpc>
              <a:spcBef>
                <a:spcPts val="0"/>
              </a:spcBef>
              <a:spcAft>
                <a:spcPts val="0"/>
              </a:spcAft>
              <a:buSzPts val="1800"/>
              <a:buChar char="●"/>
            </a:pPr>
            <a:r>
              <a:rPr lang="en-US">
                <a:highlight>
                  <a:srgbClr val="FFFFFF"/>
                </a:highlight>
              </a:rPr>
              <a:t>The rating scale ranges from -10 (not funny) to +10 (very funny).</a:t>
            </a:r>
            <a:endParaRPr>
              <a:highlight>
                <a:srgbClr val="FFFFFF"/>
              </a:highlight>
            </a:endParaRPr>
          </a:p>
          <a:p>
            <a:pPr marL="457200" lvl="0" indent="0" algn="l" rtl="0">
              <a:lnSpc>
                <a:spcPct val="115000"/>
              </a:lnSpc>
              <a:spcBef>
                <a:spcPts val="0"/>
              </a:spcBef>
              <a:spcAft>
                <a:spcPts val="0"/>
              </a:spcAft>
              <a:buNone/>
            </a:pPr>
            <a:endParaRPr>
              <a:highlight>
                <a:srgbClr val="FFFFFF"/>
              </a:highlight>
            </a:endParaRPr>
          </a:p>
        </p:txBody>
      </p:sp>
      <p:pic>
        <p:nvPicPr>
          <p:cNvPr id="182" name="Google Shape;182;p21"/>
          <p:cNvPicPr preferRelativeResize="0"/>
          <p:nvPr/>
        </p:nvPicPr>
        <p:blipFill rotWithShape="1">
          <a:blip r:embed="rId3">
            <a:alphaModFix/>
          </a:blip>
          <a:srcRect r="14690" b="14690"/>
          <a:stretch/>
        </p:blipFill>
        <p:spPr>
          <a:xfrm>
            <a:off x="6197725" y="3429001"/>
            <a:ext cx="5238924" cy="2588050"/>
          </a:xfrm>
          <a:prstGeom prst="rect">
            <a:avLst/>
          </a:prstGeom>
          <a:noFill/>
          <a:ln>
            <a:noFill/>
          </a:ln>
        </p:spPr>
      </p:pic>
      <p:pic>
        <p:nvPicPr>
          <p:cNvPr id="183" name="Google Shape;183;p21"/>
          <p:cNvPicPr preferRelativeResize="0"/>
          <p:nvPr/>
        </p:nvPicPr>
        <p:blipFill rotWithShape="1">
          <a:blip r:embed="rId4">
            <a:alphaModFix/>
          </a:blip>
          <a:srcRect r="-25328" b="-17109"/>
          <a:stretch/>
        </p:blipFill>
        <p:spPr>
          <a:xfrm>
            <a:off x="379550" y="3340375"/>
            <a:ext cx="6385251" cy="32669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Preprocessing</a:t>
            </a:r>
            <a:endParaRPr/>
          </a:p>
        </p:txBody>
      </p:sp>
      <p:sp>
        <p:nvSpPr>
          <p:cNvPr id="189" name="Google Shape;189;p22"/>
          <p:cNvSpPr txBox="1">
            <a:spLocks noGrp="1"/>
          </p:cNvSpPr>
          <p:nvPr>
            <p:ph type="body" idx="1"/>
          </p:nvPr>
        </p:nvSpPr>
        <p:spPr>
          <a:xfrm>
            <a:off x="845127" y="1381182"/>
            <a:ext cx="10515600" cy="47991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Font typeface="Arial"/>
              <a:buChar char="●"/>
            </a:pPr>
            <a:r>
              <a:rPr lang="en-US" sz="2400">
                <a:latin typeface="Arial"/>
                <a:ea typeface="Arial"/>
                <a:cs typeface="Arial"/>
                <a:sym typeface="Arial"/>
              </a:rPr>
              <a:t>Each joke undergoes sequential preprocessing through the following pipeline to generate a processed version. The steps we used are Lowercasing, Abbreviation, Forward Slash Removal, Contractions replacement, Special Character removal, Stop word removal and lemmatization. </a:t>
            </a:r>
            <a:endParaRPr sz="2400">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a:p>
            <a:pPr marL="457200" lvl="0" indent="-381000" algn="l" rtl="0">
              <a:spcBef>
                <a:spcPts val="1000"/>
              </a:spcBef>
              <a:spcAft>
                <a:spcPts val="0"/>
              </a:spcAft>
              <a:buSzPts val="2400"/>
              <a:buFont typeface="Arial"/>
              <a:buChar char="●"/>
            </a:pPr>
            <a:r>
              <a:rPr lang="en-US" sz="2400">
                <a:latin typeface="Arial"/>
                <a:ea typeface="Arial"/>
                <a:cs typeface="Arial"/>
                <a:sym typeface="Arial"/>
              </a:rPr>
              <a:t>The final processed string is then sent for vectorization. Vectorization transforms the textual data into numerical vectors, making it suitable for machine learning algorithms to analyze the text. For featurization, a combination of n-grams and tf-idf vectorization is employed.</a:t>
            </a:r>
            <a:endParaRPr sz="2400">
              <a:latin typeface="Arial"/>
              <a:ea typeface="Arial"/>
              <a:cs typeface="Arial"/>
              <a:sym typeface="Arial"/>
            </a:endParaRPr>
          </a:p>
          <a:p>
            <a:pPr marL="0" lvl="0" indent="0" algn="l"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Methodology</a:t>
            </a:r>
            <a:endParaRPr/>
          </a:p>
        </p:txBody>
      </p:sp>
      <p:sp>
        <p:nvSpPr>
          <p:cNvPr id="195" name="Google Shape;195;p23"/>
          <p:cNvSpPr txBox="1">
            <a:spLocks noGrp="1"/>
          </p:cNvSpPr>
          <p:nvPr>
            <p:ph type="body" idx="1"/>
          </p:nvPr>
        </p:nvSpPr>
        <p:spPr>
          <a:xfrm>
            <a:off x="845127" y="1381182"/>
            <a:ext cx="10515600" cy="4799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600">
                <a:latin typeface="Arial"/>
                <a:ea typeface="Arial"/>
                <a:cs typeface="Arial"/>
                <a:sym typeface="Arial"/>
              </a:rPr>
              <a:t>When we treat it as a Classification problem:</a:t>
            </a:r>
            <a:endParaRPr sz="2600">
              <a:latin typeface="Arial"/>
              <a:ea typeface="Arial"/>
              <a:cs typeface="Arial"/>
              <a:sym typeface="Arial"/>
            </a:endParaRPr>
          </a:p>
          <a:p>
            <a:pPr marL="457200" lvl="0" indent="-393700" algn="l" rtl="0">
              <a:spcBef>
                <a:spcPts val="1000"/>
              </a:spcBef>
              <a:spcAft>
                <a:spcPts val="0"/>
              </a:spcAft>
              <a:buSzPts val="2600"/>
              <a:buFont typeface="Arial"/>
              <a:buChar char="●"/>
            </a:pPr>
            <a:r>
              <a:rPr lang="en-US" sz="2600" b="1">
                <a:latin typeface="Arial"/>
                <a:ea typeface="Arial"/>
                <a:cs typeface="Arial"/>
                <a:sym typeface="Arial"/>
              </a:rPr>
              <a:t>Model Set</a:t>
            </a:r>
            <a:r>
              <a:rPr lang="en-US" sz="2600">
                <a:latin typeface="Arial"/>
                <a:ea typeface="Arial"/>
                <a:cs typeface="Arial"/>
                <a:sym typeface="Arial"/>
              </a:rPr>
              <a:t>: The classification analysis involved the utilization of various models, including SVM with a linear kernel, Random Forest, K- Nearest Neighbours, Naive Bayes, Logistic Regression and Decision Tree.</a:t>
            </a:r>
            <a:endParaRPr sz="2600">
              <a:latin typeface="Arial"/>
              <a:ea typeface="Arial"/>
              <a:cs typeface="Arial"/>
              <a:sym typeface="Arial"/>
            </a:endParaRPr>
          </a:p>
          <a:p>
            <a:pPr marL="0" lvl="0" indent="0" algn="l" rtl="0">
              <a:spcBef>
                <a:spcPts val="1000"/>
              </a:spcBef>
              <a:spcAft>
                <a:spcPts val="0"/>
              </a:spcAft>
              <a:buNone/>
            </a:pPr>
            <a:endParaRPr sz="800">
              <a:latin typeface="Arial"/>
              <a:ea typeface="Arial"/>
              <a:cs typeface="Arial"/>
              <a:sym typeface="Arial"/>
            </a:endParaRPr>
          </a:p>
          <a:p>
            <a:pPr marL="457200" lvl="0" indent="-393700" algn="l" rtl="0">
              <a:spcBef>
                <a:spcPts val="1000"/>
              </a:spcBef>
              <a:spcAft>
                <a:spcPts val="0"/>
              </a:spcAft>
              <a:buSzPts val="2600"/>
              <a:buFont typeface="Arial"/>
              <a:buChar char="●"/>
            </a:pPr>
            <a:r>
              <a:rPr lang="en-US" sz="2600" b="1">
                <a:latin typeface="Arial"/>
                <a:ea typeface="Arial"/>
                <a:cs typeface="Arial"/>
                <a:sym typeface="Arial"/>
              </a:rPr>
              <a:t>Hyperparameter Tuning</a:t>
            </a:r>
            <a:r>
              <a:rPr lang="en-US" sz="2600">
                <a:latin typeface="Arial"/>
                <a:ea typeface="Arial"/>
                <a:cs typeface="Arial"/>
                <a:sym typeface="Arial"/>
              </a:rPr>
              <a:t>: The models underwent hyperparameter tuning to optimize their configurations. Notably, SVM, with a change in specific parameter settings (the kernel) demonstrated a 20 percent jump in accuracy.</a:t>
            </a:r>
            <a:endParaRPr sz="2600">
              <a:latin typeface="Arial"/>
              <a:ea typeface="Arial"/>
              <a:cs typeface="Arial"/>
              <a:sym typeface="Arial"/>
            </a:endParaRPr>
          </a:p>
          <a:p>
            <a:pPr marL="0" lvl="0" indent="0" algn="l" rtl="0">
              <a:spcBef>
                <a:spcPts val="1000"/>
              </a:spcBef>
              <a:spcAft>
                <a:spcPts val="0"/>
              </a:spcAft>
              <a:buNone/>
            </a:pPr>
            <a:endParaRPr sz="800">
              <a:latin typeface="Arial"/>
              <a:ea typeface="Arial"/>
              <a:cs typeface="Arial"/>
              <a:sym typeface="Arial"/>
            </a:endParaRPr>
          </a:p>
          <a:p>
            <a:pPr marL="457200" lvl="0" indent="-393700" algn="l" rtl="0">
              <a:spcBef>
                <a:spcPts val="1000"/>
              </a:spcBef>
              <a:spcAft>
                <a:spcPts val="0"/>
              </a:spcAft>
              <a:buSzPts val="2600"/>
              <a:buFont typeface="Arial"/>
              <a:buChar char="●"/>
            </a:pPr>
            <a:r>
              <a:rPr lang="en-US" sz="2600" b="1">
                <a:latin typeface="Arial"/>
                <a:ea typeface="Arial"/>
                <a:cs typeface="Arial"/>
                <a:sym typeface="Arial"/>
              </a:rPr>
              <a:t>Performance Metrics</a:t>
            </a:r>
            <a:r>
              <a:rPr lang="en-US" sz="2600">
                <a:latin typeface="Arial"/>
                <a:ea typeface="Arial"/>
                <a:cs typeface="Arial"/>
                <a:sym typeface="Arial"/>
              </a:rPr>
              <a:t>: The evaluation of models employed key classification metrics, such as Accuracy and F1-Score.</a:t>
            </a:r>
            <a:endParaRPr sz="2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Methodology</a:t>
            </a:r>
            <a:endParaRPr/>
          </a:p>
        </p:txBody>
      </p:sp>
      <p:sp>
        <p:nvSpPr>
          <p:cNvPr id="201" name="Google Shape;201;p24"/>
          <p:cNvSpPr txBox="1">
            <a:spLocks noGrp="1"/>
          </p:cNvSpPr>
          <p:nvPr>
            <p:ph type="body" idx="1"/>
          </p:nvPr>
        </p:nvSpPr>
        <p:spPr>
          <a:xfrm>
            <a:off x="845127" y="1381182"/>
            <a:ext cx="10515600" cy="479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600">
                <a:latin typeface="Arial"/>
                <a:ea typeface="Arial"/>
                <a:cs typeface="Arial"/>
                <a:sym typeface="Arial"/>
              </a:rPr>
              <a:t>When we treat it as a Regression problem:</a:t>
            </a:r>
            <a:endParaRPr sz="2600">
              <a:latin typeface="Arial"/>
              <a:ea typeface="Arial"/>
              <a:cs typeface="Arial"/>
              <a:sym typeface="Arial"/>
            </a:endParaRPr>
          </a:p>
          <a:p>
            <a:pPr marL="457200" lvl="0" indent="-393700" algn="l" rtl="0">
              <a:spcBef>
                <a:spcPts val="1000"/>
              </a:spcBef>
              <a:spcAft>
                <a:spcPts val="0"/>
              </a:spcAft>
              <a:buSzPts val="2600"/>
              <a:buFont typeface="Arial"/>
              <a:buChar char="●"/>
            </a:pPr>
            <a:r>
              <a:rPr lang="en-US" sz="2600" b="1">
                <a:latin typeface="Arial"/>
                <a:ea typeface="Arial"/>
                <a:cs typeface="Arial"/>
                <a:sym typeface="Arial"/>
              </a:rPr>
              <a:t>Model Set</a:t>
            </a:r>
            <a:r>
              <a:rPr lang="en-US" sz="2600">
                <a:latin typeface="Arial"/>
                <a:ea typeface="Arial"/>
                <a:cs typeface="Arial"/>
                <a:sym typeface="Arial"/>
              </a:rPr>
              <a:t>: The regression analysis involved the utilization of various models, including SVM, K-Nearest Neighbours and Linear Regression.</a:t>
            </a:r>
            <a:endParaRPr sz="2600">
              <a:latin typeface="Arial"/>
              <a:ea typeface="Arial"/>
              <a:cs typeface="Arial"/>
              <a:sym typeface="Arial"/>
            </a:endParaRPr>
          </a:p>
          <a:p>
            <a:pPr marL="0" lvl="0" indent="0" algn="l" rtl="0">
              <a:spcBef>
                <a:spcPts val="1000"/>
              </a:spcBef>
              <a:spcAft>
                <a:spcPts val="0"/>
              </a:spcAft>
              <a:buNone/>
            </a:pPr>
            <a:endParaRPr sz="1000">
              <a:latin typeface="Arial"/>
              <a:ea typeface="Arial"/>
              <a:cs typeface="Arial"/>
              <a:sym typeface="Arial"/>
            </a:endParaRPr>
          </a:p>
          <a:p>
            <a:pPr marL="457200" lvl="0" indent="-393700" algn="l" rtl="0">
              <a:spcBef>
                <a:spcPts val="1000"/>
              </a:spcBef>
              <a:spcAft>
                <a:spcPts val="0"/>
              </a:spcAft>
              <a:buSzPts val="2600"/>
              <a:buFont typeface="Arial"/>
              <a:buChar char="●"/>
            </a:pPr>
            <a:r>
              <a:rPr lang="en-US" sz="2600" b="1">
                <a:latin typeface="Arial"/>
                <a:ea typeface="Arial"/>
                <a:cs typeface="Arial"/>
                <a:sym typeface="Arial"/>
              </a:rPr>
              <a:t>Hyperparameter Tuning</a:t>
            </a:r>
            <a:r>
              <a:rPr lang="en-US" sz="2600">
                <a:latin typeface="Arial"/>
                <a:ea typeface="Arial"/>
                <a:cs typeface="Arial"/>
                <a:sym typeface="Arial"/>
              </a:rPr>
              <a:t>: The models underwent hyperparameter tuning to optimize their configurations. Notably, K-Nearest Neighbours showed a better accuracy after the value of k was changed. </a:t>
            </a:r>
            <a:endParaRPr sz="2600">
              <a:latin typeface="Arial"/>
              <a:ea typeface="Arial"/>
              <a:cs typeface="Arial"/>
              <a:sym typeface="Arial"/>
            </a:endParaRPr>
          </a:p>
          <a:p>
            <a:pPr marL="457200" lvl="0" indent="0" algn="l" rtl="0">
              <a:spcBef>
                <a:spcPts val="1000"/>
              </a:spcBef>
              <a:spcAft>
                <a:spcPts val="0"/>
              </a:spcAft>
              <a:buNone/>
            </a:pPr>
            <a:endParaRPr sz="1000">
              <a:latin typeface="Arial"/>
              <a:ea typeface="Arial"/>
              <a:cs typeface="Arial"/>
              <a:sym typeface="Arial"/>
            </a:endParaRPr>
          </a:p>
          <a:p>
            <a:pPr marL="457200" lvl="0" indent="-393700" algn="l" rtl="0">
              <a:spcBef>
                <a:spcPts val="1000"/>
              </a:spcBef>
              <a:spcAft>
                <a:spcPts val="0"/>
              </a:spcAft>
              <a:buSzPts val="2600"/>
              <a:buFont typeface="Arial"/>
              <a:buChar char="●"/>
            </a:pPr>
            <a:r>
              <a:rPr lang="en-US" sz="2600" b="1">
                <a:latin typeface="Arial"/>
                <a:ea typeface="Arial"/>
                <a:cs typeface="Arial"/>
                <a:sym typeface="Arial"/>
              </a:rPr>
              <a:t>Performance Metrics</a:t>
            </a:r>
            <a:r>
              <a:rPr lang="en-US" sz="2600">
                <a:latin typeface="Arial"/>
                <a:ea typeface="Arial"/>
                <a:cs typeface="Arial"/>
                <a:sym typeface="Arial"/>
              </a:rPr>
              <a:t>: The evaluation of models employed key regression metrics, such as R2 score.</a:t>
            </a:r>
            <a:endParaRPr sz="2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Results for Classification</a:t>
            </a:r>
            <a:endParaRPr/>
          </a:p>
        </p:txBody>
      </p:sp>
      <p:sp>
        <p:nvSpPr>
          <p:cNvPr id="207" name="Google Shape;207;p25"/>
          <p:cNvSpPr txBox="1">
            <a:spLocks noGrp="1"/>
          </p:cNvSpPr>
          <p:nvPr>
            <p:ph type="body" idx="1"/>
          </p:nvPr>
        </p:nvSpPr>
        <p:spPr>
          <a:xfrm>
            <a:off x="845127" y="1381182"/>
            <a:ext cx="10515600" cy="479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sz="2400"/>
          </a:p>
        </p:txBody>
      </p:sp>
      <p:graphicFrame>
        <p:nvGraphicFramePr>
          <p:cNvPr id="208" name="Google Shape;208;p25"/>
          <p:cNvGraphicFramePr/>
          <p:nvPr/>
        </p:nvGraphicFramePr>
        <p:xfrm>
          <a:off x="952500" y="2095500"/>
          <a:ext cx="10287000" cy="3474510"/>
        </p:xfrm>
        <a:graphic>
          <a:graphicData uri="http://schemas.openxmlformats.org/drawingml/2006/table">
            <a:tbl>
              <a:tblPr>
                <a:noFill/>
                <a:tableStyleId>{BBCC5566-DAE7-4321-9DC8-6DFB98912EE6}</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sz="2400"/>
                        <a:t>Model</a:t>
                      </a:r>
                      <a:endParaRPr sz="2400"/>
                    </a:p>
                  </a:txBody>
                  <a:tcPr marL="91425" marR="91425" marT="91425" marB="91425"/>
                </a:tc>
                <a:tc>
                  <a:txBody>
                    <a:bodyPr/>
                    <a:lstStyle/>
                    <a:p>
                      <a:pPr marL="0" lvl="0" indent="0" algn="l" rtl="0">
                        <a:spcBef>
                          <a:spcPts val="0"/>
                        </a:spcBef>
                        <a:spcAft>
                          <a:spcPts val="0"/>
                        </a:spcAft>
                        <a:buNone/>
                      </a:pPr>
                      <a:r>
                        <a:rPr lang="en-US" sz="2400">
                          <a:solidFill>
                            <a:schemeClr val="dk1"/>
                          </a:solidFill>
                          <a:latin typeface="Calibri"/>
                          <a:ea typeface="Calibri"/>
                          <a:cs typeface="Calibri"/>
                          <a:sym typeface="Calibri"/>
                        </a:rPr>
                        <a:t>Accuracy</a:t>
                      </a:r>
                      <a:endParaRPr/>
                    </a:p>
                  </a:txBody>
                  <a:tcPr marL="91425" marR="91425" marT="91425" marB="91425"/>
                </a:tc>
                <a:tc>
                  <a:txBody>
                    <a:bodyPr/>
                    <a:lstStyle/>
                    <a:p>
                      <a:pPr marL="0" lvl="0" indent="0" algn="l" rtl="0">
                        <a:spcBef>
                          <a:spcPts val="0"/>
                        </a:spcBef>
                        <a:spcAft>
                          <a:spcPts val="0"/>
                        </a:spcAft>
                        <a:buNone/>
                      </a:pPr>
                      <a:r>
                        <a:rPr lang="en-US" sz="2400"/>
                        <a:t>F1-Score</a:t>
                      </a:r>
                      <a:endParaRPr sz="2400"/>
                    </a:p>
                  </a:txBody>
                  <a:tcPr marL="91425" marR="91425" marT="91425" marB="91425"/>
                </a:tc>
                <a:extLst>
                  <a:ext uri="{0D108BD9-81ED-4DB2-BD59-A6C34878D82A}">
                    <a16:rowId xmlns:a16="http://schemas.microsoft.com/office/drawing/2014/main" val="10000"/>
                  </a:ext>
                </a:extLst>
              </a:tr>
              <a:tr h="367850">
                <a:tc>
                  <a:txBody>
                    <a:bodyPr/>
                    <a:lstStyle/>
                    <a:p>
                      <a:pPr marL="0" lvl="0" indent="0" algn="l" rtl="0">
                        <a:spcBef>
                          <a:spcPts val="0"/>
                        </a:spcBef>
                        <a:spcAft>
                          <a:spcPts val="0"/>
                        </a:spcAft>
                        <a:buNone/>
                      </a:pPr>
                      <a:r>
                        <a:rPr lang="en-US" sz="2000"/>
                        <a:t>Linear SVM</a:t>
                      </a:r>
                      <a:endParaRPr sz="2000"/>
                    </a:p>
                  </a:txBody>
                  <a:tcPr marL="91425" marR="91425" marT="91425" marB="91425"/>
                </a:tc>
                <a:tc>
                  <a:txBody>
                    <a:bodyPr/>
                    <a:lstStyle/>
                    <a:p>
                      <a:pPr marL="0" lvl="0" indent="0" algn="l" rtl="0">
                        <a:spcBef>
                          <a:spcPts val="0"/>
                        </a:spcBef>
                        <a:spcAft>
                          <a:spcPts val="0"/>
                        </a:spcAft>
                        <a:buNone/>
                      </a:pPr>
                      <a:r>
                        <a:rPr lang="en-US" sz="1900"/>
                        <a:t>0.</a:t>
                      </a:r>
                      <a:r>
                        <a:rPr lang="en-US" sz="2000"/>
                        <a:t>8822222222222222</a:t>
                      </a:r>
                      <a:endParaRPr sz="2000"/>
                    </a:p>
                  </a:txBody>
                  <a:tcPr marL="91425" marR="91425" marT="91425" marB="91425"/>
                </a:tc>
                <a:tc>
                  <a:txBody>
                    <a:bodyPr/>
                    <a:lstStyle/>
                    <a:p>
                      <a:pPr marL="0" lvl="0" indent="0" algn="l" rtl="0">
                        <a:spcBef>
                          <a:spcPts val="0"/>
                        </a:spcBef>
                        <a:spcAft>
                          <a:spcPts val="0"/>
                        </a:spcAft>
                        <a:buNone/>
                      </a:pPr>
                      <a:r>
                        <a:rPr lang="en-US" sz="2000"/>
                        <a:t>0.8747245520826133</a:t>
                      </a:r>
                      <a:endParaRPr sz="2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000"/>
                        <a:t>Random Forest</a:t>
                      </a:r>
                      <a:endParaRPr sz="2000"/>
                    </a:p>
                  </a:txBody>
                  <a:tcPr marL="91425" marR="91425" marT="91425" marB="91425"/>
                </a:tc>
                <a:tc>
                  <a:txBody>
                    <a:bodyPr/>
                    <a:lstStyle/>
                    <a:p>
                      <a:pPr marL="0" lvl="0" indent="0" algn="l" rtl="0">
                        <a:spcBef>
                          <a:spcPts val="0"/>
                        </a:spcBef>
                        <a:spcAft>
                          <a:spcPts val="0"/>
                        </a:spcAft>
                        <a:buNone/>
                      </a:pPr>
                      <a:r>
                        <a:rPr lang="en-US" sz="2000"/>
                        <a:t>0.8177777777777778</a:t>
                      </a:r>
                      <a:endParaRPr sz="2000"/>
                    </a:p>
                  </a:txBody>
                  <a:tcPr marL="91425" marR="91425" marT="91425" marB="91425"/>
                </a:tc>
                <a:tc>
                  <a:txBody>
                    <a:bodyPr/>
                    <a:lstStyle/>
                    <a:p>
                      <a:pPr marL="0" lvl="0" indent="0" algn="l" rtl="0">
                        <a:spcBef>
                          <a:spcPts val="0"/>
                        </a:spcBef>
                        <a:spcAft>
                          <a:spcPts val="0"/>
                        </a:spcAft>
                        <a:buNone/>
                      </a:pPr>
                      <a:r>
                        <a:rPr lang="en-US" sz="2000"/>
                        <a:t>0.810920284183958</a:t>
                      </a:r>
                      <a:endParaRPr sz="20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000"/>
                        <a:t>K-Nearest Neighbours</a:t>
                      </a:r>
                      <a:endParaRPr sz="2000"/>
                    </a:p>
                  </a:txBody>
                  <a:tcPr marL="91425" marR="91425" marT="91425" marB="91425"/>
                </a:tc>
                <a:tc>
                  <a:txBody>
                    <a:bodyPr/>
                    <a:lstStyle/>
                    <a:p>
                      <a:pPr marL="0" lvl="0" indent="0" algn="l" rtl="0">
                        <a:spcBef>
                          <a:spcPts val="0"/>
                        </a:spcBef>
                        <a:spcAft>
                          <a:spcPts val="0"/>
                        </a:spcAft>
                        <a:buNone/>
                      </a:pPr>
                      <a:r>
                        <a:rPr lang="en-US" sz="2000"/>
                        <a:t>0.7822222222222223</a:t>
                      </a:r>
                      <a:endParaRPr sz="2000"/>
                    </a:p>
                  </a:txBody>
                  <a:tcPr marL="91425" marR="91425" marT="91425" marB="91425"/>
                </a:tc>
                <a:tc>
                  <a:txBody>
                    <a:bodyPr/>
                    <a:lstStyle/>
                    <a:p>
                      <a:pPr marL="0" lvl="0" indent="0" algn="l" rtl="0">
                        <a:spcBef>
                          <a:spcPts val="0"/>
                        </a:spcBef>
                        <a:spcAft>
                          <a:spcPts val="0"/>
                        </a:spcAft>
                        <a:buNone/>
                      </a:pPr>
                      <a:r>
                        <a:rPr lang="en-US" sz="2000"/>
                        <a:t>0.7854385700714054</a:t>
                      </a:r>
                      <a:endParaRPr sz="20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000"/>
                        <a:t>Naive Bayes</a:t>
                      </a:r>
                      <a:endParaRPr sz="2000"/>
                    </a:p>
                  </a:txBody>
                  <a:tcPr marL="91425" marR="91425" marT="91425" marB="91425"/>
                </a:tc>
                <a:tc>
                  <a:txBody>
                    <a:bodyPr/>
                    <a:lstStyle/>
                    <a:p>
                      <a:pPr marL="0" lvl="0" indent="0" algn="l" rtl="0">
                        <a:spcBef>
                          <a:spcPts val="0"/>
                        </a:spcBef>
                        <a:spcAft>
                          <a:spcPts val="0"/>
                        </a:spcAft>
                        <a:buNone/>
                      </a:pPr>
                      <a:r>
                        <a:rPr lang="en-US" sz="2000"/>
                        <a:t>0.4955555555555556</a:t>
                      </a:r>
                      <a:endParaRPr sz="2000"/>
                    </a:p>
                  </a:txBody>
                  <a:tcPr marL="91425" marR="91425" marT="91425" marB="91425"/>
                </a:tc>
                <a:tc>
                  <a:txBody>
                    <a:bodyPr/>
                    <a:lstStyle/>
                    <a:p>
                      <a:pPr marL="0" lvl="0" indent="0" algn="l" rtl="0">
                        <a:spcBef>
                          <a:spcPts val="0"/>
                        </a:spcBef>
                        <a:spcAft>
                          <a:spcPts val="0"/>
                        </a:spcAft>
                        <a:buNone/>
                      </a:pPr>
                      <a:r>
                        <a:rPr lang="en-US" sz="2000"/>
                        <a:t>0.49418816715753916</a:t>
                      </a:r>
                      <a:endParaRPr sz="20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2000"/>
                        <a:t>Logistic Regression</a:t>
                      </a:r>
                      <a:endParaRPr sz="2000"/>
                    </a:p>
                  </a:txBody>
                  <a:tcPr marL="91425" marR="91425" marT="91425" marB="91425"/>
                </a:tc>
                <a:tc>
                  <a:txBody>
                    <a:bodyPr/>
                    <a:lstStyle/>
                    <a:p>
                      <a:pPr marL="0" lvl="0" indent="0" algn="l" rtl="0">
                        <a:spcBef>
                          <a:spcPts val="0"/>
                        </a:spcBef>
                        <a:spcAft>
                          <a:spcPts val="0"/>
                        </a:spcAft>
                        <a:buNone/>
                      </a:pPr>
                      <a:r>
                        <a:rPr lang="en-US" sz="2000"/>
                        <a:t>0.6644444444444444</a:t>
                      </a:r>
                      <a:endParaRPr sz="2000"/>
                    </a:p>
                  </a:txBody>
                  <a:tcPr marL="91425" marR="91425" marT="91425" marB="91425"/>
                </a:tc>
                <a:tc>
                  <a:txBody>
                    <a:bodyPr/>
                    <a:lstStyle/>
                    <a:p>
                      <a:pPr marL="0" lvl="0" indent="0" algn="l" rtl="0">
                        <a:spcBef>
                          <a:spcPts val="0"/>
                        </a:spcBef>
                        <a:spcAft>
                          <a:spcPts val="0"/>
                        </a:spcAft>
                        <a:buNone/>
                      </a:pPr>
                      <a:r>
                        <a:rPr lang="en-US" sz="2000"/>
                        <a:t>0.6545321517625144</a:t>
                      </a:r>
                      <a:endParaRPr sz="20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2000"/>
                        <a:t>Decision Tree</a:t>
                      </a:r>
                      <a:endParaRPr sz="2000"/>
                    </a:p>
                  </a:txBody>
                  <a:tcPr marL="91425" marR="91425" marT="91425" marB="91425"/>
                </a:tc>
                <a:tc>
                  <a:txBody>
                    <a:bodyPr/>
                    <a:lstStyle/>
                    <a:p>
                      <a:pPr marL="0" lvl="0" indent="0" algn="l" rtl="0">
                        <a:spcBef>
                          <a:spcPts val="0"/>
                        </a:spcBef>
                        <a:spcAft>
                          <a:spcPts val="0"/>
                        </a:spcAft>
                        <a:buNone/>
                      </a:pPr>
                      <a:r>
                        <a:rPr lang="en-US" sz="2000"/>
                        <a:t>0.4888888888888889</a:t>
                      </a:r>
                      <a:endParaRPr sz="2000"/>
                    </a:p>
                  </a:txBody>
                  <a:tcPr marL="91425" marR="91425" marT="91425" marB="91425"/>
                </a:tc>
                <a:tc>
                  <a:txBody>
                    <a:bodyPr/>
                    <a:lstStyle/>
                    <a:p>
                      <a:pPr marL="0" lvl="0" indent="0" algn="l" rtl="0">
                        <a:spcBef>
                          <a:spcPts val="0"/>
                        </a:spcBef>
                        <a:spcAft>
                          <a:spcPts val="0"/>
                        </a:spcAft>
                        <a:buNone/>
                      </a:pPr>
                      <a:r>
                        <a:rPr lang="en-US" sz="2000"/>
                        <a:t>0.4869467751416128</a:t>
                      </a:r>
                      <a:endParaRPr sz="20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Results for Regression</a:t>
            </a:r>
            <a:endParaRPr/>
          </a:p>
        </p:txBody>
      </p:sp>
      <p:sp>
        <p:nvSpPr>
          <p:cNvPr id="214" name="Google Shape;214;p26"/>
          <p:cNvSpPr txBox="1">
            <a:spLocks noGrp="1"/>
          </p:cNvSpPr>
          <p:nvPr>
            <p:ph type="body" idx="1"/>
          </p:nvPr>
        </p:nvSpPr>
        <p:spPr>
          <a:xfrm>
            <a:off x="845127" y="1381182"/>
            <a:ext cx="10515600" cy="479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sz="2400"/>
          </a:p>
        </p:txBody>
      </p:sp>
      <p:graphicFrame>
        <p:nvGraphicFramePr>
          <p:cNvPr id="215" name="Google Shape;215;p26"/>
          <p:cNvGraphicFramePr/>
          <p:nvPr/>
        </p:nvGraphicFramePr>
        <p:xfrm>
          <a:off x="952500" y="2095500"/>
          <a:ext cx="10287000" cy="2011560"/>
        </p:xfrm>
        <a:graphic>
          <a:graphicData uri="http://schemas.openxmlformats.org/drawingml/2006/table">
            <a:tbl>
              <a:tblPr>
                <a:noFill/>
                <a:tableStyleId>{BBCC5566-DAE7-4321-9DC8-6DFB98912EE6}</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sz="2400"/>
                        <a:t>Model</a:t>
                      </a:r>
                      <a:endParaRPr sz="2400"/>
                    </a:p>
                  </a:txBody>
                  <a:tcPr marL="91425" marR="91425" marT="91425" marB="91425"/>
                </a:tc>
                <a:tc>
                  <a:txBody>
                    <a:bodyPr/>
                    <a:lstStyle/>
                    <a:p>
                      <a:pPr marL="0" lvl="0" indent="0" algn="l" rtl="0">
                        <a:spcBef>
                          <a:spcPts val="0"/>
                        </a:spcBef>
                        <a:spcAft>
                          <a:spcPts val="0"/>
                        </a:spcAft>
                        <a:buNone/>
                      </a:pPr>
                      <a:r>
                        <a:rPr lang="en-US" sz="2400">
                          <a:solidFill>
                            <a:schemeClr val="dk1"/>
                          </a:solidFill>
                          <a:latin typeface="Calibri"/>
                          <a:ea typeface="Calibri"/>
                          <a:cs typeface="Calibri"/>
                          <a:sym typeface="Calibri"/>
                        </a:rPr>
                        <a:t>R2</a:t>
                      </a:r>
                      <a:endParaRPr/>
                    </a:p>
                  </a:txBody>
                  <a:tcPr marL="91425" marR="91425" marT="91425" marB="91425"/>
                </a:tc>
                <a:tc>
                  <a:txBody>
                    <a:bodyPr/>
                    <a:lstStyle/>
                    <a:p>
                      <a:pPr marL="0" lvl="0" indent="0" algn="l" rtl="0">
                        <a:spcBef>
                          <a:spcPts val="0"/>
                        </a:spcBef>
                        <a:spcAft>
                          <a:spcPts val="0"/>
                        </a:spcAft>
                        <a:buNone/>
                      </a:pPr>
                      <a:r>
                        <a:rPr lang="en-US" sz="2400"/>
                        <a:t>MSE</a:t>
                      </a:r>
                      <a:endParaRPr sz="2400"/>
                    </a:p>
                  </a:txBody>
                  <a:tcPr marL="91425" marR="91425" marT="91425" marB="91425"/>
                </a:tc>
                <a:extLst>
                  <a:ext uri="{0D108BD9-81ED-4DB2-BD59-A6C34878D82A}">
                    <a16:rowId xmlns:a16="http://schemas.microsoft.com/office/drawing/2014/main" val="10000"/>
                  </a:ext>
                </a:extLst>
              </a:tr>
              <a:tr h="367850">
                <a:tc>
                  <a:txBody>
                    <a:bodyPr/>
                    <a:lstStyle/>
                    <a:p>
                      <a:pPr marL="0" lvl="0" indent="0" algn="l" rtl="0">
                        <a:spcBef>
                          <a:spcPts val="0"/>
                        </a:spcBef>
                        <a:spcAft>
                          <a:spcPts val="0"/>
                        </a:spcAft>
                        <a:buNone/>
                      </a:pPr>
                      <a:r>
                        <a:rPr lang="en-US" sz="2000"/>
                        <a:t>SVM</a:t>
                      </a:r>
                      <a:endParaRPr sz="2000"/>
                    </a:p>
                  </a:txBody>
                  <a:tcPr marL="91425" marR="91425" marT="91425" marB="91425"/>
                </a:tc>
                <a:tc>
                  <a:txBody>
                    <a:bodyPr/>
                    <a:lstStyle/>
                    <a:p>
                      <a:pPr marL="0" lvl="0" indent="0" algn="l" rtl="0">
                        <a:spcBef>
                          <a:spcPts val="0"/>
                        </a:spcBef>
                        <a:spcAft>
                          <a:spcPts val="0"/>
                        </a:spcAft>
                        <a:buNone/>
                      </a:pPr>
                      <a:r>
                        <a:rPr lang="en-US" sz="2000"/>
                        <a:t>0.7169882598292873</a:t>
                      </a:r>
                      <a:endParaRPr sz="2000"/>
                    </a:p>
                  </a:txBody>
                  <a:tcPr marL="91425" marR="91425" marT="91425" marB="91425"/>
                </a:tc>
                <a:tc>
                  <a:txBody>
                    <a:bodyPr/>
                    <a:lstStyle/>
                    <a:p>
                      <a:pPr marL="0" lvl="0" indent="0" algn="l" rtl="0">
                        <a:spcBef>
                          <a:spcPts val="0"/>
                        </a:spcBef>
                        <a:spcAft>
                          <a:spcPts val="0"/>
                        </a:spcAft>
                        <a:buNone/>
                      </a:pPr>
                      <a:r>
                        <a:rPr lang="en-US" sz="2000"/>
                        <a:t>0.6054428364645724</a:t>
                      </a:r>
                      <a:endParaRPr sz="2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000"/>
                        <a:t>Linear Regression</a:t>
                      </a:r>
                      <a:endParaRPr sz="2000"/>
                    </a:p>
                  </a:txBody>
                  <a:tcPr marL="91425" marR="91425" marT="91425" marB="91425"/>
                </a:tc>
                <a:tc>
                  <a:txBody>
                    <a:bodyPr/>
                    <a:lstStyle/>
                    <a:p>
                      <a:pPr marL="0" lvl="0" indent="0" algn="l" rtl="0">
                        <a:spcBef>
                          <a:spcPts val="0"/>
                        </a:spcBef>
                        <a:spcAft>
                          <a:spcPts val="0"/>
                        </a:spcAft>
                        <a:buNone/>
                      </a:pPr>
                      <a:r>
                        <a:rPr lang="en-US" sz="2000"/>
                        <a:t>0.8167202284017401</a:t>
                      </a:r>
                      <a:endParaRPr sz="2000"/>
                    </a:p>
                  </a:txBody>
                  <a:tcPr marL="91425" marR="91425" marT="91425" marB="91425"/>
                </a:tc>
                <a:tc>
                  <a:txBody>
                    <a:bodyPr/>
                    <a:lstStyle/>
                    <a:p>
                      <a:pPr marL="0" lvl="0" indent="0" algn="l" rtl="0">
                        <a:spcBef>
                          <a:spcPts val="0"/>
                        </a:spcBef>
                        <a:spcAft>
                          <a:spcPts val="0"/>
                        </a:spcAft>
                        <a:buNone/>
                      </a:pPr>
                      <a:r>
                        <a:rPr lang="en-US" sz="2000"/>
                        <a:t>0.3920877088565129</a:t>
                      </a:r>
                      <a:endParaRPr sz="20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000"/>
                        <a:t>K-Nearest Neighbours</a:t>
                      </a:r>
                      <a:endParaRPr sz="2000"/>
                    </a:p>
                  </a:txBody>
                  <a:tcPr marL="91425" marR="91425" marT="91425" marB="91425"/>
                </a:tc>
                <a:tc>
                  <a:txBody>
                    <a:bodyPr/>
                    <a:lstStyle/>
                    <a:p>
                      <a:pPr marL="0" lvl="0" indent="0" algn="l" rtl="0">
                        <a:spcBef>
                          <a:spcPts val="0"/>
                        </a:spcBef>
                        <a:spcAft>
                          <a:spcPts val="0"/>
                        </a:spcAft>
                        <a:buNone/>
                      </a:pPr>
                      <a:r>
                        <a:rPr lang="en-US" sz="2000"/>
                        <a:t>0.8085019173791494</a:t>
                      </a:r>
                      <a:endParaRPr sz="2000"/>
                    </a:p>
                  </a:txBody>
                  <a:tcPr marL="91425" marR="91425" marT="91425" marB="91425"/>
                </a:tc>
                <a:tc>
                  <a:txBody>
                    <a:bodyPr/>
                    <a:lstStyle/>
                    <a:p>
                      <a:pPr marL="0" lvl="0" indent="0" algn="l" rtl="0">
                        <a:spcBef>
                          <a:spcPts val="0"/>
                        </a:spcBef>
                        <a:spcAft>
                          <a:spcPts val="0"/>
                        </a:spcAft>
                        <a:buNone/>
                      </a:pPr>
                      <a:r>
                        <a:rPr lang="en-US" sz="2000"/>
                        <a:t>0.4096690202659405</a:t>
                      </a:r>
                      <a:endParaRPr sz="20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Comparison with Existing Analysis</a:t>
            </a:r>
            <a:endParaRPr/>
          </a:p>
        </p:txBody>
      </p:sp>
      <p:sp>
        <p:nvSpPr>
          <p:cNvPr id="221" name="Google Shape;221;p27"/>
          <p:cNvSpPr txBox="1">
            <a:spLocks noGrp="1"/>
          </p:cNvSpPr>
          <p:nvPr>
            <p:ph type="body" idx="1"/>
          </p:nvPr>
        </p:nvSpPr>
        <p:spPr>
          <a:xfrm>
            <a:off x="845127" y="1381182"/>
            <a:ext cx="10515600" cy="479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000">
                <a:latin typeface="Arial"/>
                <a:ea typeface="Arial"/>
                <a:cs typeface="Arial"/>
                <a:sym typeface="Arial"/>
              </a:rPr>
              <a:t>In the Eigentaste Paper, they treat it as a regression problem. The algorithm they used was Nearest Neighbour Algorithm with Nearest Neighbour = 1. </a:t>
            </a:r>
            <a:endParaRPr sz="3000">
              <a:latin typeface="Arial"/>
              <a:ea typeface="Arial"/>
              <a:cs typeface="Arial"/>
              <a:sym typeface="Arial"/>
            </a:endParaRPr>
          </a:p>
          <a:p>
            <a:pPr marL="0" lvl="0" indent="0" algn="l" rtl="0">
              <a:spcBef>
                <a:spcPts val="1000"/>
              </a:spcBef>
              <a:spcAft>
                <a:spcPts val="0"/>
              </a:spcAft>
              <a:buNone/>
            </a:pPr>
            <a:endParaRPr sz="3000">
              <a:latin typeface="Arial"/>
              <a:ea typeface="Arial"/>
              <a:cs typeface="Arial"/>
              <a:sym typeface="Arial"/>
            </a:endParaRPr>
          </a:p>
          <a:p>
            <a:pPr marL="0" lvl="0" indent="0" algn="l" rtl="0">
              <a:spcBef>
                <a:spcPts val="1000"/>
              </a:spcBef>
              <a:spcAft>
                <a:spcPts val="0"/>
              </a:spcAft>
              <a:buNone/>
            </a:pPr>
            <a:endParaRPr sz="3000">
              <a:latin typeface="Arial"/>
              <a:ea typeface="Arial"/>
              <a:cs typeface="Arial"/>
              <a:sym typeface="Arial"/>
            </a:endParaRPr>
          </a:p>
          <a:p>
            <a:pPr marL="0" lvl="0" indent="0" algn="l" rtl="0">
              <a:spcBef>
                <a:spcPts val="1000"/>
              </a:spcBef>
              <a:spcAft>
                <a:spcPts val="0"/>
              </a:spcAft>
              <a:buNone/>
            </a:pPr>
            <a:r>
              <a:rPr lang="en-US" sz="3000">
                <a:latin typeface="Arial"/>
                <a:ea typeface="Arial"/>
                <a:cs typeface="Arial"/>
                <a:sym typeface="Arial"/>
              </a:rPr>
              <a:t>Their NMAE was 0.237.</a:t>
            </a:r>
            <a:endParaRPr sz="3000">
              <a:latin typeface="Arial"/>
              <a:ea typeface="Arial"/>
              <a:cs typeface="Arial"/>
              <a:sym typeface="Arial"/>
            </a:endParaRPr>
          </a:p>
          <a:p>
            <a:pPr marL="0" lvl="0" indent="0" algn="l" rtl="0">
              <a:spcBef>
                <a:spcPts val="1000"/>
              </a:spcBef>
              <a:spcAft>
                <a:spcPts val="0"/>
              </a:spcAft>
              <a:buNone/>
            </a:pPr>
            <a:endParaRPr sz="30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585</Words>
  <Application>Microsoft Office PowerPoint</Application>
  <PresentationFormat>Widescreen</PresentationFormat>
  <Paragraphs>71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Quattrocento Sans</vt:lpstr>
      <vt:lpstr>Noto Sans Symbols</vt:lpstr>
      <vt:lpstr>Calibri</vt:lpstr>
      <vt:lpstr>Arial</vt:lpstr>
      <vt:lpstr>Office Theme</vt:lpstr>
      <vt:lpstr>Final Project Presentations</vt:lpstr>
      <vt:lpstr>Problem Statement</vt:lpstr>
      <vt:lpstr>EDA/Dataset </vt:lpstr>
      <vt:lpstr>Preprocessing</vt:lpstr>
      <vt:lpstr>Methodology</vt:lpstr>
      <vt:lpstr>Methodology</vt:lpstr>
      <vt:lpstr>Results for Classification</vt:lpstr>
      <vt:lpstr>Results for Regression</vt:lpstr>
      <vt:lpstr>Comparison with Existing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Presentations</dc:title>
  <cp:lastModifiedBy>richa muktibodh</cp:lastModifiedBy>
  <cp:revision>1</cp:revision>
  <dcterms:modified xsi:type="dcterms:W3CDTF">2023-12-28T17:12:45Z</dcterms:modified>
</cp:coreProperties>
</file>