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74" r:id="rId1"/>
  </p:sldMasterIdLst>
  <p:sldIdLst>
    <p:sldId id="256" r:id="rId2"/>
    <p:sldId id="258" r:id="rId3"/>
    <p:sldId id="262" r:id="rId4"/>
    <p:sldId id="263"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D5B441-CFD5-4B1C-A166-BEFAA7DD2AD8}" type="datetimeFigureOut">
              <a:rPr lang="en-SG" smtClean="0"/>
              <a:t>27/6/2023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1714309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D5B441-CFD5-4B1C-A166-BEFAA7DD2AD8}" type="datetimeFigureOut">
              <a:rPr lang="en-SG" smtClean="0"/>
              <a:t>27/6/2023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414505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D5B441-CFD5-4B1C-A166-BEFAA7DD2AD8}" type="datetimeFigureOut">
              <a:rPr lang="en-SG" smtClean="0"/>
              <a:t>27/6/2023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2698233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D5B441-CFD5-4B1C-A166-BEFAA7DD2AD8}" type="datetimeFigureOut">
              <a:rPr lang="en-SG" smtClean="0"/>
              <a:t>27/6/2023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712D20-5C09-4B83-A355-3400A717B7FA}" type="slidenum">
              <a:rPr lang="en-SG" smtClean="0"/>
              <a:t>‹#›</a:t>
            </a:fld>
            <a:endParaRPr lang="en-SG"/>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26800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5B441-CFD5-4B1C-A166-BEFAA7DD2AD8}" type="datetimeFigureOut">
              <a:rPr lang="en-SG" smtClean="0"/>
              <a:t>27/6/2023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3859790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D5B441-CFD5-4B1C-A166-BEFAA7DD2AD8}" type="datetimeFigureOut">
              <a:rPr lang="en-SG" smtClean="0"/>
              <a:t>27/6/2023</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1783429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D5B441-CFD5-4B1C-A166-BEFAA7DD2AD8}" type="datetimeFigureOut">
              <a:rPr lang="en-SG" smtClean="0"/>
              <a:t>27/6/2023</a:t>
            </a:fld>
            <a:endParaRPr lang="en-SG"/>
          </a:p>
        </p:txBody>
      </p:sp>
      <p:sp>
        <p:nvSpPr>
          <p:cNvPr id="4"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22051838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5B441-CFD5-4B1C-A166-BEFAA7DD2AD8}" type="datetimeFigureOut">
              <a:rPr lang="en-SG" smtClean="0"/>
              <a:t>27/6/2023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27929740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D5B441-CFD5-4B1C-A166-BEFAA7DD2AD8}" type="datetimeFigureOut">
              <a:rPr lang="en-SG" smtClean="0"/>
              <a:t>27/6/2023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360706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7D5B441-CFD5-4B1C-A166-BEFAA7DD2AD8}" type="datetimeFigureOut">
              <a:rPr lang="en-SG" smtClean="0"/>
              <a:t>27/6/2023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333313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D5B441-CFD5-4B1C-A166-BEFAA7DD2AD8}" type="datetimeFigureOut">
              <a:rPr lang="en-SG" smtClean="0"/>
              <a:t>27/6/2023</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3148715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D5B441-CFD5-4B1C-A166-BEFAA7DD2AD8}" type="datetimeFigureOut">
              <a:rPr lang="en-SG" smtClean="0"/>
              <a:t>27/6/2023</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4062743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D5B441-CFD5-4B1C-A166-BEFAA7DD2AD8}" type="datetimeFigureOut">
              <a:rPr lang="en-SG" smtClean="0"/>
              <a:t>27/6/2023</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4273785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7D5B441-CFD5-4B1C-A166-BEFAA7DD2AD8}" type="datetimeFigureOut">
              <a:rPr lang="en-SG" smtClean="0"/>
              <a:t>27/6/2023</a:t>
            </a:fld>
            <a:endParaRPr lang="en-SG"/>
          </a:p>
        </p:txBody>
      </p:sp>
      <p:sp>
        <p:nvSpPr>
          <p:cNvPr id="5" name="Footer Placeholder 3"/>
          <p:cNvSpPr>
            <a:spLocks noGrp="1"/>
          </p:cNvSpPr>
          <p:nvPr>
            <p:ph type="ftr" sz="quarter" idx="11"/>
          </p:nvPr>
        </p:nvSpPr>
        <p:spPr/>
        <p:txBody>
          <a:bodyPr/>
          <a:lstStyle/>
          <a:p>
            <a:endParaRPr lang="en-SG"/>
          </a:p>
        </p:txBody>
      </p:sp>
      <p:sp>
        <p:nvSpPr>
          <p:cNvPr id="6" name="Slide Number Placeholder 4"/>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2942860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D5B441-CFD5-4B1C-A166-BEFAA7DD2AD8}" type="datetimeFigureOut">
              <a:rPr lang="en-SG" smtClean="0"/>
              <a:t>27/6/2023</a:t>
            </a:fld>
            <a:endParaRPr lang="en-SG"/>
          </a:p>
        </p:txBody>
      </p:sp>
      <p:sp>
        <p:nvSpPr>
          <p:cNvPr id="5" name="Footer Placeholder 2"/>
          <p:cNvSpPr>
            <a:spLocks noGrp="1"/>
          </p:cNvSpPr>
          <p:nvPr>
            <p:ph type="ftr" sz="quarter" idx="11"/>
          </p:nvPr>
        </p:nvSpPr>
        <p:spPr/>
        <p:txBody>
          <a:bodyPr/>
          <a:lstStyle/>
          <a:p>
            <a:endParaRPr lang="en-SG"/>
          </a:p>
        </p:txBody>
      </p:sp>
      <p:sp>
        <p:nvSpPr>
          <p:cNvPr id="6" name="Slide Number Placeholder 3"/>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226715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7D5B441-CFD5-4B1C-A166-BEFAA7DD2AD8}" type="datetimeFigureOut">
              <a:rPr lang="en-SG" smtClean="0"/>
              <a:t>27/6/2023</a:t>
            </a:fld>
            <a:endParaRPr lang="en-SG"/>
          </a:p>
        </p:txBody>
      </p:sp>
      <p:sp>
        <p:nvSpPr>
          <p:cNvPr id="5" name="Footer Placeholder 5"/>
          <p:cNvSpPr>
            <a:spLocks noGrp="1"/>
          </p:cNvSpPr>
          <p:nvPr>
            <p:ph type="ftr" sz="quarter" idx="11"/>
          </p:nvPr>
        </p:nvSpPr>
        <p:spPr/>
        <p:txBody>
          <a:bodyPr/>
          <a:lstStyle/>
          <a:p>
            <a:endParaRPr lang="en-SG"/>
          </a:p>
        </p:txBody>
      </p:sp>
      <p:sp>
        <p:nvSpPr>
          <p:cNvPr id="6" name="Slide Number Placeholder 6"/>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123075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D5B441-CFD5-4B1C-A166-BEFAA7DD2AD8}" type="datetimeFigureOut">
              <a:rPr lang="en-SG" smtClean="0"/>
              <a:t>27/6/2023</a:t>
            </a:fld>
            <a:endParaRPr lang="en-SG"/>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B712D20-5C09-4B83-A355-3400A717B7FA}" type="slidenum">
              <a:rPr lang="en-SG" smtClean="0"/>
              <a:t>‹#›</a:t>
            </a:fld>
            <a:endParaRPr lang="en-SG"/>
          </a:p>
        </p:txBody>
      </p:sp>
    </p:spTree>
    <p:extLst>
      <p:ext uri="{BB962C8B-B14F-4D97-AF65-F5344CB8AC3E}">
        <p14:creationId xmlns:p14="http://schemas.microsoft.com/office/powerpoint/2010/main" val="4093898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D5B441-CFD5-4B1C-A166-BEFAA7DD2AD8}" type="datetimeFigureOut">
              <a:rPr lang="en-SG" smtClean="0"/>
              <a:t>27/6/2023</a:t>
            </a:fld>
            <a:endParaRPr lang="en-SG"/>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SG"/>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712D20-5C09-4B83-A355-3400A717B7FA}" type="slidenum">
              <a:rPr lang="en-SG" smtClean="0"/>
              <a:t>‹#›</a:t>
            </a:fld>
            <a:endParaRPr lang="en-SG"/>
          </a:p>
        </p:txBody>
      </p:sp>
    </p:spTree>
    <p:extLst>
      <p:ext uri="{BB962C8B-B14F-4D97-AF65-F5344CB8AC3E}">
        <p14:creationId xmlns:p14="http://schemas.microsoft.com/office/powerpoint/2010/main" val="2590238397"/>
      </p:ext>
    </p:extLst>
  </p:cSld>
  <p:clrMap bg1="dk1" tx1="lt1" bg2="dk2" tx2="lt2" accent1="accent1" accent2="accent2" accent3="accent3" accent4="accent4" accent5="accent5" accent6="accent6" hlink="hlink" folHlink="folHlink"/>
  <p:sldLayoutIdLst>
    <p:sldLayoutId id="2147484175" r:id="rId1"/>
    <p:sldLayoutId id="2147484176" r:id="rId2"/>
    <p:sldLayoutId id="2147484177" r:id="rId3"/>
    <p:sldLayoutId id="2147484178" r:id="rId4"/>
    <p:sldLayoutId id="2147484179" r:id="rId5"/>
    <p:sldLayoutId id="2147484180" r:id="rId6"/>
    <p:sldLayoutId id="2147484181" r:id="rId7"/>
    <p:sldLayoutId id="2147484182" r:id="rId8"/>
    <p:sldLayoutId id="2147484183" r:id="rId9"/>
    <p:sldLayoutId id="2147484184" r:id="rId10"/>
    <p:sldLayoutId id="2147484185" r:id="rId11"/>
    <p:sldLayoutId id="2147484186" r:id="rId12"/>
    <p:sldLayoutId id="2147484187" r:id="rId13"/>
    <p:sldLayoutId id="2147484188" r:id="rId14"/>
    <p:sldLayoutId id="2147484189" r:id="rId15"/>
    <p:sldLayoutId id="2147484190" r:id="rId16"/>
    <p:sldLayoutId id="214748419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21BA06A-A7A2-F51E-3E2B-D49E0040E5B9}"/>
              </a:ext>
            </a:extLst>
          </p:cNvPr>
          <p:cNvSpPr txBox="1"/>
          <p:nvPr/>
        </p:nvSpPr>
        <p:spPr>
          <a:xfrm>
            <a:off x="1941250" y="1047566"/>
            <a:ext cx="7954393" cy="1754326"/>
          </a:xfrm>
          <a:prstGeom prst="rect">
            <a:avLst/>
          </a:prstGeom>
          <a:noFill/>
        </p:spPr>
        <p:txBody>
          <a:bodyPr wrap="square" rtlCol="0">
            <a:spAutoFit/>
          </a:bodyPr>
          <a:lstStyle/>
          <a:p>
            <a:pPr algn="ctr"/>
            <a:r>
              <a:rPr lang="en-US" sz="5400" dirty="0"/>
              <a:t>Automated Maintenance System Realization</a:t>
            </a:r>
            <a:endParaRPr lang="en-SG" sz="5400" dirty="0"/>
          </a:p>
        </p:txBody>
      </p:sp>
      <p:sp>
        <p:nvSpPr>
          <p:cNvPr id="5" name="TextBox 4">
            <a:extLst>
              <a:ext uri="{FF2B5EF4-FFF2-40B4-BE49-F238E27FC236}">
                <a16:creationId xmlns:a16="http://schemas.microsoft.com/office/drawing/2014/main" id="{C84F0999-EB7C-6454-B439-6587B9A71152}"/>
              </a:ext>
            </a:extLst>
          </p:cNvPr>
          <p:cNvSpPr txBox="1"/>
          <p:nvPr/>
        </p:nvSpPr>
        <p:spPr>
          <a:xfrm>
            <a:off x="113213" y="5579601"/>
            <a:ext cx="5730240" cy="461665"/>
          </a:xfrm>
          <a:prstGeom prst="rect">
            <a:avLst/>
          </a:prstGeom>
          <a:noFill/>
        </p:spPr>
        <p:txBody>
          <a:bodyPr wrap="square" rtlCol="0">
            <a:spAutoFit/>
          </a:bodyPr>
          <a:lstStyle/>
          <a:p>
            <a:pPr algn="ctr"/>
            <a:r>
              <a:rPr lang="en-US" sz="2400" dirty="0"/>
              <a:t>Kimberly-Clark Singapore Tuas Mill</a:t>
            </a:r>
            <a:endParaRPr lang="en-SG" sz="2400" dirty="0"/>
          </a:p>
        </p:txBody>
      </p:sp>
      <p:sp>
        <p:nvSpPr>
          <p:cNvPr id="2" name="TextBox 1">
            <a:extLst>
              <a:ext uri="{FF2B5EF4-FFF2-40B4-BE49-F238E27FC236}">
                <a16:creationId xmlns:a16="http://schemas.microsoft.com/office/drawing/2014/main" id="{BC633B93-12B9-EB08-C4F7-CAB984B9102C}"/>
              </a:ext>
            </a:extLst>
          </p:cNvPr>
          <p:cNvSpPr txBox="1"/>
          <p:nvPr/>
        </p:nvSpPr>
        <p:spPr>
          <a:xfrm>
            <a:off x="10250750" y="1114697"/>
            <a:ext cx="1097280" cy="261610"/>
          </a:xfrm>
          <a:prstGeom prst="rect">
            <a:avLst/>
          </a:prstGeom>
          <a:noFill/>
        </p:spPr>
        <p:txBody>
          <a:bodyPr wrap="square" rtlCol="0">
            <a:spAutoFit/>
          </a:bodyPr>
          <a:lstStyle/>
          <a:p>
            <a:r>
              <a:rPr lang="en-US" sz="1100" dirty="0"/>
              <a:t>June 18,2023</a:t>
            </a:r>
          </a:p>
        </p:txBody>
      </p:sp>
    </p:spTree>
    <p:extLst>
      <p:ext uri="{BB962C8B-B14F-4D97-AF65-F5344CB8AC3E}">
        <p14:creationId xmlns:p14="http://schemas.microsoft.com/office/powerpoint/2010/main" val="3928307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E8E0875-1ABB-BD90-653E-F1CA64C5EBEB}"/>
              </a:ext>
            </a:extLst>
          </p:cNvPr>
          <p:cNvPicPr>
            <a:picLocks noChangeAspect="1"/>
          </p:cNvPicPr>
          <p:nvPr/>
        </p:nvPicPr>
        <p:blipFill>
          <a:blip r:embed="rId2"/>
          <a:stretch>
            <a:fillRect/>
          </a:stretch>
        </p:blipFill>
        <p:spPr>
          <a:xfrm>
            <a:off x="1235995" y="977723"/>
            <a:ext cx="9144782" cy="4902553"/>
          </a:xfrm>
          <a:prstGeom prst="rect">
            <a:avLst/>
          </a:prstGeom>
        </p:spPr>
      </p:pic>
      <p:sp>
        <p:nvSpPr>
          <p:cNvPr id="5" name="TextBox 4">
            <a:extLst>
              <a:ext uri="{FF2B5EF4-FFF2-40B4-BE49-F238E27FC236}">
                <a16:creationId xmlns:a16="http://schemas.microsoft.com/office/drawing/2014/main" id="{388B9F12-691C-7606-3ACB-FC4C142DE968}"/>
              </a:ext>
            </a:extLst>
          </p:cNvPr>
          <p:cNvSpPr txBox="1"/>
          <p:nvPr/>
        </p:nvSpPr>
        <p:spPr>
          <a:xfrm>
            <a:off x="408680" y="330753"/>
            <a:ext cx="9144782" cy="461665"/>
          </a:xfrm>
          <a:prstGeom prst="rect">
            <a:avLst/>
          </a:prstGeom>
          <a:noFill/>
        </p:spPr>
        <p:txBody>
          <a:bodyPr wrap="square">
            <a:spAutoFit/>
          </a:bodyPr>
          <a:lstStyle/>
          <a:p>
            <a:r>
              <a:rPr lang="en-US" sz="2400" i="1" dirty="0"/>
              <a:t>User Interface </a:t>
            </a:r>
            <a:r>
              <a:rPr lang="en-US" sz="1600" i="1" dirty="0"/>
              <a:t>(simple, clean, informative UX/UI in actual machine setup layout)</a:t>
            </a:r>
            <a:endParaRPr lang="en-SG" sz="1600" i="1" dirty="0"/>
          </a:p>
        </p:txBody>
      </p:sp>
      <p:sp>
        <p:nvSpPr>
          <p:cNvPr id="2" name="Rectangle 1">
            <a:extLst>
              <a:ext uri="{FF2B5EF4-FFF2-40B4-BE49-F238E27FC236}">
                <a16:creationId xmlns:a16="http://schemas.microsoft.com/office/drawing/2014/main" id="{FC812D81-E546-EC69-9EED-D42CB90E4921}"/>
              </a:ext>
            </a:extLst>
          </p:cNvPr>
          <p:cNvSpPr/>
          <p:nvPr/>
        </p:nvSpPr>
        <p:spPr>
          <a:xfrm>
            <a:off x="2873828" y="6065581"/>
            <a:ext cx="5451725"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Dynamic Visual Info’s and Interactive Controls</a:t>
            </a:r>
          </a:p>
        </p:txBody>
      </p:sp>
    </p:spTree>
    <p:extLst>
      <p:ext uri="{BB962C8B-B14F-4D97-AF65-F5344CB8AC3E}">
        <p14:creationId xmlns:p14="http://schemas.microsoft.com/office/powerpoint/2010/main" val="6185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9DE01DA-39D8-4619-8FAA-A4EBDD366BF6}"/>
              </a:ext>
            </a:extLst>
          </p:cNvPr>
          <p:cNvSpPr txBox="1"/>
          <p:nvPr/>
        </p:nvSpPr>
        <p:spPr>
          <a:xfrm>
            <a:off x="8859008" y="1284611"/>
            <a:ext cx="3284738" cy="4524315"/>
          </a:xfrm>
          <a:prstGeom prst="rect">
            <a:avLst/>
          </a:prstGeom>
          <a:noFill/>
        </p:spPr>
        <p:txBody>
          <a:bodyPr wrap="square" rtlCol="0">
            <a:spAutoFit/>
          </a:bodyPr>
          <a:lstStyle/>
          <a:p>
            <a:endParaRPr lang="en-US" sz="1600" dirty="0"/>
          </a:p>
          <a:p>
            <a:pPr marL="342900" indent="-342900">
              <a:buAutoNum type="arabicPeriod"/>
            </a:pPr>
            <a:r>
              <a:rPr lang="en-US" sz="1600" dirty="0"/>
              <a:t>Overall machine health condition</a:t>
            </a:r>
          </a:p>
          <a:p>
            <a:pPr marL="342900" indent="-342900">
              <a:buAutoNum type="arabicPeriod"/>
            </a:pPr>
            <a:r>
              <a:rPr lang="en-SG" sz="1600" dirty="0"/>
              <a:t>Pending items per section</a:t>
            </a:r>
          </a:p>
          <a:p>
            <a:pPr marL="342900" indent="-342900">
              <a:buAutoNum type="arabicPeriod"/>
            </a:pPr>
            <a:r>
              <a:rPr lang="en-SG" sz="1600" dirty="0"/>
              <a:t>Health condition per section</a:t>
            </a:r>
          </a:p>
          <a:p>
            <a:pPr marL="342900" indent="-342900">
              <a:buAutoNum type="arabicPeriod"/>
            </a:pPr>
            <a:r>
              <a:rPr lang="en-SG" sz="1600" dirty="0"/>
              <a:t>Green buttons means, zero pending items (100% healthy)</a:t>
            </a:r>
          </a:p>
          <a:p>
            <a:pPr marL="342900" indent="-342900">
              <a:buAutoNum type="arabicPeriod"/>
            </a:pPr>
            <a:r>
              <a:rPr lang="en-SG" sz="1600" dirty="0"/>
              <a:t>Red button shows that there is a needed maintenance item for a particular section</a:t>
            </a:r>
          </a:p>
          <a:p>
            <a:pPr marL="342900" indent="-342900">
              <a:buAutoNum type="arabicPeriod"/>
            </a:pPr>
            <a:r>
              <a:rPr lang="en-SG" sz="1600" dirty="0"/>
              <a:t>Top and Bottom banners for reminders, announcements, etc.</a:t>
            </a:r>
          </a:p>
          <a:p>
            <a:pPr marL="342900" indent="-342900">
              <a:buAutoNum type="arabicPeriod"/>
            </a:pPr>
            <a:r>
              <a:rPr lang="en-SG" sz="1600" dirty="0"/>
              <a:t>Zoom control to fit all screen size</a:t>
            </a:r>
          </a:p>
        </p:txBody>
      </p:sp>
      <p:sp>
        <p:nvSpPr>
          <p:cNvPr id="7" name="TextBox 6">
            <a:extLst>
              <a:ext uri="{FF2B5EF4-FFF2-40B4-BE49-F238E27FC236}">
                <a16:creationId xmlns:a16="http://schemas.microsoft.com/office/drawing/2014/main" id="{6C711537-E3F0-D053-2561-043152DF2A46}"/>
              </a:ext>
            </a:extLst>
          </p:cNvPr>
          <p:cNvSpPr txBox="1"/>
          <p:nvPr/>
        </p:nvSpPr>
        <p:spPr>
          <a:xfrm>
            <a:off x="304178" y="292408"/>
            <a:ext cx="3710474" cy="461665"/>
          </a:xfrm>
          <a:prstGeom prst="rect">
            <a:avLst/>
          </a:prstGeom>
          <a:noFill/>
        </p:spPr>
        <p:txBody>
          <a:bodyPr wrap="square">
            <a:spAutoFit/>
          </a:bodyPr>
          <a:lstStyle/>
          <a:p>
            <a:r>
              <a:rPr lang="en-US" sz="2400" dirty="0"/>
              <a:t>Dynamic Visual Info’s</a:t>
            </a:r>
            <a:endParaRPr lang="en-SG" sz="2400" i="1" dirty="0"/>
          </a:p>
        </p:txBody>
      </p:sp>
      <p:grpSp>
        <p:nvGrpSpPr>
          <p:cNvPr id="14" name="Group 13">
            <a:extLst>
              <a:ext uri="{FF2B5EF4-FFF2-40B4-BE49-F238E27FC236}">
                <a16:creationId xmlns:a16="http://schemas.microsoft.com/office/drawing/2014/main" id="{08B97F60-2068-95C2-AAD5-7847ED101E1E}"/>
              </a:ext>
            </a:extLst>
          </p:cNvPr>
          <p:cNvGrpSpPr/>
          <p:nvPr/>
        </p:nvGrpSpPr>
        <p:grpSpPr>
          <a:xfrm>
            <a:off x="317599" y="1110034"/>
            <a:ext cx="8390769" cy="5098912"/>
            <a:chOff x="385150" y="1095125"/>
            <a:chExt cx="8390769" cy="5098912"/>
          </a:xfrm>
        </p:grpSpPr>
        <p:pic>
          <p:nvPicPr>
            <p:cNvPr id="5" name="Picture 4">
              <a:extLst>
                <a:ext uri="{FF2B5EF4-FFF2-40B4-BE49-F238E27FC236}">
                  <a16:creationId xmlns:a16="http://schemas.microsoft.com/office/drawing/2014/main" id="{F42E54F6-D6D6-9CCE-D2AD-9CB1BDE26B27}"/>
                </a:ext>
              </a:extLst>
            </p:cNvPr>
            <p:cNvPicPr>
              <a:picLocks noChangeAspect="1"/>
            </p:cNvPicPr>
            <p:nvPr/>
          </p:nvPicPr>
          <p:blipFill>
            <a:blip r:embed="rId2"/>
            <a:stretch>
              <a:fillRect/>
            </a:stretch>
          </p:blipFill>
          <p:spPr>
            <a:xfrm>
              <a:off x="385150" y="1095125"/>
              <a:ext cx="8390769" cy="4811529"/>
            </a:xfrm>
            <a:prstGeom prst="rect">
              <a:avLst/>
            </a:prstGeom>
          </p:spPr>
        </p:pic>
        <p:sp>
          <p:nvSpPr>
            <p:cNvPr id="8" name="Oval 7">
              <a:extLst>
                <a:ext uri="{FF2B5EF4-FFF2-40B4-BE49-F238E27FC236}">
                  <a16:creationId xmlns:a16="http://schemas.microsoft.com/office/drawing/2014/main" id="{D2B213B1-1882-E063-BE54-7063E7A51E80}"/>
                </a:ext>
              </a:extLst>
            </p:cNvPr>
            <p:cNvSpPr/>
            <p:nvPr/>
          </p:nvSpPr>
          <p:spPr>
            <a:xfrm>
              <a:off x="3532487" y="5880529"/>
              <a:ext cx="339634" cy="313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9" name="Oval 8">
              <a:extLst>
                <a:ext uri="{FF2B5EF4-FFF2-40B4-BE49-F238E27FC236}">
                  <a16:creationId xmlns:a16="http://schemas.microsoft.com/office/drawing/2014/main" id="{27DA1520-52AC-5CA8-FC9E-9D867ED6EEED}"/>
                </a:ext>
              </a:extLst>
            </p:cNvPr>
            <p:cNvSpPr/>
            <p:nvPr/>
          </p:nvSpPr>
          <p:spPr>
            <a:xfrm>
              <a:off x="1141810" y="2393439"/>
              <a:ext cx="339634" cy="313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Oval 9">
              <a:extLst>
                <a:ext uri="{FF2B5EF4-FFF2-40B4-BE49-F238E27FC236}">
                  <a16:creationId xmlns:a16="http://schemas.microsoft.com/office/drawing/2014/main" id="{8B24202B-6EAA-C913-6B5A-94BD5E24CAB8}"/>
                </a:ext>
              </a:extLst>
            </p:cNvPr>
            <p:cNvSpPr/>
            <p:nvPr/>
          </p:nvSpPr>
          <p:spPr>
            <a:xfrm>
              <a:off x="2238103" y="2220686"/>
              <a:ext cx="339634" cy="313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AC949F8E-1A45-C2DF-A9C3-FCB4535566E6}"/>
                </a:ext>
              </a:extLst>
            </p:cNvPr>
            <p:cNvSpPr/>
            <p:nvPr/>
          </p:nvSpPr>
          <p:spPr>
            <a:xfrm>
              <a:off x="7707086" y="2830286"/>
              <a:ext cx="339634" cy="313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Oval 11">
              <a:extLst>
                <a:ext uri="{FF2B5EF4-FFF2-40B4-BE49-F238E27FC236}">
                  <a16:creationId xmlns:a16="http://schemas.microsoft.com/office/drawing/2014/main" id="{E802B516-ED14-EEAB-DCBB-E5E30369F542}"/>
                </a:ext>
              </a:extLst>
            </p:cNvPr>
            <p:cNvSpPr/>
            <p:nvPr/>
          </p:nvSpPr>
          <p:spPr>
            <a:xfrm>
              <a:off x="6156961" y="2569028"/>
              <a:ext cx="339634" cy="313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Oval 12">
              <a:extLst>
                <a:ext uri="{FF2B5EF4-FFF2-40B4-BE49-F238E27FC236}">
                  <a16:creationId xmlns:a16="http://schemas.microsoft.com/office/drawing/2014/main" id="{EAAED081-E39F-A42B-272D-8CD215110A2D}"/>
                </a:ext>
              </a:extLst>
            </p:cNvPr>
            <p:cNvSpPr/>
            <p:nvPr/>
          </p:nvSpPr>
          <p:spPr>
            <a:xfrm>
              <a:off x="3362670" y="2987040"/>
              <a:ext cx="339634" cy="313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5" name="Oval 14">
              <a:extLst>
                <a:ext uri="{FF2B5EF4-FFF2-40B4-BE49-F238E27FC236}">
                  <a16:creationId xmlns:a16="http://schemas.microsoft.com/office/drawing/2014/main" id="{12B2C65B-BE21-704C-24E9-3AE231C3A4EE}"/>
                </a:ext>
              </a:extLst>
            </p:cNvPr>
            <p:cNvSpPr/>
            <p:nvPr/>
          </p:nvSpPr>
          <p:spPr>
            <a:xfrm>
              <a:off x="596537" y="1280160"/>
              <a:ext cx="339634" cy="3135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grpSp>
    </p:spTree>
    <p:extLst>
      <p:ext uri="{BB962C8B-B14F-4D97-AF65-F5344CB8AC3E}">
        <p14:creationId xmlns:p14="http://schemas.microsoft.com/office/powerpoint/2010/main" val="152973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04C884-C3E9-09BA-CE03-D365334A7DA3}"/>
              </a:ext>
            </a:extLst>
          </p:cNvPr>
          <p:cNvSpPr txBox="1"/>
          <p:nvPr/>
        </p:nvSpPr>
        <p:spPr>
          <a:xfrm>
            <a:off x="278052" y="261666"/>
            <a:ext cx="3318588" cy="461665"/>
          </a:xfrm>
          <a:prstGeom prst="rect">
            <a:avLst/>
          </a:prstGeom>
          <a:noFill/>
        </p:spPr>
        <p:txBody>
          <a:bodyPr wrap="square">
            <a:spAutoFit/>
          </a:bodyPr>
          <a:lstStyle/>
          <a:p>
            <a:r>
              <a:rPr lang="en-US" sz="2400" dirty="0"/>
              <a:t>Interactive Controls</a:t>
            </a:r>
            <a:endParaRPr lang="en-SG" sz="2400" i="1" dirty="0"/>
          </a:p>
        </p:txBody>
      </p:sp>
      <p:pic>
        <p:nvPicPr>
          <p:cNvPr id="4" name="Picture 3">
            <a:extLst>
              <a:ext uri="{FF2B5EF4-FFF2-40B4-BE49-F238E27FC236}">
                <a16:creationId xmlns:a16="http://schemas.microsoft.com/office/drawing/2014/main" id="{27C51ABD-8AFD-F081-1FD6-0C703A7FC3AD}"/>
              </a:ext>
            </a:extLst>
          </p:cNvPr>
          <p:cNvPicPr>
            <a:picLocks noChangeAspect="1"/>
          </p:cNvPicPr>
          <p:nvPr/>
        </p:nvPicPr>
        <p:blipFill>
          <a:blip r:embed="rId2"/>
          <a:stretch>
            <a:fillRect/>
          </a:stretch>
        </p:blipFill>
        <p:spPr>
          <a:xfrm>
            <a:off x="717797" y="997527"/>
            <a:ext cx="5378203" cy="2270550"/>
          </a:xfrm>
          <a:prstGeom prst="rect">
            <a:avLst/>
          </a:prstGeom>
        </p:spPr>
      </p:pic>
      <p:sp>
        <p:nvSpPr>
          <p:cNvPr id="5" name="Rectangle 4">
            <a:extLst>
              <a:ext uri="{FF2B5EF4-FFF2-40B4-BE49-F238E27FC236}">
                <a16:creationId xmlns:a16="http://schemas.microsoft.com/office/drawing/2014/main" id="{380DECE5-E9CC-2033-BB40-3233C5DE3DDC}"/>
              </a:ext>
            </a:extLst>
          </p:cNvPr>
          <p:cNvSpPr/>
          <p:nvPr/>
        </p:nvSpPr>
        <p:spPr>
          <a:xfrm>
            <a:off x="1182780" y="3454253"/>
            <a:ext cx="4448234"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Selectable item list pops-out after a red button is clicked</a:t>
            </a:r>
          </a:p>
        </p:txBody>
      </p:sp>
      <p:pic>
        <p:nvPicPr>
          <p:cNvPr id="9" name="Picture 8">
            <a:extLst>
              <a:ext uri="{FF2B5EF4-FFF2-40B4-BE49-F238E27FC236}">
                <a16:creationId xmlns:a16="http://schemas.microsoft.com/office/drawing/2014/main" id="{35A8A7D7-5C55-F9D3-455E-2812AD1BC2A5}"/>
              </a:ext>
            </a:extLst>
          </p:cNvPr>
          <p:cNvPicPr>
            <a:picLocks noChangeAspect="1"/>
          </p:cNvPicPr>
          <p:nvPr/>
        </p:nvPicPr>
        <p:blipFill>
          <a:blip r:embed="rId3"/>
          <a:stretch>
            <a:fillRect/>
          </a:stretch>
        </p:blipFill>
        <p:spPr>
          <a:xfrm>
            <a:off x="858509" y="4305448"/>
            <a:ext cx="2157673" cy="1091352"/>
          </a:xfrm>
          <a:prstGeom prst="rect">
            <a:avLst/>
          </a:prstGeom>
        </p:spPr>
      </p:pic>
      <p:sp>
        <p:nvSpPr>
          <p:cNvPr id="10" name="Rectangle 9">
            <a:extLst>
              <a:ext uri="{FF2B5EF4-FFF2-40B4-BE49-F238E27FC236}">
                <a16:creationId xmlns:a16="http://schemas.microsoft.com/office/drawing/2014/main" id="{BCB1773B-B30B-7F62-9037-233547A34A0F}"/>
              </a:ext>
            </a:extLst>
          </p:cNvPr>
          <p:cNvSpPr/>
          <p:nvPr/>
        </p:nvSpPr>
        <p:spPr>
          <a:xfrm>
            <a:off x="1083556" y="5527964"/>
            <a:ext cx="4646683"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t>UserName</a:t>
            </a:r>
            <a:r>
              <a:rPr lang="en-US" sz="1100" dirty="0"/>
              <a:t> and WID </a:t>
            </a:r>
            <a:r>
              <a:rPr lang="en-US" sz="1100" dirty="0" err="1"/>
              <a:t>verication</a:t>
            </a:r>
            <a:r>
              <a:rPr lang="en-US" sz="1100" dirty="0"/>
              <a:t> before system update is allowed</a:t>
            </a:r>
          </a:p>
        </p:txBody>
      </p:sp>
      <p:pic>
        <p:nvPicPr>
          <p:cNvPr id="12" name="Picture 11">
            <a:extLst>
              <a:ext uri="{FF2B5EF4-FFF2-40B4-BE49-F238E27FC236}">
                <a16:creationId xmlns:a16="http://schemas.microsoft.com/office/drawing/2014/main" id="{289F2F3B-9D52-ABAC-9D30-5A12C78FAB59}"/>
              </a:ext>
            </a:extLst>
          </p:cNvPr>
          <p:cNvPicPr>
            <a:picLocks noChangeAspect="1"/>
          </p:cNvPicPr>
          <p:nvPr/>
        </p:nvPicPr>
        <p:blipFill>
          <a:blip r:embed="rId4"/>
          <a:stretch>
            <a:fillRect/>
          </a:stretch>
        </p:blipFill>
        <p:spPr>
          <a:xfrm>
            <a:off x="3197893" y="4380246"/>
            <a:ext cx="2596370" cy="941756"/>
          </a:xfrm>
          <a:prstGeom prst="rect">
            <a:avLst/>
          </a:prstGeom>
        </p:spPr>
      </p:pic>
      <p:pic>
        <p:nvPicPr>
          <p:cNvPr id="14" name="Picture 13">
            <a:extLst>
              <a:ext uri="{FF2B5EF4-FFF2-40B4-BE49-F238E27FC236}">
                <a16:creationId xmlns:a16="http://schemas.microsoft.com/office/drawing/2014/main" id="{31A815D3-1890-5E35-9E3C-8873635714C7}"/>
              </a:ext>
            </a:extLst>
          </p:cNvPr>
          <p:cNvPicPr>
            <a:picLocks noChangeAspect="1"/>
          </p:cNvPicPr>
          <p:nvPr/>
        </p:nvPicPr>
        <p:blipFill>
          <a:blip r:embed="rId5"/>
          <a:stretch>
            <a:fillRect/>
          </a:stretch>
        </p:blipFill>
        <p:spPr>
          <a:xfrm>
            <a:off x="6798958" y="1571221"/>
            <a:ext cx="2376016" cy="984994"/>
          </a:xfrm>
          <a:prstGeom prst="rect">
            <a:avLst/>
          </a:prstGeom>
        </p:spPr>
      </p:pic>
      <p:sp>
        <p:nvSpPr>
          <p:cNvPr id="15" name="Rectangle 14">
            <a:extLst>
              <a:ext uri="{FF2B5EF4-FFF2-40B4-BE49-F238E27FC236}">
                <a16:creationId xmlns:a16="http://schemas.microsoft.com/office/drawing/2014/main" id="{C0C18A54-9F3B-5873-4573-500862EB0718}"/>
              </a:ext>
            </a:extLst>
          </p:cNvPr>
          <p:cNvSpPr/>
          <p:nvPr/>
        </p:nvSpPr>
        <p:spPr>
          <a:xfrm>
            <a:off x="6332443" y="1101695"/>
            <a:ext cx="3309046"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After task completion condition verification</a:t>
            </a:r>
          </a:p>
        </p:txBody>
      </p:sp>
      <p:pic>
        <p:nvPicPr>
          <p:cNvPr id="17" name="Picture 16">
            <a:extLst>
              <a:ext uri="{FF2B5EF4-FFF2-40B4-BE49-F238E27FC236}">
                <a16:creationId xmlns:a16="http://schemas.microsoft.com/office/drawing/2014/main" id="{36A53373-E2FB-649F-48E6-6251828E4D79}"/>
              </a:ext>
            </a:extLst>
          </p:cNvPr>
          <p:cNvPicPr>
            <a:picLocks noChangeAspect="1"/>
          </p:cNvPicPr>
          <p:nvPr/>
        </p:nvPicPr>
        <p:blipFill>
          <a:blip r:embed="rId6"/>
          <a:stretch>
            <a:fillRect/>
          </a:stretch>
        </p:blipFill>
        <p:spPr>
          <a:xfrm>
            <a:off x="6387613" y="3320553"/>
            <a:ext cx="2519402" cy="1059693"/>
          </a:xfrm>
          <a:prstGeom prst="rect">
            <a:avLst/>
          </a:prstGeom>
        </p:spPr>
      </p:pic>
      <p:sp>
        <p:nvSpPr>
          <p:cNvPr id="18" name="Rectangle 17">
            <a:extLst>
              <a:ext uri="{FF2B5EF4-FFF2-40B4-BE49-F238E27FC236}">
                <a16:creationId xmlns:a16="http://schemas.microsoft.com/office/drawing/2014/main" id="{CC352FA5-4379-8A3F-F622-A76BC10C78E3}"/>
              </a:ext>
            </a:extLst>
          </p:cNvPr>
          <p:cNvSpPr/>
          <p:nvPr/>
        </p:nvSpPr>
        <p:spPr>
          <a:xfrm>
            <a:off x="7398360" y="2844465"/>
            <a:ext cx="3017309"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Findings and Recommendations if any</a:t>
            </a:r>
          </a:p>
        </p:txBody>
      </p:sp>
      <p:pic>
        <p:nvPicPr>
          <p:cNvPr id="20" name="Picture 19">
            <a:extLst>
              <a:ext uri="{FF2B5EF4-FFF2-40B4-BE49-F238E27FC236}">
                <a16:creationId xmlns:a16="http://schemas.microsoft.com/office/drawing/2014/main" id="{8155C7AC-3458-223A-492D-3292CDBF4ABF}"/>
              </a:ext>
            </a:extLst>
          </p:cNvPr>
          <p:cNvPicPr>
            <a:picLocks noChangeAspect="1"/>
          </p:cNvPicPr>
          <p:nvPr/>
        </p:nvPicPr>
        <p:blipFill>
          <a:blip r:embed="rId7"/>
          <a:stretch>
            <a:fillRect/>
          </a:stretch>
        </p:blipFill>
        <p:spPr>
          <a:xfrm>
            <a:off x="7261542" y="5104494"/>
            <a:ext cx="2881165" cy="1234785"/>
          </a:xfrm>
          <a:prstGeom prst="rect">
            <a:avLst/>
          </a:prstGeom>
        </p:spPr>
      </p:pic>
      <p:sp>
        <p:nvSpPr>
          <p:cNvPr id="21" name="Rectangle 20">
            <a:extLst>
              <a:ext uri="{FF2B5EF4-FFF2-40B4-BE49-F238E27FC236}">
                <a16:creationId xmlns:a16="http://schemas.microsoft.com/office/drawing/2014/main" id="{9AD474BC-D19B-8651-AA96-A7404E0E2DE4}"/>
              </a:ext>
            </a:extLst>
          </p:cNvPr>
          <p:cNvSpPr/>
          <p:nvPr/>
        </p:nvSpPr>
        <p:spPr>
          <a:xfrm>
            <a:off x="7125398" y="4643359"/>
            <a:ext cx="3017309" cy="3325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Actual Time taken on task completion</a:t>
            </a:r>
          </a:p>
        </p:txBody>
      </p:sp>
      <p:pic>
        <p:nvPicPr>
          <p:cNvPr id="23" name="Picture 22">
            <a:extLst>
              <a:ext uri="{FF2B5EF4-FFF2-40B4-BE49-F238E27FC236}">
                <a16:creationId xmlns:a16="http://schemas.microsoft.com/office/drawing/2014/main" id="{0E222152-B824-8317-DCA9-6926F36FAFDD}"/>
              </a:ext>
            </a:extLst>
          </p:cNvPr>
          <p:cNvPicPr>
            <a:picLocks noChangeAspect="1"/>
          </p:cNvPicPr>
          <p:nvPr/>
        </p:nvPicPr>
        <p:blipFill>
          <a:blip r:embed="rId8"/>
          <a:stretch>
            <a:fillRect/>
          </a:stretch>
        </p:blipFill>
        <p:spPr>
          <a:xfrm>
            <a:off x="9159411" y="3320553"/>
            <a:ext cx="2663054" cy="907123"/>
          </a:xfrm>
          <a:prstGeom prst="rect">
            <a:avLst/>
          </a:prstGeom>
        </p:spPr>
      </p:pic>
    </p:spTree>
    <p:extLst>
      <p:ext uri="{BB962C8B-B14F-4D97-AF65-F5344CB8AC3E}">
        <p14:creationId xmlns:p14="http://schemas.microsoft.com/office/powerpoint/2010/main" val="2756104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9" name="Picture 18">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20">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3" name="Picture 22">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5" name="Picture 24">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26">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extBox 1">
            <a:extLst>
              <a:ext uri="{FF2B5EF4-FFF2-40B4-BE49-F238E27FC236}">
                <a16:creationId xmlns:a16="http://schemas.microsoft.com/office/drawing/2014/main" id="{A19E0966-F658-9842-4FA6-9A2417C70BA0}"/>
              </a:ext>
            </a:extLst>
          </p:cNvPr>
          <p:cNvSpPr txBox="1"/>
          <p:nvPr/>
        </p:nvSpPr>
        <p:spPr>
          <a:xfrm>
            <a:off x="301242" y="320615"/>
            <a:ext cx="9404723" cy="1400530"/>
          </a:xfrm>
          <a:prstGeom prst="rect">
            <a:avLst/>
          </a:prstGeom>
        </p:spPr>
        <p:txBody>
          <a:bodyPr vert="horz" lIns="91440" tIns="45720" rIns="91440" bIns="45720" rtlCol="0" anchor="t">
            <a:normAutofit/>
          </a:bodyPr>
          <a:lstStyle/>
          <a:p>
            <a:pPr>
              <a:spcBef>
                <a:spcPct val="0"/>
              </a:spcBef>
              <a:spcAft>
                <a:spcPts val="600"/>
              </a:spcAft>
            </a:pPr>
            <a:r>
              <a:rPr lang="en-US" sz="2400" dirty="0">
                <a:solidFill>
                  <a:schemeClr val="tx2"/>
                </a:solidFill>
                <a:latin typeface="+mj-lt"/>
                <a:ea typeface="+mj-ea"/>
                <a:cs typeface="+mj-cs"/>
              </a:rPr>
              <a:t>Database </a:t>
            </a:r>
            <a:r>
              <a:rPr lang="en-US" sz="1600" dirty="0">
                <a:solidFill>
                  <a:schemeClr val="tx2"/>
                </a:solidFill>
                <a:latin typeface="+mj-lt"/>
                <a:ea typeface="+mj-ea"/>
                <a:cs typeface="+mj-cs"/>
              </a:rPr>
              <a:t>(in excel sheet, which everyone is familiar with and for easy data migration)</a:t>
            </a:r>
          </a:p>
        </p:txBody>
      </p:sp>
      <p:pic>
        <p:nvPicPr>
          <p:cNvPr id="7" name="Picture 6">
            <a:extLst>
              <a:ext uri="{FF2B5EF4-FFF2-40B4-BE49-F238E27FC236}">
                <a16:creationId xmlns:a16="http://schemas.microsoft.com/office/drawing/2014/main" id="{4C8E9AE4-C67B-A197-86E5-268B28EA3E68}"/>
              </a:ext>
            </a:extLst>
          </p:cNvPr>
          <p:cNvPicPr>
            <a:picLocks noChangeAspect="1"/>
          </p:cNvPicPr>
          <p:nvPr/>
        </p:nvPicPr>
        <p:blipFill>
          <a:blip r:embed="rId7"/>
          <a:stretch>
            <a:fillRect/>
          </a:stretch>
        </p:blipFill>
        <p:spPr>
          <a:xfrm>
            <a:off x="552449" y="876301"/>
            <a:ext cx="6806345" cy="3336408"/>
          </a:xfrm>
          <a:prstGeom prst="rect">
            <a:avLst/>
          </a:prstGeom>
        </p:spPr>
      </p:pic>
      <p:sp>
        <p:nvSpPr>
          <p:cNvPr id="10" name="TextBox 9">
            <a:extLst>
              <a:ext uri="{FF2B5EF4-FFF2-40B4-BE49-F238E27FC236}">
                <a16:creationId xmlns:a16="http://schemas.microsoft.com/office/drawing/2014/main" id="{459B7A08-F3AD-B552-26B6-C1BDB3FB9E54}"/>
              </a:ext>
            </a:extLst>
          </p:cNvPr>
          <p:cNvSpPr txBox="1"/>
          <p:nvPr/>
        </p:nvSpPr>
        <p:spPr>
          <a:xfrm>
            <a:off x="7358795" y="1413554"/>
            <a:ext cx="4716588" cy="2139047"/>
          </a:xfrm>
          <a:prstGeom prst="rect">
            <a:avLst/>
          </a:prstGeom>
          <a:noFill/>
        </p:spPr>
        <p:txBody>
          <a:bodyPr wrap="square">
            <a:spAutoFit/>
          </a:bodyPr>
          <a:lstStyle/>
          <a:p>
            <a:pPr marL="342900" indent="-342900" defTabSz="342900">
              <a:spcAft>
                <a:spcPts val="600"/>
              </a:spcAft>
              <a:buAutoNum type="arabicPeriod"/>
            </a:pPr>
            <a:r>
              <a:rPr lang="en-SG" sz="1800" i="1" kern="1200" dirty="0">
                <a:solidFill>
                  <a:schemeClr val="tx1"/>
                </a:solidFill>
                <a:latin typeface="+mn-lt"/>
                <a:ea typeface="+mn-ea"/>
                <a:cs typeface="+mn-cs"/>
              </a:rPr>
              <a:t>Database Auto Update from UI inputs</a:t>
            </a:r>
          </a:p>
          <a:p>
            <a:pPr marL="685800" lvl="1" indent="-342900" defTabSz="342900">
              <a:spcAft>
                <a:spcPts val="600"/>
              </a:spcAft>
              <a:buAutoNum type="alphaLcPeriod"/>
            </a:pPr>
            <a:r>
              <a:rPr lang="en-SG" sz="1800" i="1" kern="1200" dirty="0">
                <a:solidFill>
                  <a:schemeClr val="tx1"/>
                </a:solidFill>
                <a:latin typeface="+mn-lt"/>
                <a:ea typeface="+mn-ea"/>
                <a:cs typeface="+mn-cs"/>
              </a:rPr>
              <a:t>Date done</a:t>
            </a:r>
          </a:p>
          <a:p>
            <a:pPr marL="685800" lvl="1" indent="-342900" defTabSz="342900">
              <a:spcAft>
                <a:spcPts val="600"/>
              </a:spcAft>
              <a:buAutoNum type="alphaLcPeriod"/>
            </a:pPr>
            <a:r>
              <a:rPr lang="en-SG" sz="1800" i="1" kern="1200" dirty="0">
                <a:solidFill>
                  <a:schemeClr val="tx1"/>
                </a:solidFill>
                <a:latin typeface="+mn-lt"/>
                <a:ea typeface="+mn-ea"/>
                <a:cs typeface="+mn-cs"/>
              </a:rPr>
              <a:t>Done by who</a:t>
            </a:r>
          </a:p>
          <a:p>
            <a:pPr marL="685800" lvl="1" indent="-342900" defTabSz="342900">
              <a:spcAft>
                <a:spcPts val="600"/>
              </a:spcAft>
              <a:buAutoNum type="alphaLcPeriod"/>
            </a:pPr>
            <a:r>
              <a:rPr lang="en-SG" sz="1800" i="1" kern="1200" dirty="0">
                <a:solidFill>
                  <a:schemeClr val="tx1"/>
                </a:solidFill>
                <a:latin typeface="+mn-lt"/>
                <a:ea typeface="+mn-ea"/>
                <a:cs typeface="+mn-cs"/>
              </a:rPr>
              <a:t>Dates done historical data</a:t>
            </a:r>
          </a:p>
          <a:p>
            <a:pPr marL="685800" lvl="1" indent="-342900" defTabSz="342900">
              <a:spcAft>
                <a:spcPts val="600"/>
              </a:spcAft>
              <a:buAutoNum type="alphaLcPeriod"/>
            </a:pPr>
            <a:r>
              <a:rPr lang="en-SG" sz="1800" i="1" kern="1200" dirty="0">
                <a:solidFill>
                  <a:schemeClr val="tx1"/>
                </a:solidFill>
                <a:latin typeface="+mn-lt"/>
                <a:ea typeface="+mn-ea"/>
                <a:cs typeface="+mn-cs"/>
              </a:rPr>
              <a:t>Findings and Suggestions</a:t>
            </a:r>
          </a:p>
          <a:p>
            <a:pPr marL="685800" lvl="1" indent="-342900" defTabSz="342900">
              <a:spcAft>
                <a:spcPts val="600"/>
              </a:spcAft>
              <a:buAutoNum type="alphaLcPeriod"/>
            </a:pPr>
            <a:r>
              <a:rPr lang="en-SG" i="1" dirty="0"/>
              <a:t>Due date</a:t>
            </a:r>
            <a:endParaRPr lang="en-SG" sz="2400" i="1" dirty="0"/>
          </a:p>
        </p:txBody>
      </p:sp>
      <p:sp>
        <p:nvSpPr>
          <p:cNvPr id="12" name="TextBox 11">
            <a:extLst>
              <a:ext uri="{FF2B5EF4-FFF2-40B4-BE49-F238E27FC236}">
                <a16:creationId xmlns:a16="http://schemas.microsoft.com/office/drawing/2014/main" id="{4410CEF9-0728-2274-79B6-2444B6A8C2B5}"/>
              </a:ext>
            </a:extLst>
          </p:cNvPr>
          <p:cNvSpPr txBox="1"/>
          <p:nvPr/>
        </p:nvSpPr>
        <p:spPr>
          <a:xfrm>
            <a:off x="6772608" y="4495800"/>
            <a:ext cx="5302775" cy="1708160"/>
          </a:xfrm>
          <a:prstGeom prst="rect">
            <a:avLst/>
          </a:prstGeom>
          <a:noFill/>
        </p:spPr>
        <p:txBody>
          <a:bodyPr wrap="square">
            <a:spAutoFit/>
          </a:bodyPr>
          <a:lstStyle/>
          <a:p>
            <a:pPr defTabSz="342900">
              <a:spcAft>
                <a:spcPts val="600"/>
              </a:spcAft>
            </a:pPr>
            <a:r>
              <a:rPr lang="en-SG" i="1" dirty="0"/>
              <a:t>3</a:t>
            </a:r>
            <a:r>
              <a:rPr lang="en-SG" sz="1800" i="1" kern="1200" dirty="0">
                <a:solidFill>
                  <a:schemeClr val="tx1"/>
                </a:solidFill>
                <a:latin typeface="+mn-lt"/>
                <a:ea typeface="+mn-ea"/>
                <a:cs typeface="+mn-cs"/>
              </a:rPr>
              <a:t>. User Controllable Items after data review</a:t>
            </a:r>
          </a:p>
          <a:p>
            <a:pPr marL="685800" lvl="1" indent="-342900" defTabSz="342900">
              <a:spcAft>
                <a:spcPts val="600"/>
              </a:spcAft>
              <a:buAutoNum type="alphaLcPeriod"/>
            </a:pPr>
            <a:r>
              <a:rPr lang="en-SG" sz="1800" i="1" kern="1200" dirty="0">
                <a:solidFill>
                  <a:schemeClr val="tx1"/>
                </a:solidFill>
                <a:latin typeface="+mn-lt"/>
                <a:ea typeface="+mn-ea"/>
                <a:cs typeface="+mn-cs"/>
              </a:rPr>
              <a:t>Override Due date</a:t>
            </a:r>
          </a:p>
          <a:p>
            <a:pPr marL="685800" lvl="1" indent="-342900" defTabSz="342900">
              <a:spcAft>
                <a:spcPts val="600"/>
              </a:spcAft>
              <a:buAutoNum type="alphaLcPeriod"/>
            </a:pPr>
            <a:r>
              <a:rPr lang="en-SG" i="1" dirty="0"/>
              <a:t>Select P</a:t>
            </a:r>
            <a:r>
              <a:rPr lang="en-SG" sz="1800" i="1" kern="1200" dirty="0">
                <a:solidFill>
                  <a:schemeClr val="tx1"/>
                </a:solidFill>
                <a:latin typeface="+mn-lt"/>
                <a:ea typeface="+mn-ea"/>
                <a:cs typeface="+mn-cs"/>
              </a:rPr>
              <a:t>riority items</a:t>
            </a:r>
          </a:p>
          <a:p>
            <a:pPr marL="685800" lvl="1" indent="-342900" defTabSz="342900">
              <a:spcAft>
                <a:spcPts val="600"/>
              </a:spcAft>
              <a:buAutoNum type="alphaLcPeriod"/>
            </a:pPr>
            <a:r>
              <a:rPr lang="en-SG" i="1" dirty="0"/>
              <a:t>Button click for manual sending of updates (email)</a:t>
            </a:r>
            <a:endParaRPr lang="en-SG" sz="2400" i="1" dirty="0"/>
          </a:p>
        </p:txBody>
      </p:sp>
      <p:sp>
        <p:nvSpPr>
          <p:cNvPr id="14" name="TextBox 13">
            <a:extLst>
              <a:ext uri="{FF2B5EF4-FFF2-40B4-BE49-F238E27FC236}">
                <a16:creationId xmlns:a16="http://schemas.microsoft.com/office/drawing/2014/main" id="{3186915A-ECF6-94A6-E42D-CF9DFB132098}"/>
              </a:ext>
            </a:extLst>
          </p:cNvPr>
          <p:cNvSpPr txBox="1"/>
          <p:nvPr/>
        </p:nvSpPr>
        <p:spPr>
          <a:xfrm>
            <a:off x="552449" y="4536074"/>
            <a:ext cx="5146822" cy="1708160"/>
          </a:xfrm>
          <a:prstGeom prst="rect">
            <a:avLst/>
          </a:prstGeom>
          <a:noFill/>
        </p:spPr>
        <p:txBody>
          <a:bodyPr wrap="square">
            <a:spAutoFit/>
          </a:bodyPr>
          <a:lstStyle/>
          <a:p>
            <a:pPr defTabSz="342900">
              <a:spcAft>
                <a:spcPts val="600"/>
              </a:spcAft>
            </a:pPr>
            <a:r>
              <a:rPr lang="en-SG" sz="1800" i="1" kern="1200" dirty="0">
                <a:solidFill>
                  <a:schemeClr val="tx1"/>
                </a:solidFill>
                <a:latin typeface="+mn-lt"/>
                <a:ea typeface="+mn-ea"/>
                <a:cs typeface="+mn-cs"/>
              </a:rPr>
              <a:t>2.  </a:t>
            </a:r>
            <a:r>
              <a:rPr lang="en-SG" i="1" dirty="0"/>
              <a:t>Auto Daily Email Notifications</a:t>
            </a:r>
            <a:endParaRPr lang="en-SG" sz="1800" i="1" kern="1200" dirty="0">
              <a:solidFill>
                <a:schemeClr val="tx1"/>
              </a:solidFill>
              <a:latin typeface="+mn-lt"/>
              <a:ea typeface="+mn-ea"/>
              <a:cs typeface="+mn-cs"/>
            </a:endParaRPr>
          </a:p>
          <a:p>
            <a:pPr marL="685800" lvl="1" indent="-342900" defTabSz="342900">
              <a:spcAft>
                <a:spcPts val="600"/>
              </a:spcAft>
              <a:buAutoNum type="alphaLcPeriod"/>
            </a:pPr>
            <a:r>
              <a:rPr lang="en-SG" sz="1800" i="1" kern="1200" dirty="0">
                <a:solidFill>
                  <a:schemeClr val="tx1"/>
                </a:solidFill>
                <a:latin typeface="+mn-lt"/>
                <a:ea typeface="+mn-ea"/>
                <a:cs typeface="+mn-cs"/>
              </a:rPr>
              <a:t>Priority Items</a:t>
            </a:r>
          </a:p>
          <a:p>
            <a:pPr marL="685800" lvl="1" indent="-342900" defTabSz="342900">
              <a:spcAft>
                <a:spcPts val="600"/>
              </a:spcAft>
              <a:buAutoNum type="alphaLcPeriod"/>
            </a:pPr>
            <a:r>
              <a:rPr lang="en-SG" i="1" dirty="0"/>
              <a:t>Items with Findings and Suggestions from the crew</a:t>
            </a:r>
            <a:endParaRPr lang="en-SG" sz="1800" i="1" kern="1200" dirty="0">
              <a:solidFill>
                <a:schemeClr val="tx1"/>
              </a:solidFill>
              <a:latin typeface="+mn-lt"/>
              <a:ea typeface="+mn-ea"/>
              <a:cs typeface="+mn-cs"/>
            </a:endParaRPr>
          </a:p>
          <a:p>
            <a:pPr marL="685800" lvl="1" indent="-342900" defTabSz="342900">
              <a:spcAft>
                <a:spcPts val="600"/>
              </a:spcAft>
              <a:buAutoNum type="alphaLcPeriod"/>
            </a:pPr>
            <a:r>
              <a:rPr lang="en-SG" i="1" dirty="0"/>
              <a:t>Parts replacement due within 10 days</a:t>
            </a:r>
            <a:endParaRPr lang="en-SG" sz="2400" i="1" dirty="0"/>
          </a:p>
        </p:txBody>
      </p:sp>
    </p:spTree>
    <p:extLst>
      <p:ext uri="{BB962C8B-B14F-4D97-AF65-F5344CB8AC3E}">
        <p14:creationId xmlns:p14="http://schemas.microsoft.com/office/powerpoint/2010/main" val="3328040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lowchart: Data 61">
            <a:extLst>
              <a:ext uri="{FF2B5EF4-FFF2-40B4-BE49-F238E27FC236}">
                <a16:creationId xmlns:a16="http://schemas.microsoft.com/office/drawing/2014/main" id="{A8345260-4620-6A21-ACA3-C8A05AAB2728}"/>
              </a:ext>
            </a:extLst>
          </p:cNvPr>
          <p:cNvSpPr/>
          <p:nvPr/>
        </p:nvSpPr>
        <p:spPr>
          <a:xfrm>
            <a:off x="9573051" y="5683469"/>
            <a:ext cx="1902607" cy="684209"/>
          </a:xfrm>
          <a:prstGeom prst="flowChartInputOutpu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Database will auto update</a:t>
            </a:r>
          </a:p>
        </p:txBody>
      </p:sp>
      <p:sp>
        <p:nvSpPr>
          <p:cNvPr id="3" name="TextBox 2">
            <a:extLst>
              <a:ext uri="{FF2B5EF4-FFF2-40B4-BE49-F238E27FC236}">
                <a16:creationId xmlns:a16="http://schemas.microsoft.com/office/drawing/2014/main" id="{B98B8999-4A3A-FF5D-4D6F-DFDBF5B5BEA1}"/>
              </a:ext>
            </a:extLst>
          </p:cNvPr>
          <p:cNvSpPr txBox="1"/>
          <p:nvPr/>
        </p:nvSpPr>
        <p:spPr>
          <a:xfrm>
            <a:off x="360166" y="81532"/>
            <a:ext cx="2465773" cy="461665"/>
          </a:xfrm>
          <a:prstGeom prst="rect">
            <a:avLst/>
          </a:prstGeom>
          <a:noFill/>
        </p:spPr>
        <p:txBody>
          <a:bodyPr wrap="square">
            <a:spAutoFit/>
          </a:bodyPr>
          <a:lstStyle/>
          <a:p>
            <a:r>
              <a:rPr lang="en-US" sz="2400" i="1" dirty="0"/>
              <a:t>Process Flow:</a:t>
            </a:r>
            <a:endParaRPr lang="en-SG" sz="2400" i="1" dirty="0"/>
          </a:p>
        </p:txBody>
      </p:sp>
      <p:sp>
        <p:nvSpPr>
          <p:cNvPr id="5" name="Flowchart: Terminator 4">
            <a:extLst>
              <a:ext uri="{FF2B5EF4-FFF2-40B4-BE49-F238E27FC236}">
                <a16:creationId xmlns:a16="http://schemas.microsoft.com/office/drawing/2014/main" id="{D3B92A2E-118A-AF51-536F-2C2B8FB841DC}"/>
              </a:ext>
            </a:extLst>
          </p:cNvPr>
          <p:cNvSpPr/>
          <p:nvPr/>
        </p:nvSpPr>
        <p:spPr>
          <a:xfrm>
            <a:off x="914400" y="608934"/>
            <a:ext cx="1343025" cy="394990"/>
          </a:xfrm>
          <a:prstGeom prst="flowChartTermina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Start</a:t>
            </a:r>
          </a:p>
        </p:txBody>
      </p:sp>
      <p:sp>
        <p:nvSpPr>
          <p:cNvPr id="6" name="Flowchart: Process 5">
            <a:extLst>
              <a:ext uri="{FF2B5EF4-FFF2-40B4-BE49-F238E27FC236}">
                <a16:creationId xmlns:a16="http://schemas.microsoft.com/office/drawing/2014/main" id="{82609787-E76D-604A-8D46-33E8F0DBBAEA}"/>
              </a:ext>
            </a:extLst>
          </p:cNvPr>
          <p:cNvSpPr/>
          <p:nvPr/>
        </p:nvSpPr>
        <p:spPr>
          <a:xfrm>
            <a:off x="719136" y="1411119"/>
            <a:ext cx="1733550" cy="606027"/>
          </a:xfrm>
          <a:prstGeom prst="flowChart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From UI, User will click on a button</a:t>
            </a:r>
          </a:p>
        </p:txBody>
      </p:sp>
      <p:sp>
        <p:nvSpPr>
          <p:cNvPr id="7" name="Flowchart: Decision 6">
            <a:extLst>
              <a:ext uri="{FF2B5EF4-FFF2-40B4-BE49-F238E27FC236}">
                <a16:creationId xmlns:a16="http://schemas.microsoft.com/office/drawing/2014/main" id="{8F334BD3-3CCA-FEC1-9D23-46E13327F74D}"/>
              </a:ext>
            </a:extLst>
          </p:cNvPr>
          <p:cNvSpPr/>
          <p:nvPr/>
        </p:nvSpPr>
        <p:spPr>
          <a:xfrm>
            <a:off x="847724" y="2360045"/>
            <a:ext cx="1476375" cy="800100"/>
          </a:xfrm>
          <a:prstGeom prst="flowChartDecision">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Is it Red?</a:t>
            </a:r>
          </a:p>
        </p:txBody>
      </p:sp>
      <p:sp>
        <p:nvSpPr>
          <p:cNvPr id="8" name="Flowchart: Data 7">
            <a:extLst>
              <a:ext uri="{FF2B5EF4-FFF2-40B4-BE49-F238E27FC236}">
                <a16:creationId xmlns:a16="http://schemas.microsoft.com/office/drawing/2014/main" id="{805BDE11-84CE-25D7-DE84-1DF9D43DF4FE}"/>
              </a:ext>
            </a:extLst>
          </p:cNvPr>
          <p:cNvSpPr/>
          <p:nvPr/>
        </p:nvSpPr>
        <p:spPr>
          <a:xfrm>
            <a:off x="353024" y="3550672"/>
            <a:ext cx="2465773" cy="800099"/>
          </a:xfrm>
          <a:prstGeom prst="flowChartInputOutpu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List of pending items for a particular section will appear</a:t>
            </a:r>
          </a:p>
        </p:txBody>
      </p:sp>
      <p:sp>
        <p:nvSpPr>
          <p:cNvPr id="9" name="Flowchart: Data 8">
            <a:extLst>
              <a:ext uri="{FF2B5EF4-FFF2-40B4-BE49-F238E27FC236}">
                <a16:creationId xmlns:a16="http://schemas.microsoft.com/office/drawing/2014/main" id="{D074998A-CF1A-24D9-732D-F13E8D7DF712}"/>
              </a:ext>
            </a:extLst>
          </p:cNvPr>
          <p:cNvSpPr/>
          <p:nvPr/>
        </p:nvSpPr>
        <p:spPr>
          <a:xfrm>
            <a:off x="2629499" y="2453509"/>
            <a:ext cx="2094901" cy="613171"/>
          </a:xfrm>
          <a:prstGeom prst="flowChartInputOutput">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Blank List will appear</a:t>
            </a:r>
          </a:p>
        </p:txBody>
      </p:sp>
      <p:cxnSp>
        <p:nvCxnSpPr>
          <p:cNvPr id="11" name="Straight Arrow Connector 10">
            <a:extLst>
              <a:ext uri="{FF2B5EF4-FFF2-40B4-BE49-F238E27FC236}">
                <a16:creationId xmlns:a16="http://schemas.microsoft.com/office/drawing/2014/main" id="{010C0BF4-33FF-89F2-BD89-D159309BAD9A}"/>
              </a:ext>
            </a:extLst>
          </p:cNvPr>
          <p:cNvCxnSpPr>
            <a:cxnSpLocks/>
          </p:cNvCxnSpPr>
          <p:nvPr/>
        </p:nvCxnSpPr>
        <p:spPr>
          <a:xfrm flipH="1">
            <a:off x="1593053" y="1003924"/>
            <a:ext cx="2" cy="407195"/>
          </a:xfrm>
          <a:prstGeom prst="straightConnector1">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35708D8-36F7-7608-6160-3A4C5B5934DA}"/>
              </a:ext>
            </a:extLst>
          </p:cNvPr>
          <p:cNvCxnSpPr/>
          <p:nvPr/>
        </p:nvCxnSpPr>
        <p:spPr>
          <a:xfrm flipH="1">
            <a:off x="1600195" y="1995717"/>
            <a:ext cx="2" cy="407195"/>
          </a:xfrm>
          <a:prstGeom prst="straightConnector1">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65EA94F-4770-04B3-B9A2-4423DABEA99C}"/>
              </a:ext>
            </a:extLst>
          </p:cNvPr>
          <p:cNvCxnSpPr/>
          <p:nvPr/>
        </p:nvCxnSpPr>
        <p:spPr>
          <a:xfrm flipH="1">
            <a:off x="1600195" y="3185148"/>
            <a:ext cx="2" cy="407195"/>
          </a:xfrm>
          <a:prstGeom prst="straightConnector1">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5CA0A1B-A8F5-8FFA-14BA-FA946BFB7CAE}"/>
              </a:ext>
            </a:extLst>
          </p:cNvPr>
          <p:cNvCxnSpPr>
            <a:cxnSpLocks/>
          </p:cNvCxnSpPr>
          <p:nvPr/>
        </p:nvCxnSpPr>
        <p:spPr>
          <a:xfrm>
            <a:off x="2324099" y="2764558"/>
            <a:ext cx="514888" cy="15479"/>
          </a:xfrm>
          <a:prstGeom prst="straightConnector1">
            <a:avLst/>
          </a:prstGeom>
          <a:ln w="60325">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FD6C8ED-69AA-77E2-DF77-39AE0642B95F}"/>
              </a:ext>
            </a:extLst>
          </p:cNvPr>
          <p:cNvSpPr txBox="1"/>
          <p:nvPr/>
        </p:nvSpPr>
        <p:spPr>
          <a:xfrm>
            <a:off x="1704671" y="3215849"/>
            <a:ext cx="504825" cy="276999"/>
          </a:xfrm>
          <a:prstGeom prst="rect">
            <a:avLst/>
          </a:prstGeom>
          <a:noFill/>
          <a:scene3d>
            <a:camera prst="orthographicFront"/>
            <a:lightRig rig="threePt" dir="t"/>
          </a:scene3d>
          <a:sp3d>
            <a:bevelT/>
          </a:sp3d>
        </p:spPr>
        <p:txBody>
          <a:bodyPr wrap="square" rtlCol="0">
            <a:spAutoFit/>
          </a:bodyPr>
          <a:lstStyle/>
          <a:p>
            <a:r>
              <a:rPr lang="en-US" sz="1200" dirty="0"/>
              <a:t>Yes</a:t>
            </a:r>
          </a:p>
        </p:txBody>
      </p:sp>
      <p:sp>
        <p:nvSpPr>
          <p:cNvPr id="18" name="TextBox 17">
            <a:extLst>
              <a:ext uri="{FF2B5EF4-FFF2-40B4-BE49-F238E27FC236}">
                <a16:creationId xmlns:a16="http://schemas.microsoft.com/office/drawing/2014/main" id="{1F06A756-F8EE-F266-B31D-E9FCE095800D}"/>
              </a:ext>
            </a:extLst>
          </p:cNvPr>
          <p:cNvSpPr txBox="1"/>
          <p:nvPr/>
        </p:nvSpPr>
        <p:spPr>
          <a:xfrm>
            <a:off x="2303909" y="2387305"/>
            <a:ext cx="514888" cy="276999"/>
          </a:xfrm>
          <a:prstGeom prst="rect">
            <a:avLst/>
          </a:prstGeom>
          <a:noFill/>
        </p:spPr>
        <p:txBody>
          <a:bodyPr wrap="square" rtlCol="0">
            <a:spAutoFit/>
          </a:bodyPr>
          <a:lstStyle/>
          <a:p>
            <a:r>
              <a:rPr lang="en-US" sz="1200" dirty="0"/>
              <a:t>No</a:t>
            </a:r>
          </a:p>
        </p:txBody>
      </p:sp>
      <p:cxnSp>
        <p:nvCxnSpPr>
          <p:cNvPr id="23" name="Connector: Elbow 22">
            <a:extLst>
              <a:ext uri="{FF2B5EF4-FFF2-40B4-BE49-F238E27FC236}">
                <a16:creationId xmlns:a16="http://schemas.microsoft.com/office/drawing/2014/main" id="{57C300BA-7E26-40EB-C706-CABBA985FAAE}"/>
              </a:ext>
            </a:extLst>
          </p:cNvPr>
          <p:cNvCxnSpPr>
            <a:cxnSpLocks/>
          </p:cNvCxnSpPr>
          <p:nvPr/>
        </p:nvCxnSpPr>
        <p:spPr>
          <a:xfrm rot="10800000" flipV="1">
            <a:off x="4643436" y="4405453"/>
            <a:ext cx="278676" cy="1595670"/>
          </a:xfrm>
          <a:prstGeom prst="bentConnector2">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5" name="Flowchart: Process 24">
            <a:extLst>
              <a:ext uri="{FF2B5EF4-FFF2-40B4-BE49-F238E27FC236}">
                <a16:creationId xmlns:a16="http://schemas.microsoft.com/office/drawing/2014/main" id="{B087FBB1-9012-A212-810E-2101F2F898C0}"/>
              </a:ext>
            </a:extLst>
          </p:cNvPr>
          <p:cNvSpPr/>
          <p:nvPr/>
        </p:nvSpPr>
        <p:spPr>
          <a:xfrm>
            <a:off x="723895" y="4656163"/>
            <a:ext cx="1733550" cy="606027"/>
          </a:xfrm>
          <a:prstGeom prst="flowChart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will select the item row</a:t>
            </a:r>
          </a:p>
        </p:txBody>
      </p:sp>
      <p:cxnSp>
        <p:nvCxnSpPr>
          <p:cNvPr id="26" name="Straight Arrow Connector 25">
            <a:extLst>
              <a:ext uri="{FF2B5EF4-FFF2-40B4-BE49-F238E27FC236}">
                <a16:creationId xmlns:a16="http://schemas.microsoft.com/office/drawing/2014/main" id="{20E11950-CA85-2DFD-0012-4D4AA8D823B0}"/>
              </a:ext>
            </a:extLst>
          </p:cNvPr>
          <p:cNvCxnSpPr>
            <a:cxnSpLocks/>
            <a:stCxn id="8" idx="4"/>
            <a:endCxn id="25" idx="0"/>
          </p:cNvCxnSpPr>
          <p:nvPr/>
        </p:nvCxnSpPr>
        <p:spPr>
          <a:xfrm>
            <a:off x="1585911" y="4350771"/>
            <a:ext cx="4759" cy="305392"/>
          </a:xfrm>
          <a:prstGeom prst="straightConnector1">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7" name="Flowchart: Process 26">
            <a:extLst>
              <a:ext uri="{FF2B5EF4-FFF2-40B4-BE49-F238E27FC236}">
                <a16:creationId xmlns:a16="http://schemas.microsoft.com/office/drawing/2014/main" id="{635EF897-08E4-7B46-65E9-F6D5404B4B5C}"/>
              </a:ext>
            </a:extLst>
          </p:cNvPr>
          <p:cNvSpPr/>
          <p:nvPr/>
        </p:nvSpPr>
        <p:spPr>
          <a:xfrm>
            <a:off x="723895" y="5685464"/>
            <a:ext cx="1733550" cy="606027"/>
          </a:xfrm>
          <a:prstGeom prst="flowChartProcess">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User will be required to enter his name and WIF</a:t>
            </a:r>
          </a:p>
        </p:txBody>
      </p:sp>
      <p:cxnSp>
        <p:nvCxnSpPr>
          <p:cNvPr id="28" name="Straight Arrow Connector 27">
            <a:extLst>
              <a:ext uri="{FF2B5EF4-FFF2-40B4-BE49-F238E27FC236}">
                <a16:creationId xmlns:a16="http://schemas.microsoft.com/office/drawing/2014/main" id="{CA4E1747-52F9-85AD-84CB-5E760776510C}"/>
              </a:ext>
            </a:extLst>
          </p:cNvPr>
          <p:cNvCxnSpPr>
            <a:cxnSpLocks/>
            <a:stCxn id="25" idx="2"/>
            <a:endCxn id="27" idx="0"/>
          </p:cNvCxnSpPr>
          <p:nvPr/>
        </p:nvCxnSpPr>
        <p:spPr>
          <a:xfrm>
            <a:off x="1590670" y="5262190"/>
            <a:ext cx="0" cy="423274"/>
          </a:xfrm>
          <a:prstGeom prst="straightConnector1">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D31254B-7C2D-2150-0A08-8029B29FEF2B}"/>
              </a:ext>
            </a:extLst>
          </p:cNvPr>
          <p:cNvCxnSpPr>
            <a:cxnSpLocks/>
            <a:endCxn id="30" idx="1"/>
          </p:cNvCxnSpPr>
          <p:nvPr/>
        </p:nvCxnSpPr>
        <p:spPr>
          <a:xfrm>
            <a:off x="2466970" y="5988476"/>
            <a:ext cx="332306" cy="1"/>
          </a:xfrm>
          <a:prstGeom prst="straightConnector1">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4AB456DA-7299-E568-4EBE-C774C7D1C31F}"/>
              </a:ext>
            </a:extLst>
          </p:cNvPr>
          <p:cNvCxnSpPr>
            <a:cxnSpLocks/>
            <a:stCxn id="30" idx="0"/>
          </p:cNvCxnSpPr>
          <p:nvPr/>
        </p:nvCxnSpPr>
        <p:spPr>
          <a:xfrm rot="16200000" flipV="1">
            <a:off x="2588599" y="4461995"/>
            <a:ext cx="89742" cy="1991077"/>
          </a:xfrm>
          <a:prstGeom prst="bentConnector2">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05B0164-8739-1844-D822-F3EF5CCC4696}"/>
              </a:ext>
            </a:extLst>
          </p:cNvPr>
          <p:cNvSpPr txBox="1"/>
          <p:nvPr/>
        </p:nvSpPr>
        <p:spPr>
          <a:xfrm>
            <a:off x="3066776" y="5060427"/>
            <a:ext cx="514888" cy="276999"/>
          </a:xfrm>
          <a:prstGeom prst="rect">
            <a:avLst/>
          </a:prstGeom>
          <a:noFill/>
          <a:scene3d>
            <a:camera prst="orthographicFront"/>
            <a:lightRig rig="threePt" dir="t"/>
          </a:scene3d>
          <a:sp3d>
            <a:bevelT/>
          </a:sp3d>
        </p:spPr>
        <p:txBody>
          <a:bodyPr wrap="square" rtlCol="0">
            <a:spAutoFit/>
          </a:bodyPr>
          <a:lstStyle/>
          <a:p>
            <a:r>
              <a:rPr lang="en-US" sz="1200" dirty="0"/>
              <a:t>No</a:t>
            </a:r>
          </a:p>
        </p:txBody>
      </p:sp>
      <p:sp>
        <p:nvSpPr>
          <p:cNvPr id="48" name="TextBox 47">
            <a:extLst>
              <a:ext uri="{FF2B5EF4-FFF2-40B4-BE49-F238E27FC236}">
                <a16:creationId xmlns:a16="http://schemas.microsoft.com/office/drawing/2014/main" id="{ECDC2BA2-7A44-B15C-E330-7B5A80495E66}"/>
              </a:ext>
            </a:extLst>
          </p:cNvPr>
          <p:cNvSpPr txBox="1"/>
          <p:nvPr/>
        </p:nvSpPr>
        <p:spPr>
          <a:xfrm>
            <a:off x="4189940" y="5599985"/>
            <a:ext cx="504825" cy="276999"/>
          </a:xfrm>
          <a:prstGeom prst="rect">
            <a:avLst/>
          </a:prstGeom>
          <a:noFill/>
        </p:spPr>
        <p:txBody>
          <a:bodyPr wrap="square" rtlCol="0">
            <a:spAutoFit/>
          </a:bodyPr>
          <a:lstStyle/>
          <a:p>
            <a:r>
              <a:rPr lang="en-US" sz="1200" dirty="0"/>
              <a:t>Yes</a:t>
            </a:r>
          </a:p>
        </p:txBody>
      </p:sp>
      <p:cxnSp>
        <p:nvCxnSpPr>
          <p:cNvPr id="49" name="Straight Arrow Connector 48">
            <a:extLst>
              <a:ext uri="{FF2B5EF4-FFF2-40B4-BE49-F238E27FC236}">
                <a16:creationId xmlns:a16="http://schemas.microsoft.com/office/drawing/2014/main" id="{D020CCAD-9217-100D-D76F-B4D1AC7D63A2}"/>
              </a:ext>
            </a:extLst>
          </p:cNvPr>
          <p:cNvCxnSpPr>
            <a:cxnSpLocks/>
          </p:cNvCxnSpPr>
          <p:nvPr/>
        </p:nvCxnSpPr>
        <p:spPr>
          <a:xfrm>
            <a:off x="4446528" y="5972404"/>
            <a:ext cx="428189" cy="1"/>
          </a:xfrm>
          <a:prstGeom prst="straightConnector1">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7C96651F-0EB9-1D80-AAFE-CBA15661D601}"/>
              </a:ext>
            </a:extLst>
          </p:cNvPr>
          <p:cNvSpPr txBox="1"/>
          <p:nvPr/>
        </p:nvSpPr>
        <p:spPr>
          <a:xfrm>
            <a:off x="6741743" y="5599984"/>
            <a:ext cx="504825" cy="276999"/>
          </a:xfrm>
          <a:prstGeom prst="rect">
            <a:avLst/>
          </a:prstGeom>
          <a:noFill/>
        </p:spPr>
        <p:txBody>
          <a:bodyPr wrap="square" rtlCol="0">
            <a:spAutoFit/>
          </a:bodyPr>
          <a:lstStyle/>
          <a:p>
            <a:r>
              <a:rPr lang="en-US" sz="1200" dirty="0"/>
              <a:t>Yes</a:t>
            </a:r>
          </a:p>
        </p:txBody>
      </p:sp>
      <p:cxnSp>
        <p:nvCxnSpPr>
          <p:cNvPr id="58" name="Straight Arrow Connector 57">
            <a:extLst>
              <a:ext uri="{FF2B5EF4-FFF2-40B4-BE49-F238E27FC236}">
                <a16:creationId xmlns:a16="http://schemas.microsoft.com/office/drawing/2014/main" id="{E146EF8F-DB98-C053-D128-4EA78F1FC7C5}"/>
              </a:ext>
            </a:extLst>
          </p:cNvPr>
          <p:cNvCxnSpPr>
            <a:cxnSpLocks/>
            <a:endCxn id="21" idx="1"/>
          </p:cNvCxnSpPr>
          <p:nvPr/>
        </p:nvCxnSpPr>
        <p:spPr>
          <a:xfrm>
            <a:off x="6917329" y="5956330"/>
            <a:ext cx="634007" cy="0"/>
          </a:xfrm>
          <a:prstGeom prst="straightConnector1">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60" name="Flowchart: Terminator 59">
            <a:extLst>
              <a:ext uri="{FF2B5EF4-FFF2-40B4-BE49-F238E27FC236}">
                <a16:creationId xmlns:a16="http://schemas.microsoft.com/office/drawing/2014/main" id="{D8844283-AE2D-D4A9-577D-7B40E62D7357}"/>
              </a:ext>
            </a:extLst>
          </p:cNvPr>
          <p:cNvSpPr/>
          <p:nvPr/>
        </p:nvSpPr>
        <p:spPr>
          <a:xfrm>
            <a:off x="9851692" y="4838013"/>
            <a:ext cx="1343025" cy="394990"/>
          </a:xfrm>
          <a:prstGeom prst="flowChartTermina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Exit</a:t>
            </a:r>
          </a:p>
        </p:txBody>
      </p:sp>
      <p:cxnSp>
        <p:nvCxnSpPr>
          <p:cNvPr id="63" name="Straight Arrow Connector 62">
            <a:extLst>
              <a:ext uri="{FF2B5EF4-FFF2-40B4-BE49-F238E27FC236}">
                <a16:creationId xmlns:a16="http://schemas.microsoft.com/office/drawing/2014/main" id="{D72FA1B5-E48B-ABE2-0DE6-07B7163DEEDD}"/>
              </a:ext>
            </a:extLst>
          </p:cNvPr>
          <p:cNvCxnSpPr>
            <a:cxnSpLocks/>
            <a:stCxn id="62" idx="1"/>
            <a:endCxn id="60" idx="2"/>
          </p:cNvCxnSpPr>
          <p:nvPr/>
        </p:nvCxnSpPr>
        <p:spPr>
          <a:xfrm flipH="1" flipV="1">
            <a:off x="10523205" y="5233003"/>
            <a:ext cx="1150" cy="450466"/>
          </a:xfrm>
          <a:prstGeom prst="straightConnector1">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C81F3FF-0F16-5F1B-EED2-6F885DBEEA87}"/>
              </a:ext>
            </a:extLst>
          </p:cNvPr>
          <p:cNvCxnSpPr>
            <a:cxnSpLocks/>
            <a:stCxn id="56" idx="0"/>
          </p:cNvCxnSpPr>
          <p:nvPr/>
        </p:nvCxnSpPr>
        <p:spPr>
          <a:xfrm flipV="1">
            <a:off x="5907914" y="4959176"/>
            <a:ext cx="0" cy="452703"/>
          </a:xfrm>
          <a:prstGeom prst="straightConnector1">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67" name="Flowchart: Decision 66">
            <a:extLst>
              <a:ext uri="{FF2B5EF4-FFF2-40B4-BE49-F238E27FC236}">
                <a16:creationId xmlns:a16="http://schemas.microsoft.com/office/drawing/2014/main" id="{16A37BF6-9F20-9702-C7EE-A03E11F725DA}"/>
              </a:ext>
            </a:extLst>
          </p:cNvPr>
          <p:cNvSpPr/>
          <p:nvPr/>
        </p:nvSpPr>
        <p:spPr>
          <a:xfrm>
            <a:off x="4852949" y="3821154"/>
            <a:ext cx="2116736" cy="1143301"/>
          </a:xfrm>
          <a:prstGeom prst="flowChartDecision">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Findings and Suggestions Entered?</a:t>
            </a:r>
          </a:p>
        </p:txBody>
      </p:sp>
      <p:sp>
        <p:nvSpPr>
          <p:cNvPr id="68" name="TextBox 67">
            <a:extLst>
              <a:ext uri="{FF2B5EF4-FFF2-40B4-BE49-F238E27FC236}">
                <a16:creationId xmlns:a16="http://schemas.microsoft.com/office/drawing/2014/main" id="{BB750382-C302-FE7A-1D9E-36FA80097EF1}"/>
              </a:ext>
            </a:extLst>
          </p:cNvPr>
          <p:cNvSpPr txBox="1"/>
          <p:nvPr/>
        </p:nvSpPr>
        <p:spPr>
          <a:xfrm>
            <a:off x="4525329" y="4073106"/>
            <a:ext cx="514888" cy="276999"/>
          </a:xfrm>
          <a:prstGeom prst="rect">
            <a:avLst/>
          </a:prstGeom>
          <a:noFill/>
        </p:spPr>
        <p:txBody>
          <a:bodyPr wrap="square" rtlCol="0">
            <a:spAutoFit/>
          </a:bodyPr>
          <a:lstStyle/>
          <a:p>
            <a:r>
              <a:rPr lang="en-US" sz="1200" dirty="0"/>
              <a:t>No</a:t>
            </a:r>
          </a:p>
        </p:txBody>
      </p:sp>
      <p:cxnSp>
        <p:nvCxnSpPr>
          <p:cNvPr id="16" name="Connector: Elbow 15">
            <a:extLst>
              <a:ext uri="{FF2B5EF4-FFF2-40B4-BE49-F238E27FC236}">
                <a16:creationId xmlns:a16="http://schemas.microsoft.com/office/drawing/2014/main" id="{E272B945-5287-BD24-70F5-CEC4305EBE12}"/>
              </a:ext>
            </a:extLst>
          </p:cNvPr>
          <p:cNvCxnSpPr>
            <a:cxnSpLocks/>
          </p:cNvCxnSpPr>
          <p:nvPr/>
        </p:nvCxnSpPr>
        <p:spPr>
          <a:xfrm>
            <a:off x="6880755" y="4387897"/>
            <a:ext cx="300205" cy="1563525"/>
          </a:xfrm>
          <a:prstGeom prst="bentConnector2">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85310DF-1651-2C06-6BF6-8B350CCEAB6D}"/>
              </a:ext>
            </a:extLst>
          </p:cNvPr>
          <p:cNvSpPr txBox="1"/>
          <p:nvPr/>
        </p:nvSpPr>
        <p:spPr>
          <a:xfrm>
            <a:off x="9217371" y="5655286"/>
            <a:ext cx="504825" cy="276999"/>
          </a:xfrm>
          <a:prstGeom prst="rect">
            <a:avLst/>
          </a:prstGeom>
          <a:noFill/>
          <a:scene3d>
            <a:camera prst="orthographicFront"/>
            <a:lightRig rig="threePt" dir="t"/>
          </a:scene3d>
          <a:sp3d>
            <a:bevelT/>
          </a:sp3d>
        </p:spPr>
        <p:txBody>
          <a:bodyPr wrap="square" rtlCol="0">
            <a:spAutoFit/>
          </a:bodyPr>
          <a:lstStyle/>
          <a:p>
            <a:r>
              <a:rPr lang="en-US" sz="1200" dirty="0"/>
              <a:t>Yes</a:t>
            </a:r>
          </a:p>
        </p:txBody>
      </p:sp>
      <p:cxnSp>
        <p:nvCxnSpPr>
          <p:cNvPr id="24" name="Straight Arrow Connector 23">
            <a:extLst>
              <a:ext uri="{FF2B5EF4-FFF2-40B4-BE49-F238E27FC236}">
                <a16:creationId xmlns:a16="http://schemas.microsoft.com/office/drawing/2014/main" id="{27344F68-0EC9-D2C0-18DF-46CBAA66FECE}"/>
              </a:ext>
            </a:extLst>
          </p:cNvPr>
          <p:cNvCxnSpPr>
            <a:cxnSpLocks/>
          </p:cNvCxnSpPr>
          <p:nvPr/>
        </p:nvCxnSpPr>
        <p:spPr>
          <a:xfrm>
            <a:off x="9268283" y="5956330"/>
            <a:ext cx="609536" cy="0"/>
          </a:xfrm>
          <a:prstGeom prst="straightConnector1">
            <a:avLst/>
          </a:prstGeom>
          <a:ln w="50800">
            <a:tailEnd type="stealth"/>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3B3B6D9-2CA0-EE90-D690-08E90F79F6A5}"/>
              </a:ext>
            </a:extLst>
          </p:cNvPr>
          <p:cNvSpPr txBox="1"/>
          <p:nvPr/>
        </p:nvSpPr>
        <p:spPr>
          <a:xfrm>
            <a:off x="6741743" y="3968480"/>
            <a:ext cx="504825" cy="276999"/>
          </a:xfrm>
          <a:prstGeom prst="rect">
            <a:avLst/>
          </a:prstGeom>
          <a:noFill/>
        </p:spPr>
        <p:txBody>
          <a:bodyPr wrap="square" rtlCol="0">
            <a:spAutoFit/>
          </a:bodyPr>
          <a:lstStyle/>
          <a:p>
            <a:r>
              <a:rPr lang="en-US" sz="1200" dirty="0"/>
              <a:t>Yes</a:t>
            </a:r>
          </a:p>
        </p:txBody>
      </p:sp>
      <p:cxnSp>
        <p:nvCxnSpPr>
          <p:cNvPr id="37" name="Connector: Elbow 36">
            <a:extLst>
              <a:ext uri="{FF2B5EF4-FFF2-40B4-BE49-F238E27FC236}">
                <a16:creationId xmlns:a16="http://schemas.microsoft.com/office/drawing/2014/main" id="{B4EF4400-6503-0A26-7568-573ACCE46177}"/>
              </a:ext>
            </a:extLst>
          </p:cNvPr>
          <p:cNvCxnSpPr>
            <a:cxnSpLocks/>
            <a:stCxn id="21" idx="0"/>
          </p:cNvCxnSpPr>
          <p:nvPr/>
        </p:nvCxnSpPr>
        <p:spPr>
          <a:xfrm rot="16200000" flipH="1" flipV="1">
            <a:off x="7613754" y="5116954"/>
            <a:ext cx="557146" cy="1111792"/>
          </a:xfrm>
          <a:prstGeom prst="bentConnector4">
            <a:avLst>
              <a:gd name="adj1" fmla="val -61351"/>
              <a:gd name="adj2" fmla="val 100518"/>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658A2CCE-DFE7-7673-D1B3-7A66B4022E6D}"/>
              </a:ext>
            </a:extLst>
          </p:cNvPr>
          <p:cNvSpPr txBox="1"/>
          <p:nvPr/>
        </p:nvSpPr>
        <p:spPr>
          <a:xfrm>
            <a:off x="7800225" y="4671089"/>
            <a:ext cx="504825" cy="276999"/>
          </a:xfrm>
          <a:prstGeom prst="rect">
            <a:avLst/>
          </a:prstGeom>
          <a:noFill/>
        </p:spPr>
        <p:txBody>
          <a:bodyPr wrap="square" rtlCol="0">
            <a:spAutoFit/>
          </a:bodyPr>
          <a:lstStyle/>
          <a:p>
            <a:r>
              <a:rPr lang="en-US" sz="1200" dirty="0"/>
              <a:t>No</a:t>
            </a:r>
          </a:p>
        </p:txBody>
      </p:sp>
      <p:sp>
        <p:nvSpPr>
          <p:cNvPr id="45" name="Flowchart: Connector 44">
            <a:extLst>
              <a:ext uri="{FF2B5EF4-FFF2-40B4-BE49-F238E27FC236}">
                <a16:creationId xmlns:a16="http://schemas.microsoft.com/office/drawing/2014/main" id="{0F46C7A2-B366-EAA7-B2EF-DEFB0EA17E22}"/>
              </a:ext>
            </a:extLst>
          </p:cNvPr>
          <p:cNvSpPr/>
          <p:nvPr/>
        </p:nvSpPr>
        <p:spPr>
          <a:xfrm>
            <a:off x="4983218" y="2560921"/>
            <a:ext cx="443917" cy="402376"/>
          </a:xfrm>
          <a:prstGeom prst="flowChartConnec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dirty="0"/>
              <a:t>A</a:t>
            </a:r>
          </a:p>
        </p:txBody>
      </p:sp>
      <p:sp>
        <p:nvSpPr>
          <p:cNvPr id="46" name="Flowchart: Connector 45">
            <a:extLst>
              <a:ext uri="{FF2B5EF4-FFF2-40B4-BE49-F238E27FC236}">
                <a16:creationId xmlns:a16="http://schemas.microsoft.com/office/drawing/2014/main" id="{D4038AAA-FCBB-3FED-3A2B-5EB3F4EC0AA4}"/>
              </a:ext>
            </a:extLst>
          </p:cNvPr>
          <p:cNvSpPr/>
          <p:nvPr/>
        </p:nvSpPr>
        <p:spPr>
          <a:xfrm>
            <a:off x="11224433" y="5233003"/>
            <a:ext cx="443917" cy="402376"/>
          </a:xfrm>
          <a:prstGeom prst="flowChartConnec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50" name="Straight Arrow Connector 49">
            <a:extLst>
              <a:ext uri="{FF2B5EF4-FFF2-40B4-BE49-F238E27FC236}">
                <a16:creationId xmlns:a16="http://schemas.microsoft.com/office/drawing/2014/main" id="{748D620A-E6A3-A785-B96D-E962A88BB961}"/>
              </a:ext>
            </a:extLst>
          </p:cNvPr>
          <p:cNvCxnSpPr>
            <a:cxnSpLocks/>
          </p:cNvCxnSpPr>
          <p:nvPr/>
        </p:nvCxnSpPr>
        <p:spPr>
          <a:xfrm flipH="1">
            <a:off x="10554071" y="5457533"/>
            <a:ext cx="640646" cy="0"/>
          </a:xfrm>
          <a:prstGeom prst="straightConnector1">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24B4223-A3B5-DAFD-C67D-4DBACB411C29}"/>
              </a:ext>
            </a:extLst>
          </p:cNvPr>
          <p:cNvCxnSpPr>
            <a:cxnSpLocks/>
            <a:stCxn id="9" idx="5"/>
          </p:cNvCxnSpPr>
          <p:nvPr/>
        </p:nvCxnSpPr>
        <p:spPr>
          <a:xfrm>
            <a:off x="4514910" y="2760095"/>
            <a:ext cx="438808" cy="9028"/>
          </a:xfrm>
          <a:prstGeom prst="straightConnector1">
            <a:avLst/>
          </a:prstGeom>
          <a:ln w="60325">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BAED0911-9447-E992-DE6E-4E4B3799376B}"/>
              </a:ext>
            </a:extLst>
          </p:cNvPr>
          <p:cNvSpPr txBox="1"/>
          <p:nvPr/>
        </p:nvSpPr>
        <p:spPr>
          <a:xfrm>
            <a:off x="3750579" y="6316427"/>
            <a:ext cx="970310" cy="276999"/>
          </a:xfrm>
          <a:prstGeom prst="rect">
            <a:avLst/>
          </a:prstGeom>
          <a:noFill/>
        </p:spPr>
        <p:txBody>
          <a:bodyPr wrap="square" rtlCol="0">
            <a:spAutoFit/>
          </a:bodyPr>
          <a:lstStyle/>
          <a:p>
            <a:pPr algn="ctr"/>
            <a:r>
              <a:rPr lang="en-US" sz="1200" dirty="0"/>
              <a:t>Cancelled</a:t>
            </a:r>
          </a:p>
        </p:txBody>
      </p:sp>
      <p:sp>
        <p:nvSpPr>
          <p:cNvPr id="69" name="Flowchart: Connector 68">
            <a:extLst>
              <a:ext uri="{FF2B5EF4-FFF2-40B4-BE49-F238E27FC236}">
                <a16:creationId xmlns:a16="http://schemas.microsoft.com/office/drawing/2014/main" id="{078513D6-9A7E-BC64-16BC-548E71D4BD27}"/>
              </a:ext>
            </a:extLst>
          </p:cNvPr>
          <p:cNvSpPr/>
          <p:nvPr/>
        </p:nvSpPr>
        <p:spPr>
          <a:xfrm>
            <a:off x="2562844" y="6392238"/>
            <a:ext cx="443917" cy="402376"/>
          </a:xfrm>
          <a:prstGeom prst="flowChartConnec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dirty="0"/>
              <a:t>A</a:t>
            </a:r>
          </a:p>
        </p:txBody>
      </p:sp>
      <p:cxnSp>
        <p:nvCxnSpPr>
          <p:cNvPr id="76" name="Connector: Elbow 75">
            <a:extLst>
              <a:ext uri="{FF2B5EF4-FFF2-40B4-BE49-F238E27FC236}">
                <a16:creationId xmlns:a16="http://schemas.microsoft.com/office/drawing/2014/main" id="{9AA80E34-EFE5-8061-BE99-DB8DA6352518}"/>
              </a:ext>
            </a:extLst>
          </p:cNvPr>
          <p:cNvCxnSpPr>
            <a:cxnSpLocks/>
          </p:cNvCxnSpPr>
          <p:nvPr/>
        </p:nvCxnSpPr>
        <p:spPr>
          <a:xfrm rot="5400000">
            <a:off x="3108190" y="6072230"/>
            <a:ext cx="370115" cy="680174"/>
          </a:xfrm>
          <a:prstGeom prst="bentConnector2">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CF9586C8-C4DB-0B87-DC0A-92A83D85FF8D}"/>
              </a:ext>
            </a:extLst>
          </p:cNvPr>
          <p:cNvCxnSpPr>
            <a:cxnSpLocks/>
          </p:cNvCxnSpPr>
          <p:nvPr/>
        </p:nvCxnSpPr>
        <p:spPr>
          <a:xfrm>
            <a:off x="5907913" y="6445617"/>
            <a:ext cx="702025" cy="245557"/>
          </a:xfrm>
          <a:prstGeom prst="bentConnector3">
            <a:avLst>
              <a:gd name="adj1" fmla="val 380"/>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34D36382-5E3B-1352-229A-1DEFE0260761}"/>
              </a:ext>
            </a:extLst>
          </p:cNvPr>
          <p:cNvSpPr txBox="1"/>
          <p:nvPr/>
        </p:nvSpPr>
        <p:spPr>
          <a:xfrm>
            <a:off x="4953718" y="6475051"/>
            <a:ext cx="970310" cy="276999"/>
          </a:xfrm>
          <a:prstGeom prst="rect">
            <a:avLst/>
          </a:prstGeom>
          <a:noFill/>
        </p:spPr>
        <p:txBody>
          <a:bodyPr wrap="square" rtlCol="0">
            <a:spAutoFit/>
          </a:bodyPr>
          <a:lstStyle/>
          <a:p>
            <a:pPr algn="ctr"/>
            <a:r>
              <a:rPr lang="en-US" sz="1200" dirty="0"/>
              <a:t>Cancelled</a:t>
            </a:r>
          </a:p>
        </p:txBody>
      </p:sp>
      <p:sp>
        <p:nvSpPr>
          <p:cNvPr id="88" name="Flowchart: Connector 87">
            <a:extLst>
              <a:ext uri="{FF2B5EF4-FFF2-40B4-BE49-F238E27FC236}">
                <a16:creationId xmlns:a16="http://schemas.microsoft.com/office/drawing/2014/main" id="{BE58A60D-20AC-A680-4944-101E2B632869}"/>
              </a:ext>
            </a:extLst>
          </p:cNvPr>
          <p:cNvSpPr/>
          <p:nvPr/>
        </p:nvSpPr>
        <p:spPr>
          <a:xfrm>
            <a:off x="6602884" y="6433471"/>
            <a:ext cx="443917" cy="4023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dirty="0"/>
              <a:t>A</a:t>
            </a:r>
          </a:p>
        </p:txBody>
      </p:sp>
      <p:cxnSp>
        <p:nvCxnSpPr>
          <p:cNvPr id="89" name="Connector: Elbow 88">
            <a:extLst>
              <a:ext uri="{FF2B5EF4-FFF2-40B4-BE49-F238E27FC236}">
                <a16:creationId xmlns:a16="http://schemas.microsoft.com/office/drawing/2014/main" id="{5C994E7C-3FE8-6FA8-B231-54F9C7A9DCAD}"/>
              </a:ext>
            </a:extLst>
          </p:cNvPr>
          <p:cNvCxnSpPr>
            <a:cxnSpLocks/>
          </p:cNvCxnSpPr>
          <p:nvPr/>
        </p:nvCxnSpPr>
        <p:spPr>
          <a:xfrm>
            <a:off x="8448222" y="6430390"/>
            <a:ext cx="702025" cy="245557"/>
          </a:xfrm>
          <a:prstGeom prst="bentConnector3">
            <a:avLst>
              <a:gd name="adj1" fmla="val 380"/>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90" name="Flowchart: Connector 89">
            <a:extLst>
              <a:ext uri="{FF2B5EF4-FFF2-40B4-BE49-F238E27FC236}">
                <a16:creationId xmlns:a16="http://schemas.microsoft.com/office/drawing/2014/main" id="{D5020E36-A783-16AD-CE9E-FA5F9D2DBED3}"/>
              </a:ext>
            </a:extLst>
          </p:cNvPr>
          <p:cNvSpPr/>
          <p:nvPr/>
        </p:nvSpPr>
        <p:spPr>
          <a:xfrm>
            <a:off x="9132964" y="6433471"/>
            <a:ext cx="443917" cy="40237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algn="ctr"/>
            <a:r>
              <a:rPr lang="en-US" dirty="0"/>
              <a:t>A</a:t>
            </a:r>
          </a:p>
        </p:txBody>
      </p:sp>
      <p:sp>
        <p:nvSpPr>
          <p:cNvPr id="91" name="TextBox 90">
            <a:extLst>
              <a:ext uri="{FF2B5EF4-FFF2-40B4-BE49-F238E27FC236}">
                <a16:creationId xmlns:a16="http://schemas.microsoft.com/office/drawing/2014/main" id="{70F588EB-271D-9B55-D01D-326BC0EA5CA3}"/>
              </a:ext>
            </a:extLst>
          </p:cNvPr>
          <p:cNvSpPr txBox="1"/>
          <p:nvPr/>
        </p:nvSpPr>
        <p:spPr>
          <a:xfrm>
            <a:off x="7436549" y="6417258"/>
            <a:ext cx="970310" cy="276999"/>
          </a:xfrm>
          <a:prstGeom prst="rect">
            <a:avLst/>
          </a:prstGeom>
          <a:noFill/>
        </p:spPr>
        <p:txBody>
          <a:bodyPr wrap="square" rtlCol="0">
            <a:spAutoFit/>
          </a:bodyPr>
          <a:lstStyle/>
          <a:p>
            <a:pPr algn="ctr"/>
            <a:r>
              <a:rPr lang="en-US" sz="1200" dirty="0"/>
              <a:t>Cancelled</a:t>
            </a:r>
          </a:p>
        </p:txBody>
      </p:sp>
      <p:sp>
        <p:nvSpPr>
          <p:cNvPr id="92" name="TextBox 91">
            <a:extLst>
              <a:ext uri="{FF2B5EF4-FFF2-40B4-BE49-F238E27FC236}">
                <a16:creationId xmlns:a16="http://schemas.microsoft.com/office/drawing/2014/main" id="{0168C969-2C61-2093-681F-645961346036}"/>
              </a:ext>
            </a:extLst>
          </p:cNvPr>
          <p:cNvSpPr txBox="1"/>
          <p:nvPr/>
        </p:nvSpPr>
        <p:spPr>
          <a:xfrm>
            <a:off x="4922112" y="3463532"/>
            <a:ext cx="970310" cy="276999"/>
          </a:xfrm>
          <a:prstGeom prst="rect">
            <a:avLst/>
          </a:prstGeom>
          <a:noFill/>
        </p:spPr>
        <p:txBody>
          <a:bodyPr wrap="square" rtlCol="0">
            <a:spAutoFit/>
          </a:bodyPr>
          <a:lstStyle/>
          <a:p>
            <a:pPr algn="ctr"/>
            <a:r>
              <a:rPr lang="en-US" sz="1200" dirty="0"/>
              <a:t>Cancelled</a:t>
            </a:r>
          </a:p>
        </p:txBody>
      </p:sp>
      <p:cxnSp>
        <p:nvCxnSpPr>
          <p:cNvPr id="93" name="Connector: Elbow 92">
            <a:extLst>
              <a:ext uri="{FF2B5EF4-FFF2-40B4-BE49-F238E27FC236}">
                <a16:creationId xmlns:a16="http://schemas.microsoft.com/office/drawing/2014/main" id="{128ADA2D-97B3-3122-3E6E-1700C0BB444F}"/>
              </a:ext>
            </a:extLst>
          </p:cNvPr>
          <p:cNvCxnSpPr>
            <a:cxnSpLocks/>
            <a:stCxn id="67" idx="0"/>
          </p:cNvCxnSpPr>
          <p:nvPr/>
        </p:nvCxnSpPr>
        <p:spPr>
          <a:xfrm rot="16200000" flipV="1">
            <a:off x="5662887" y="3572724"/>
            <a:ext cx="493457" cy="3404"/>
          </a:xfrm>
          <a:prstGeom prst="bentConnector3">
            <a:avLst>
              <a:gd name="adj1" fmla="val 50000"/>
            </a:avLst>
          </a:prstGeom>
          <a:ln w="50800">
            <a:tailEnd type="stealth"/>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96" name="Flowchart: Connector 95">
            <a:extLst>
              <a:ext uri="{FF2B5EF4-FFF2-40B4-BE49-F238E27FC236}">
                <a16:creationId xmlns:a16="http://schemas.microsoft.com/office/drawing/2014/main" id="{2D933B18-F67F-481E-85A1-58E9BC491E53}"/>
              </a:ext>
            </a:extLst>
          </p:cNvPr>
          <p:cNvSpPr/>
          <p:nvPr/>
        </p:nvSpPr>
        <p:spPr>
          <a:xfrm>
            <a:off x="5685954" y="2933053"/>
            <a:ext cx="443917" cy="402376"/>
          </a:xfrm>
          <a:prstGeom prst="flowChartConnector">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30" name="Flowchart: Decision 29">
            <a:extLst>
              <a:ext uri="{FF2B5EF4-FFF2-40B4-BE49-F238E27FC236}">
                <a16:creationId xmlns:a16="http://schemas.microsoft.com/office/drawing/2014/main" id="{12F13383-773D-24E0-628A-71DBA4003A21}"/>
              </a:ext>
            </a:extLst>
          </p:cNvPr>
          <p:cNvSpPr/>
          <p:nvPr/>
        </p:nvSpPr>
        <p:spPr>
          <a:xfrm>
            <a:off x="2799276" y="5502405"/>
            <a:ext cx="1659463" cy="972143"/>
          </a:xfrm>
          <a:prstGeom prst="flowChartDecision">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Name and WID match?</a:t>
            </a:r>
          </a:p>
        </p:txBody>
      </p:sp>
      <p:sp>
        <p:nvSpPr>
          <p:cNvPr id="56" name="Flowchart: Decision 55">
            <a:extLst>
              <a:ext uri="{FF2B5EF4-FFF2-40B4-BE49-F238E27FC236}">
                <a16:creationId xmlns:a16="http://schemas.microsoft.com/office/drawing/2014/main" id="{5BCB3AB6-C22A-40E1-B659-D8F427519665}"/>
              </a:ext>
            </a:extLst>
          </p:cNvPr>
          <p:cNvSpPr/>
          <p:nvPr/>
        </p:nvSpPr>
        <p:spPr>
          <a:xfrm>
            <a:off x="4846142" y="5411879"/>
            <a:ext cx="2123543" cy="1121049"/>
          </a:xfrm>
          <a:prstGeom prst="flowChartDecision">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Item condition ok until next due date?</a:t>
            </a:r>
          </a:p>
        </p:txBody>
      </p:sp>
      <p:sp>
        <p:nvSpPr>
          <p:cNvPr id="21" name="Flowchart: Decision 20">
            <a:extLst>
              <a:ext uri="{FF2B5EF4-FFF2-40B4-BE49-F238E27FC236}">
                <a16:creationId xmlns:a16="http://schemas.microsoft.com/office/drawing/2014/main" id="{0191531A-0B43-7FC0-928B-D4394E59FC80}"/>
              </a:ext>
            </a:extLst>
          </p:cNvPr>
          <p:cNvSpPr/>
          <p:nvPr/>
        </p:nvSpPr>
        <p:spPr>
          <a:xfrm>
            <a:off x="7551336" y="5394277"/>
            <a:ext cx="1793773" cy="1124106"/>
          </a:xfrm>
          <a:prstGeom prst="flowChartDecision">
            <a:avLst/>
          </a:prstGeom>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Time Taken in mins? entered</a:t>
            </a:r>
          </a:p>
        </p:txBody>
      </p:sp>
      <p:sp>
        <p:nvSpPr>
          <p:cNvPr id="2" name="TextBox 1">
            <a:extLst>
              <a:ext uri="{FF2B5EF4-FFF2-40B4-BE49-F238E27FC236}">
                <a16:creationId xmlns:a16="http://schemas.microsoft.com/office/drawing/2014/main" id="{212FA24E-AD1C-A7F6-7373-C0904CA6C885}"/>
              </a:ext>
            </a:extLst>
          </p:cNvPr>
          <p:cNvSpPr txBox="1"/>
          <p:nvPr/>
        </p:nvSpPr>
        <p:spPr>
          <a:xfrm>
            <a:off x="6528360" y="2156472"/>
            <a:ext cx="3839723" cy="369332"/>
          </a:xfrm>
          <a:prstGeom prst="rect">
            <a:avLst/>
          </a:prstGeom>
          <a:noFill/>
        </p:spPr>
        <p:txBody>
          <a:bodyPr wrap="square">
            <a:spAutoFit/>
          </a:bodyPr>
          <a:lstStyle/>
          <a:p>
            <a:r>
              <a:rPr lang="en-US" i="1" dirty="0"/>
              <a:t>Simple and User – Friendly design</a:t>
            </a:r>
            <a:endParaRPr lang="en-SG" i="1" dirty="0"/>
          </a:p>
        </p:txBody>
      </p:sp>
    </p:spTree>
    <p:extLst>
      <p:ext uri="{BB962C8B-B14F-4D97-AF65-F5344CB8AC3E}">
        <p14:creationId xmlns:p14="http://schemas.microsoft.com/office/powerpoint/2010/main" val="4153594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8AC913-5723-7279-A577-FF25CBB4C07A}"/>
              </a:ext>
            </a:extLst>
          </p:cNvPr>
          <p:cNvSpPr txBox="1"/>
          <p:nvPr/>
        </p:nvSpPr>
        <p:spPr>
          <a:xfrm>
            <a:off x="890597" y="1702937"/>
            <a:ext cx="3362089" cy="461665"/>
          </a:xfrm>
          <a:prstGeom prst="rect">
            <a:avLst/>
          </a:prstGeom>
          <a:noFill/>
        </p:spPr>
        <p:txBody>
          <a:bodyPr wrap="square">
            <a:spAutoFit/>
          </a:bodyPr>
          <a:lstStyle/>
          <a:p>
            <a:r>
              <a:rPr lang="en-US" sz="2400" i="1" dirty="0"/>
              <a:t>System requirements:</a:t>
            </a:r>
            <a:endParaRPr lang="en-SG" sz="2400" i="1" dirty="0"/>
          </a:p>
        </p:txBody>
      </p:sp>
      <p:sp>
        <p:nvSpPr>
          <p:cNvPr id="5" name="TextBox 4">
            <a:extLst>
              <a:ext uri="{FF2B5EF4-FFF2-40B4-BE49-F238E27FC236}">
                <a16:creationId xmlns:a16="http://schemas.microsoft.com/office/drawing/2014/main" id="{CC9C0B44-F294-020D-A23F-2D0250083A88}"/>
              </a:ext>
            </a:extLst>
          </p:cNvPr>
          <p:cNvSpPr txBox="1"/>
          <p:nvPr/>
        </p:nvSpPr>
        <p:spPr>
          <a:xfrm>
            <a:off x="4056641" y="2324884"/>
            <a:ext cx="4716588" cy="2893100"/>
          </a:xfrm>
          <a:prstGeom prst="rect">
            <a:avLst/>
          </a:prstGeom>
          <a:noFill/>
        </p:spPr>
        <p:txBody>
          <a:bodyPr wrap="square">
            <a:spAutoFit/>
          </a:bodyPr>
          <a:lstStyle/>
          <a:p>
            <a:pPr marL="342900" indent="-342900" defTabSz="342900">
              <a:spcAft>
                <a:spcPts val="600"/>
              </a:spcAft>
              <a:buAutoNum type="arabicPeriod"/>
            </a:pPr>
            <a:r>
              <a:rPr lang="en-SG" i="1" dirty="0"/>
              <a:t>MS Office 2019 or higher</a:t>
            </a:r>
          </a:p>
          <a:p>
            <a:pPr marL="342900" indent="-342900" defTabSz="342900">
              <a:spcAft>
                <a:spcPts val="600"/>
              </a:spcAft>
              <a:buAutoNum type="arabicPeriod"/>
            </a:pPr>
            <a:r>
              <a:rPr lang="en-SG" i="1" dirty="0"/>
              <a:t>Latest VBA Update</a:t>
            </a:r>
          </a:p>
          <a:p>
            <a:pPr marL="342900" indent="-342900" defTabSz="342900">
              <a:spcAft>
                <a:spcPts val="600"/>
              </a:spcAft>
              <a:buAutoNum type="arabicPeriod"/>
            </a:pPr>
            <a:r>
              <a:rPr lang="en-SG" i="1" dirty="0"/>
              <a:t>Dedicated PC or Shared PC but no other excel file is used on that PC cause UI in VBA form will not allow other excel file to run while it is in use</a:t>
            </a:r>
          </a:p>
          <a:p>
            <a:pPr marL="342900" indent="-342900" defTabSz="342900">
              <a:spcAft>
                <a:spcPts val="600"/>
              </a:spcAft>
              <a:buAutoNum type="arabicPeriod"/>
            </a:pPr>
            <a:r>
              <a:rPr lang="en-SG" i="1" dirty="0"/>
              <a:t>Outlook account to enable auto email sending of updates</a:t>
            </a:r>
          </a:p>
          <a:p>
            <a:pPr marL="342900" indent="-342900" defTabSz="342900">
              <a:spcAft>
                <a:spcPts val="600"/>
              </a:spcAft>
              <a:buAutoNum type="arabicPeriod"/>
            </a:pPr>
            <a:r>
              <a:rPr lang="en-SG" i="1" dirty="0"/>
              <a:t>Share point access</a:t>
            </a:r>
          </a:p>
        </p:txBody>
      </p:sp>
    </p:spTree>
    <p:extLst>
      <p:ext uri="{BB962C8B-B14F-4D97-AF65-F5344CB8AC3E}">
        <p14:creationId xmlns:p14="http://schemas.microsoft.com/office/powerpoint/2010/main" val="17570543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
  <TotalTime>464</TotalTime>
  <Words>376</Words>
  <Application>Microsoft Office PowerPoint</Application>
  <PresentationFormat>Widescreen</PresentationFormat>
  <Paragraphs>82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De los Trinos</dc:creator>
  <cp:lastModifiedBy>De Los Trinos, Richard</cp:lastModifiedBy>
  <cp:revision>31</cp:revision>
  <dcterms:created xsi:type="dcterms:W3CDTF">2023-06-18T10:41:42Z</dcterms:created>
  <dcterms:modified xsi:type="dcterms:W3CDTF">2023-06-27T13:06:34Z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c3caa80-b45a-41c4-be35-6a080a795a59_Enabled">
    <vt:lpwstr>true</vt:lpwstr>
  </property>
  <property fmtid="{D5CDD505-2E9C-101B-9397-08002B2CF9AE}" pid="3" name="MSIP_Label_ec3caa80-b45a-41c4-be35-6a080a795a59_SetDate">
    <vt:lpwstr>2023-06-19T07:50:19Z</vt:lpwstr>
  </property>
  <property fmtid="{D5CDD505-2E9C-101B-9397-08002B2CF9AE}" pid="4" name="MSIP_Label_ec3caa80-b45a-41c4-be35-6a080a795a59_Method">
    <vt:lpwstr>Privileged</vt:lpwstr>
  </property>
  <property fmtid="{D5CDD505-2E9C-101B-9397-08002B2CF9AE}" pid="5" name="MSIP_Label_ec3caa80-b45a-41c4-be35-6a080a795a59_Name">
    <vt:lpwstr>ec3caa80-b45a-41c4-be35-6a080a795a59</vt:lpwstr>
  </property>
  <property fmtid="{D5CDD505-2E9C-101B-9397-08002B2CF9AE}" pid="6" name="MSIP_Label_ec3caa80-b45a-41c4-be35-6a080a795a59_SiteId">
    <vt:lpwstr>fee2180b-69b6-4afe-9f14-ccd70bd4c737</vt:lpwstr>
  </property>
  <property fmtid="{D5CDD505-2E9C-101B-9397-08002B2CF9AE}" pid="7" name="MSIP_Label_ec3caa80-b45a-41c4-be35-6a080a795a59_ActionId">
    <vt:lpwstr>d3c9b46b-3158-4f2e-b438-0791e4465c89</vt:lpwstr>
  </property>
  <property fmtid="{D5CDD505-2E9C-101B-9397-08002B2CF9AE}" pid="8" name="MSIP_Label_ec3caa80-b45a-41c4-be35-6a080a795a59_ContentBits">
    <vt:lpwstr>0</vt:lpwstr>
  </property>
</Properties>
</file>