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9CF8-FA4A-4AD6-967A-046BC31741A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9468-7402-4D79-B502-C5F67D4EA3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64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9CF8-FA4A-4AD6-967A-046BC31741A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9468-7402-4D79-B502-C5F67D4E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9CF8-FA4A-4AD6-967A-046BC31741A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9468-7402-4D79-B502-C5F67D4E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6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9CF8-FA4A-4AD6-967A-046BC31741A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9468-7402-4D79-B502-C5F67D4E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1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9CF8-FA4A-4AD6-967A-046BC31741A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9468-7402-4D79-B502-C5F67D4EA3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9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9CF8-FA4A-4AD6-967A-046BC31741A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9468-7402-4D79-B502-C5F67D4E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9CF8-FA4A-4AD6-967A-046BC31741A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9468-7402-4D79-B502-C5F67D4E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9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9CF8-FA4A-4AD6-967A-046BC31741A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9468-7402-4D79-B502-C5F67D4E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2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9CF8-FA4A-4AD6-967A-046BC31741A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9468-7402-4D79-B502-C5F67D4E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BE9CF8-FA4A-4AD6-967A-046BC31741A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3A9468-7402-4D79-B502-C5F67D4E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0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9CF8-FA4A-4AD6-967A-046BC31741A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9468-7402-4D79-B502-C5F67D4E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8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BE9CF8-FA4A-4AD6-967A-046BC31741A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3A9468-7402-4D79-B502-C5F67D4EA32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18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0A70-D034-72F5-BE50-57974A102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 fontScale="90000"/>
          </a:bodyPr>
          <a:lstStyle/>
          <a:p>
            <a:r>
              <a:rPr lang="en-US" dirty="0"/>
              <a:t>Kimberly-Clark Automated Maintenance System Proposal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8B722-DBDB-8990-DB18-558E7362DE37}"/>
              </a:ext>
            </a:extLst>
          </p:cNvPr>
          <p:cNvSpPr txBox="1"/>
          <p:nvPr/>
        </p:nvSpPr>
        <p:spPr>
          <a:xfrm>
            <a:off x="8294914" y="5550971"/>
            <a:ext cx="224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 May 2023</a:t>
            </a:r>
          </a:p>
        </p:txBody>
      </p:sp>
    </p:spTree>
    <p:extLst>
      <p:ext uri="{BB962C8B-B14F-4D97-AF65-F5344CB8AC3E}">
        <p14:creationId xmlns:p14="http://schemas.microsoft.com/office/powerpoint/2010/main" val="1611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D97F99-277A-B86D-1F56-0433ADB0D430}"/>
              </a:ext>
            </a:extLst>
          </p:cNvPr>
          <p:cNvSpPr txBox="1"/>
          <p:nvPr/>
        </p:nvSpPr>
        <p:spPr>
          <a:xfrm>
            <a:off x="748234" y="235490"/>
            <a:ext cx="89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System Flow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443E6-834E-CFD5-82BF-AF8E3BB10EEC}"/>
              </a:ext>
            </a:extLst>
          </p:cNvPr>
          <p:cNvSpPr txBox="1"/>
          <p:nvPr/>
        </p:nvSpPr>
        <p:spPr>
          <a:xfrm>
            <a:off x="992496" y="653082"/>
            <a:ext cx="357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C. Predictive Maintenance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CEA04AF-329C-E5CD-6108-C5F815939673}"/>
              </a:ext>
            </a:extLst>
          </p:cNvPr>
          <p:cNvGrpSpPr/>
          <p:nvPr/>
        </p:nvGrpSpPr>
        <p:grpSpPr>
          <a:xfrm>
            <a:off x="383570" y="1215574"/>
            <a:ext cx="11624927" cy="4784388"/>
            <a:chOff x="383570" y="1215574"/>
            <a:chExt cx="11624927" cy="4784388"/>
          </a:xfrm>
        </p:grpSpPr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E0075FB5-376D-74C2-330E-3D2BE59DFE92}"/>
                </a:ext>
              </a:extLst>
            </p:cNvPr>
            <p:cNvSpPr/>
            <p:nvPr/>
          </p:nvSpPr>
          <p:spPr>
            <a:xfrm>
              <a:off x="1711941" y="1280594"/>
              <a:ext cx="1576252" cy="476090"/>
            </a:xfrm>
            <a:prstGeom prst="flowChartTerminator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310AFA6F-F67D-EBC2-6341-D85CA87DEC01}"/>
                </a:ext>
              </a:extLst>
            </p:cNvPr>
            <p:cNvSpPr/>
            <p:nvPr/>
          </p:nvSpPr>
          <p:spPr>
            <a:xfrm>
              <a:off x="383570" y="3547259"/>
              <a:ext cx="3707990" cy="1166949"/>
            </a:xfrm>
            <a:prstGeom prst="flowChartInputOutpu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PS will manually input the activities in the database (set as priority)</a:t>
              </a:r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04FA3979-6D1D-8E8F-3BFE-1C4F6B1C6C1A}"/>
                </a:ext>
              </a:extLst>
            </p:cNvPr>
            <p:cNvSpPr/>
            <p:nvPr/>
          </p:nvSpPr>
          <p:spPr>
            <a:xfrm>
              <a:off x="9054450" y="1215574"/>
              <a:ext cx="2954047" cy="1166948"/>
            </a:xfrm>
            <a:prstGeom prst="flowChartInputOutpu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 will auto update and recalculate the next PM date</a:t>
              </a:r>
            </a:p>
          </p:txBody>
        </p:sp>
        <p:sp>
          <p:nvSpPr>
            <p:cNvPr id="9" name="Flowchart: Data 8">
              <a:extLst>
                <a:ext uri="{FF2B5EF4-FFF2-40B4-BE49-F238E27FC236}">
                  <a16:creationId xmlns:a16="http://schemas.microsoft.com/office/drawing/2014/main" id="{04451D1A-82A5-D31D-5A17-71983447ECD9}"/>
                </a:ext>
              </a:extLst>
            </p:cNvPr>
            <p:cNvSpPr/>
            <p:nvPr/>
          </p:nvSpPr>
          <p:spPr>
            <a:xfrm>
              <a:off x="8835051" y="2976027"/>
              <a:ext cx="2804160" cy="905945"/>
            </a:xfrm>
            <a:prstGeom prst="flowChartInputOutpu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OSI Dashboard will auto update  </a:t>
              </a:r>
            </a:p>
          </p:txBody>
        </p:sp>
        <p:sp>
          <p:nvSpPr>
            <p:cNvPr id="10" name="Flowchart: Terminator 9">
              <a:extLst>
                <a:ext uri="{FF2B5EF4-FFF2-40B4-BE49-F238E27FC236}">
                  <a16:creationId xmlns:a16="http://schemas.microsoft.com/office/drawing/2014/main" id="{75DD1CEF-32D2-C43D-85D5-D481985BB173}"/>
                </a:ext>
              </a:extLst>
            </p:cNvPr>
            <p:cNvSpPr/>
            <p:nvPr/>
          </p:nvSpPr>
          <p:spPr>
            <a:xfrm>
              <a:off x="9573671" y="4336944"/>
              <a:ext cx="1576252" cy="476090"/>
            </a:xfrm>
            <a:prstGeom prst="flowChartTerminator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07A741E-FF15-C823-DE49-6B1AAD40563B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2500067" y="1756684"/>
              <a:ext cx="0" cy="349644"/>
            </a:xfrm>
            <a:prstGeom prst="straightConnector1">
              <a:avLst/>
            </a:prstGeom>
            <a:ln w="254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D94C8E-1BB8-69BF-C733-AC81337D62C1}"/>
                </a:ext>
              </a:extLst>
            </p:cNvPr>
            <p:cNvCxnSpPr>
              <a:cxnSpLocks/>
            </p:cNvCxnSpPr>
            <p:nvPr/>
          </p:nvCxnSpPr>
          <p:spPr>
            <a:xfrm>
              <a:off x="2500067" y="3168774"/>
              <a:ext cx="0" cy="387192"/>
            </a:xfrm>
            <a:prstGeom prst="straightConnector1">
              <a:avLst/>
            </a:prstGeom>
            <a:ln w="254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B51A0E0-47A2-FFB5-E84B-141278E3D5D6}"/>
                </a:ext>
              </a:extLst>
            </p:cNvPr>
            <p:cNvCxnSpPr>
              <a:cxnSpLocks/>
            </p:cNvCxnSpPr>
            <p:nvPr/>
          </p:nvCxnSpPr>
          <p:spPr>
            <a:xfrm>
              <a:off x="2500067" y="4722915"/>
              <a:ext cx="0" cy="407381"/>
            </a:xfrm>
            <a:prstGeom prst="straightConnector1">
              <a:avLst/>
            </a:prstGeom>
            <a:ln w="254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3669BF8F-8BB1-7AC7-772B-D023D2A0FAAE}"/>
                </a:ext>
              </a:extLst>
            </p:cNvPr>
            <p:cNvSpPr/>
            <p:nvPr/>
          </p:nvSpPr>
          <p:spPr>
            <a:xfrm>
              <a:off x="5513911" y="3107536"/>
              <a:ext cx="1708896" cy="1166948"/>
            </a:xfrm>
            <a:prstGeom prst="flowChartDecision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 items done?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231394-C89F-1DF6-4F6D-A701AA035BEC}"/>
                </a:ext>
              </a:extLst>
            </p:cNvPr>
            <p:cNvSpPr txBox="1"/>
            <p:nvPr/>
          </p:nvSpPr>
          <p:spPr>
            <a:xfrm>
              <a:off x="5787747" y="4262332"/>
              <a:ext cx="616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1F9BDB-5946-F4A2-158A-D9C1ED2F38C4}"/>
                </a:ext>
              </a:extLst>
            </p:cNvPr>
            <p:cNvSpPr txBox="1"/>
            <p:nvPr/>
          </p:nvSpPr>
          <p:spPr>
            <a:xfrm>
              <a:off x="7257624" y="3321678"/>
              <a:ext cx="616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28" name="Flowchart: Data 27">
              <a:extLst>
                <a:ext uri="{FF2B5EF4-FFF2-40B4-BE49-F238E27FC236}">
                  <a16:creationId xmlns:a16="http://schemas.microsoft.com/office/drawing/2014/main" id="{F8E0F65B-7245-A5E8-CE57-EFF5414536E0}"/>
                </a:ext>
              </a:extLst>
            </p:cNvPr>
            <p:cNvSpPr/>
            <p:nvPr/>
          </p:nvSpPr>
          <p:spPr>
            <a:xfrm>
              <a:off x="4835812" y="5040282"/>
              <a:ext cx="3083761" cy="820528"/>
            </a:xfrm>
            <a:prstGeom prst="flowChartInputOutpu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Done button will be click by PT @ user interface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62674D2-2C53-774B-8C79-86A9DF99BE3F}"/>
                </a:ext>
              </a:extLst>
            </p:cNvPr>
            <p:cNvCxnSpPr>
              <a:cxnSpLocks/>
              <a:stCxn id="12" idx="3"/>
              <a:endCxn id="30" idx="5"/>
            </p:cNvCxnSpPr>
            <p:nvPr/>
          </p:nvCxnSpPr>
          <p:spPr>
            <a:xfrm flipV="1">
              <a:off x="7222807" y="1799048"/>
              <a:ext cx="577501" cy="1891962"/>
            </a:xfrm>
            <a:prstGeom prst="bentConnector3">
              <a:avLst>
                <a:gd name="adj1" fmla="val 141532"/>
              </a:avLst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20D3085-B751-A021-96D9-8777C372A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347516" y="2382522"/>
              <a:ext cx="0" cy="593506"/>
            </a:xfrm>
            <a:prstGeom prst="straightConnector1">
              <a:avLst/>
            </a:prstGeom>
            <a:ln w="254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47C384A-B796-927C-FD2C-9C9AEF20D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47516" y="3893799"/>
              <a:ext cx="14281" cy="498354"/>
            </a:xfrm>
            <a:prstGeom prst="straightConnector1">
              <a:avLst/>
            </a:prstGeom>
            <a:ln w="254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1155633B-D12B-497A-ACF0-112582D386C6}"/>
                </a:ext>
              </a:extLst>
            </p:cNvPr>
            <p:cNvSpPr/>
            <p:nvPr/>
          </p:nvSpPr>
          <p:spPr>
            <a:xfrm>
              <a:off x="748234" y="2106328"/>
              <a:ext cx="3343326" cy="1062446"/>
            </a:xfrm>
            <a:prstGeom prst="flowChartProcess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Plan activities based on issues detected thru equipment monitoring or routine inspection results</a:t>
              </a:r>
            </a:p>
          </p:txBody>
        </p:sp>
        <p:sp>
          <p:nvSpPr>
            <p:cNvPr id="15" name="Flowchart: Data 14">
              <a:extLst>
                <a:ext uri="{FF2B5EF4-FFF2-40B4-BE49-F238E27FC236}">
                  <a16:creationId xmlns:a16="http://schemas.microsoft.com/office/drawing/2014/main" id="{8357BE76-815F-3C5F-F669-99588CF74C1C}"/>
                </a:ext>
              </a:extLst>
            </p:cNvPr>
            <p:cNvSpPr/>
            <p:nvPr/>
          </p:nvSpPr>
          <p:spPr>
            <a:xfrm>
              <a:off x="858826" y="5130296"/>
              <a:ext cx="3191580" cy="869666"/>
            </a:xfrm>
            <a:prstGeom prst="flowChartInputOutpu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 will send signal to User Interface</a:t>
              </a:r>
            </a:p>
          </p:txBody>
        </p:sp>
        <p:sp>
          <p:nvSpPr>
            <p:cNvPr id="30" name="Flowchart: Data 29">
              <a:extLst>
                <a:ext uri="{FF2B5EF4-FFF2-40B4-BE49-F238E27FC236}">
                  <a16:creationId xmlns:a16="http://schemas.microsoft.com/office/drawing/2014/main" id="{F0572F36-3ABF-5736-9E40-4A55A8189C9D}"/>
                </a:ext>
              </a:extLst>
            </p:cNvPr>
            <p:cNvSpPr/>
            <p:nvPr/>
          </p:nvSpPr>
          <p:spPr>
            <a:xfrm>
              <a:off x="4927886" y="1239626"/>
              <a:ext cx="3191580" cy="1118843"/>
            </a:xfrm>
            <a:prstGeom prst="flowChartInputOutpu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Interface will display yellow alarm on priority items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C94A71C-5A94-75F0-185A-617591B849F2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6368359" y="2374346"/>
              <a:ext cx="0" cy="733190"/>
            </a:xfrm>
            <a:prstGeom prst="straightConnector1">
              <a:avLst/>
            </a:prstGeom>
            <a:ln w="254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17CCE66-C016-1A7E-1B5D-B7D27B1EBB53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6368359" y="4264787"/>
              <a:ext cx="9334" cy="775495"/>
            </a:xfrm>
            <a:prstGeom prst="straightConnector1">
              <a:avLst/>
            </a:prstGeom>
            <a:ln w="254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C79800AC-D06A-3EF1-94E2-479E438EAB8F}"/>
                </a:ext>
              </a:extLst>
            </p:cNvPr>
            <p:cNvCxnSpPr>
              <a:cxnSpLocks/>
              <a:stCxn id="15" idx="5"/>
              <a:endCxn id="30" idx="2"/>
            </p:cNvCxnSpPr>
            <p:nvPr/>
          </p:nvCxnSpPr>
          <p:spPr>
            <a:xfrm flipV="1">
              <a:off x="3731248" y="1799048"/>
              <a:ext cx="1515796" cy="376608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C46C0CE0-9C4E-50C8-DC24-CFB50DA383F8}"/>
                </a:ext>
              </a:extLst>
            </p:cNvPr>
            <p:cNvCxnSpPr>
              <a:cxnSpLocks/>
              <a:stCxn id="28" idx="5"/>
              <a:endCxn id="8" idx="2"/>
            </p:cNvCxnSpPr>
            <p:nvPr/>
          </p:nvCxnSpPr>
          <p:spPr>
            <a:xfrm flipV="1">
              <a:off x="7611197" y="1799048"/>
              <a:ext cx="1738658" cy="365149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036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2F75B-1E21-E464-61E9-323D4D7516CA}"/>
              </a:ext>
            </a:extLst>
          </p:cNvPr>
          <p:cNvSpPr txBox="1"/>
          <p:nvPr/>
        </p:nvSpPr>
        <p:spPr>
          <a:xfrm>
            <a:off x="578496" y="531844"/>
            <a:ext cx="143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52928-271C-6938-C9E5-6CDEBC2151AF}"/>
              </a:ext>
            </a:extLst>
          </p:cNvPr>
          <p:cNvSpPr txBox="1"/>
          <p:nvPr/>
        </p:nvSpPr>
        <p:spPr>
          <a:xfrm>
            <a:off x="578498" y="1369733"/>
            <a:ext cx="10324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Production Line User Interface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PT will be able to check what necessary PM items needs to be done whenever there is an opportunity down.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PT will also be able to update all the items that they have done.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This user interface is also link to a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217C4-1BF7-EDA7-A7B2-721EB7643D57}"/>
              </a:ext>
            </a:extLst>
          </p:cNvPr>
          <p:cNvSpPr txBox="1"/>
          <p:nvPr/>
        </p:nvSpPr>
        <p:spPr>
          <a:xfrm>
            <a:off x="578496" y="3059426"/>
            <a:ext cx="10324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  Database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This is where all the PM item list are located, including historical data and calculations of when the next PM for a particular item is scheduled.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9EEE5-BE5C-AC26-9621-B4F029C867DC}"/>
              </a:ext>
            </a:extLst>
          </p:cNvPr>
          <p:cNvSpPr txBox="1"/>
          <p:nvPr/>
        </p:nvSpPr>
        <p:spPr>
          <a:xfrm>
            <a:off x="578497" y="4376679"/>
            <a:ext cx="10324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  OSI </a:t>
            </a:r>
            <a:r>
              <a:rPr lang="en-US" dirty="0" err="1"/>
              <a:t>DashBoard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Here we can display all the necessary monitoring items such as, PM items done, Pending PM items, PM Cost, PM Delays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50B3D-D087-0ED6-A523-87D0421561A5}"/>
              </a:ext>
            </a:extLst>
          </p:cNvPr>
          <p:cNvSpPr txBox="1"/>
          <p:nvPr/>
        </p:nvSpPr>
        <p:spPr>
          <a:xfrm>
            <a:off x="5003693" y="6432302"/>
            <a:ext cx="215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2105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5468C-D46A-C9E8-4FF9-F3E90687F2E6}"/>
              </a:ext>
            </a:extLst>
          </p:cNvPr>
          <p:cNvSpPr txBox="1"/>
          <p:nvPr/>
        </p:nvSpPr>
        <p:spPr>
          <a:xfrm>
            <a:off x="578498" y="307910"/>
            <a:ext cx="143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7A08D-1581-50D4-D3F3-1C3A96A38FA8}"/>
              </a:ext>
            </a:extLst>
          </p:cNvPr>
          <p:cNvSpPr txBox="1"/>
          <p:nvPr/>
        </p:nvSpPr>
        <p:spPr>
          <a:xfrm>
            <a:off x="1320281" y="895738"/>
            <a:ext cx="886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develop an automated preventive maintenance system that will replace the current manual TPM planning  on our machines.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F95D5-B589-333D-C540-59A46555C549}"/>
              </a:ext>
            </a:extLst>
          </p:cNvPr>
          <p:cNvSpPr txBox="1"/>
          <p:nvPr/>
        </p:nvSpPr>
        <p:spPr>
          <a:xfrm>
            <a:off x="578498" y="1930192"/>
            <a:ext cx="102356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Categories:</a:t>
            </a:r>
          </a:p>
          <a:p>
            <a:r>
              <a:rPr lang="en-US" dirty="0"/>
              <a:t>	A. Corrective Maintenance – for expensive parts that needs to implement a run to failure strategy 			         for cost saving drives (conveyor belts, motors). Approx. Less than 5%</a:t>
            </a:r>
          </a:p>
          <a:p>
            <a:endParaRPr lang="en-US" dirty="0"/>
          </a:p>
          <a:p>
            <a:r>
              <a:rPr lang="en-US" dirty="0"/>
              <a:t>	B. Preventive Maintenance -  cleaning, inspection, lubrication, adjustment or parts replacement 				based on historical data (time based/ usage based). Approx. around 25%</a:t>
            </a:r>
          </a:p>
          <a:p>
            <a:endParaRPr lang="en-US" dirty="0"/>
          </a:p>
          <a:p>
            <a:r>
              <a:rPr lang="en-US" dirty="0"/>
              <a:t>	C. Predictive Maintenance – parts replacements based on trends monitoring (e.g. panel bonder 				module heater fluctuations)</a:t>
            </a:r>
          </a:p>
          <a:p>
            <a:endParaRPr lang="en-US" dirty="0"/>
          </a:p>
          <a:p>
            <a:r>
              <a:rPr lang="en-US" dirty="0"/>
              <a:t>			                		       and also based on issues recorded on our process log that’s need to 				be settled before it creates a bigger problem or items seen during routine inspections	 			(e.g. gearbox oil leak) approx. around 70%</a:t>
            </a:r>
          </a:p>
        </p:txBody>
      </p:sp>
    </p:spTree>
    <p:extLst>
      <p:ext uri="{BB962C8B-B14F-4D97-AF65-F5344CB8AC3E}">
        <p14:creationId xmlns:p14="http://schemas.microsoft.com/office/powerpoint/2010/main" val="103596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9A9DA0-9F5D-2BB7-6967-49111F0851CF}"/>
              </a:ext>
            </a:extLst>
          </p:cNvPr>
          <p:cNvSpPr txBox="1"/>
          <p:nvPr/>
        </p:nvSpPr>
        <p:spPr>
          <a:xfrm>
            <a:off x="956386" y="343200"/>
            <a:ext cx="621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Production Line User Interface (Sample only)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16F3E-CC5E-3403-DA28-03F74C9D43CA}"/>
              </a:ext>
            </a:extLst>
          </p:cNvPr>
          <p:cNvGrpSpPr/>
          <p:nvPr/>
        </p:nvGrpSpPr>
        <p:grpSpPr>
          <a:xfrm>
            <a:off x="1063689" y="1334277"/>
            <a:ext cx="10781524" cy="4450703"/>
            <a:chOff x="1063689" y="1334277"/>
            <a:chExt cx="10781524" cy="445070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4279B9-3F9C-F3C2-3662-C47615D4BA33}"/>
                </a:ext>
              </a:extLst>
            </p:cNvPr>
            <p:cNvSpPr/>
            <p:nvPr/>
          </p:nvSpPr>
          <p:spPr>
            <a:xfrm>
              <a:off x="1063689" y="1334277"/>
              <a:ext cx="1856792" cy="998376"/>
            </a:xfrm>
            <a:prstGeom prst="rect">
              <a:avLst/>
            </a:prstGeom>
            <a:solidFill>
              <a:srgbClr val="00FF00"/>
            </a:solidFill>
            <a:ln w="50800">
              <a:noFill/>
            </a:ln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chemeClr val="bg2">
                  <a:lumMod val="9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Sec 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78C02D-EDEB-7A4D-930F-D546F8DC475D}"/>
                </a:ext>
              </a:extLst>
            </p:cNvPr>
            <p:cNvSpPr/>
            <p:nvPr/>
          </p:nvSpPr>
          <p:spPr>
            <a:xfrm>
              <a:off x="3289041" y="1334277"/>
              <a:ext cx="1856792" cy="998376"/>
            </a:xfrm>
            <a:prstGeom prst="rect">
              <a:avLst/>
            </a:prstGeom>
            <a:solidFill>
              <a:srgbClr val="00FF00"/>
            </a:solidFill>
            <a:ln w="50800">
              <a:noFill/>
            </a:ln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chemeClr val="bg2">
                  <a:lumMod val="9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Sec 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8B6B5F-1538-7CC9-68F9-0AE4F99491A3}"/>
                </a:ext>
              </a:extLst>
            </p:cNvPr>
            <p:cNvSpPr/>
            <p:nvPr/>
          </p:nvSpPr>
          <p:spPr>
            <a:xfrm>
              <a:off x="5523725" y="1334277"/>
              <a:ext cx="1856792" cy="998376"/>
            </a:xfrm>
            <a:prstGeom prst="rect">
              <a:avLst/>
            </a:prstGeom>
            <a:solidFill>
              <a:srgbClr val="00FF00"/>
            </a:solidFill>
            <a:ln w="50800">
              <a:noFill/>
            </a:ln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chemeClr val="bg2">
                  <a:lumMod val="9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Sec 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8B9F6F-A2ED-A4EF-DBD2-6758D5127DC5}"/>
                </a:ext>
              </a:extLst>
            </p:cNvPr>
            <p:cNvSpPr/>
            <p:nvPr/>
          </p:nvSpPr>
          <p:spPr>
            <a:xfrm>
              <a:off x="7758409" y="1334277"/>
              <a:ext cx="1856792" cy="998376"/>
            </a:xfrm>
            <a:prstGeom prst="rect">
              <a:avLst/>
            </a:prstGeom>
            <a:solidFill>
              <a:srgbClr val="00FF00"/>
            </a:solidFill>
            <a:ln w="50800">
              <a:noFill/>
            </a:ln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chemeClr val="bg2">
                  <a:lumMod val="9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Sec 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5B6E2-5281-1B3F-92D6-2FAFC830A8F0}"/>
                </a:ext>
              </a:extLst>
            </p:cNvPr>
            <p:cNvSpPr/>
            <p:nvPr/>
          </p:nvSpPr>
          <p:spPr>
            <a:xfrm>
              <a:off x="9988421" y="1334277"/>
              <a:ext cx="1856792" cy="998376"/>
            </a:xfrm>
            <a:prstGeom prst="rect">
              <a:avLst/>
            </a:prstGeom>
            <a:solidFill>
              <a:srgbClr val="00FF00"/>
            </a:solidFill>
            <a:ln w="50800">
              <a:noFill/>
            </a:ln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chemeClr val="bg2">
                  <a:lumMod val="9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Sec 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D07970F-3A85-D8E7-10B1-2E51C56F6D52}"/>
                </a:ext>
              </a:extLst>
            </p:cNvPr>
            <p:cNvSpPr/>
            <p:nvPr/>
          </p:nvSpPr>
          <p:spPr>
            <a:xfrm>
              <a:off x="1063689" y="2929812"/>
              <a:ext cx="1856792" cy="998376"/>
            </a:xfrm>
            <a:prstGeom prst="rect">
              <a:avLst/>
            </a:prstGeom>
            <a:solidFill>
              <a:srgbClr val="00FF00"/>
            </a:solidFill>
            <a:ln w="50800">
              <a:noFill/>
            </a:ln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chemeClr val="bg2">
                  <a:lumMod val="9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Sec 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72292F-1CCC-3FB9-60D0-13B756F222D1}"/>
                </a:ext>
              </a:extLst>
            </p:cNvPr>
            <p:cNvSpPr/>
            <p:nvPr/>
          </p:nvSpPr>
          <p:spPr>
            <a:xfrm>
              <a:off x="3289041" y="2929812"/>
              <a:ext cx="1856792" cy="998376"/>
            </a:xfrm>
            <a:prstGeom prst="rect">
              <a:avLst/>
            </a:prstGeom>
            <a:solidFill>
              <a:srgbClr val="00FF00"/>
            </a:solidFill>
            <a:ln w="50800">
              <a:noFill/>
            </a:ln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chemeClr val="bg2">
                  <a:lumMod val="9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Sec 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E8ADA6-A7E2-BEE4-6535-9282F156BA4A}"/>
                </a:ext>
              </a:extLst>
            </p:cNvPr>
            <p:cNvSpPr/>
            <p:nvPr/>
          </p:nvSpPr>
          <p:spPr>
            <a:xfrm>
              <a:off x="5523725" y="2929812"/>
              <a:ext cx="1856792" cy="998376"/>
            </a:xfrm>
            <a:prstGeom prst="rect">
              <a:avLst/>
            </a:prstGeom>
            <a:solidFill>
              <a:srgbClr val="00FF00"/>
            </a:solidFill>
            <a:ln w="50800">
              <a:noFill/>
            </a:ln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chemeClr val="bg2">
                  <a:lumMod val="9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Sec 7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F3E879-1361-667E-FDA4-73E9D986FC41}"/>
                </a:ext>
              </a:extLst>
            </p:cNvPr>
            <p:cNvSpPr/>
            <p:nvPr/>
          </p:nvSpPr>
          <p:spPr>
            <a:xfrm>
              <a:off x="7758409" y="2929812"/>
              <a:ext cx="1856792" cy="998376"/>
            </a:xfrm>
            <a:prstGeom prst="rect">
              <a:avLst/>
            </a:prstGeom>
            <a:solidFill>
              <a:srgbClr val="00FF00"/>
            </a:solidFill>
            <a:ln w="50800">
              <a:noFill/>
            </a:ln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chemeClr val="bg2">
                  <a:lumMod val="9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Sec 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F314EC-01DD-5FEC-9B99-4B821D472D4B}"/>
                </a:ext>
              </a:extLst>
            </p:cNvPr>
            <p:cNvSpPr/>
            <p:nvPr/>
          </p:nvSpPr>
          <p:spPr>
            <a:xfrm>
              <a:off x="9988421" y="2929812"/>
              <a:ext cx="1856792" cy="998376"/>
            </a:xfrm>
            <a:prstGeom prst="rect">
              <a:avLst/>
            </a:prstGeom>
            <a:solidFill>
              <a:srgbClr val="00FF00"/>
            </a:solidFill>
            <a:ln w="50800">
              <a:noFill/>
            </a:ln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chemeClr val="bg2">
                  <a:lumMod val="9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Sec 9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124C34-C7AE-E1D4-CF05-4C581AE0D57E}"/>
                </a:ext>
              </a:extLst>
            </p:cNvPr>
            <p:cNvSpPr/>
            <p:nvPr/>
          </p:nvSpPr>
          <p:spPr>
            <a:xfrm>
              <a:off x="1063689" y="4786604"/>
              <a:ext cx="3360265" cy="998376"/>
            </a:xfrm>
            <a:prstGeom prst="rect">
              <a:avLst/>
            </a:prstGeom>
            <a:solidFill>
              <a:srgbClr val="00FF00"/>
            </a:solidFill>
            <a:ln w="50800">
              <a:noFill/>
            </a:ln>
            <a:scene3d>
              <a:camera prst="orthographicFront"/>
              <a:lightRig rig="threePt" dir="t"/>
            </a:scene3d>
            <a:sp3d contourW="12700" prstMaterial="dkEdge">
              <a:bevelT/>
              <a:contourClr>
                <a:schemeClr val="bg2">
                  <a:lumMod val="9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Top Priority Items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2BF3DE1-BA04-DFD0-C940-89C7DC562738}"/>
              </a:ext>
            </a:extLst>
          </p:cNvPr>
          <p:cNvSpPr/>
          <p:nvPr/>
        </p:nvSpPr>
        <p:spPr>
          <a:xfrm>
            <a:off x="8484948" y="4786604"/>
            <a:ext cx="3360265" cy="998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noFill/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Corrective Maintenance Recording</a:t>
            </a:r>
          </a:p>
        </p:txBody>
      </p:sp>
    </p:spTree>
    <p:extLst>
      <p:ext uri="{BB962C8B-B14F-4D97-AF65-F5344CB8AC3E}">
        <p14:creationId xmlns:p14="http://schemas.microsoft.com/office/powerpoint/2010/main" val="296971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9A9DA0-9F5D-2BB7-6967-49111F0851CF}"/>
              </a:ext>
            </a:extLst>
          </p:cNvPr>
          <p:cNvSpPr txBox="1"/>
          <p:nvPr/>
        </p:nvSpPr>
        <p:spPr>
          <a:xfrm>
            <a:off x="956386" y="343200"/>
            <a:ext cx="89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Production Line User Interface (with PM Alarms highlighted in yellow)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7BFE61-4E55-0018-D527-3B7F372F2DF9}"/>
              </a:ext>
            </a:extLst>
          </p:cNvPr>
          <p:cNvGrpSpPr/>
          <p:nvPr/>
        </p:nvGrpSpPr>
        <p:grpSpPr>
          <a:xfrm>
            <a:off x="1063689" y="1334277"/>
            <a:ext cx="10781524" cy="4450703"/>
            <a:chOff x="1063689" y="1334277"/>
            <a:chExt cx="10781524" cy="445070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7A3D2C0-1C29-BA60-0FBD-59E8C0963AAB}"/>
                </a:ext>
              </a:extLst>
            </p:cNvPr>
            <p:cNvGrpSpPr/>
            <p:nvPr/>
          </p:nvGrpSpPr>
          <p:grpSpPr>
            <a:xfrm>
              <a:off x="1063689" y="1334277"/>
              <a:ext cx="10781524" cy="4450703"/>
              <a:chOff x="1063689" y="1334277"/>
              <a:chExt cx="10781524" cy="445070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DB1963-C84B-7559-A3A0-3EA15C7822CA}"/>
                  </a:ext>
                </a:extLst>
              </p:cNvPr>
              <p:cNvSpPr/>
              <p:nvPr/>
            </p:nvSpPr>
            <p:spPr>
              <a:xfrm>
                <a:off x="1063689" y="1334277"/>
                <a:ext cx="1856792" cy="998376"/>
              </a:xfrm>
              <a:prstGeom prst="rect">
                <a:avLst/>
              </a:prstGeom>
              <a:solidFill>
                <a:srgbClr val="00FF00"/>
              </a:solidFill>
              <a:ln w="50800">
                <a:noFill/>
              </a:ln>
              <a:scene3d>
                <a:camera prst="orthographicFront"/>
                <a:lightRig rig="threePt" dir="t"/>
              </a:scene3d>
              <a:sp3d contourW="12700" prstMaterial="dkEdge">
                <a:bevelT/>
                <a:contourClr>
                  <a:schemeClr val="bg2">
                    <a:lumMod val="9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Sec 0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19F226E-C4FA-5998-AC4C-AECA210D9320}"/>
                  </a:ext>
                </a:extLst>
              </p:cNvPr>
              <p:cNvSpPr/>
              <p:nvPr/>
            </p:nvSpPr>
            <p:spPr>
              <a:xfrm>
                <a:off x="3289041" y="1334277"/>
                <a:ext cx="1856792" cy="998376"/>
              </a:xfrm>
              <a:prstGeom prst="rect">
                <a:avLst/>
              </a:prstGeom>
              <a:solidFill>
                <a:srgbClr val="00FF00"/>
              </a:solidFill>
              <a:ln w="50800">
                <a:noFill/>
              </a:ln>
              <a:scene3d>
                <a:camera prst="orthographicFront"/>
                <a:lightRig rig="threePt" dir="t"/>
              </a:scene3d>
              <a:sp3d contourW="12700" prstMaterial="dkEdge">
                <a:bevelT/>
                <a:contourClr>
                  <a:schemeClr val="bg2">
                    <a:lumMod val="9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Sec 1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C99D52-981B-D30E-9E71-B827682D6E13}"/>
                  </a:ext>
                </a:extLst>
              </p:cNvPr>
              <p:cNvSpPr/>
              <p:nvPr/>
            </p:nvSpPr>
            <p:spPr>
              <a:xfrm>
                <a:off x="5523725" y="1334277"/>
                <a:ext cx="1856792" cy="998376"/>
              </a:xfrm>
              <a:prstGeom prst="rect">
                <a:avLst/>
              </a:prstGeom>
              <a:solidFill>
                <a:srgbClr val="FFFF00"/>
              </a:solidFill>
              <a:ln w="50800">
                <a:noFill/>
              </a:ln>
              <a:scene3d>
                <a:camera prst="orthographicFront"/>
                <a:lightRig rig="threePt" dir="t"/>
              </a:scene3d>
              <a:sp3d contourW="12700" prstMaterial="dkEdge">
                <a:bevelT/>
                <a:contourClr>
                  <a:schemeClr val="bg2">
                    <a:lumMod val="9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Sec 2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CF1505-F66B-7A93-EF15-773EB6C2B947}"/>
                  </a:ext>
                </a:extLst>
              </p:cNvPr>
              <p:cNvSpPr/>
              <p:nvPr/>
            </p:nvSpPr>
            <p:spPr>
              <a:xfrm>
                <a:off x="7758409" y="1334277"/>
                <a:ext cx="1856792" cy="998376"/>
              </a:xfrm>
              <a:prstGeom prst="rect">
                <a:avLst/>
              </a:prstGeom>
              <a:solidFill>
                <a:srgbClr val="00FF00"/>
              </a:solidFill>
              <a:ln w="50800">
                <a:noFill/>
              </a:ln>
              <a:scene3d>
                <a:camera prst="orthographicFront"/>
                <a:lightRig rig="threePt" dir="t"/>
              </a:scene3d>
              <a:sp3d contourW="12700" prstMaterial="dkEdge">
                <a:bevelT/>
                <a:contourClr>
                  <a:schemeClr val="bg2">
                    <a:lumMod val="9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Sec 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ABE856-A729-E137-06B7-C1F3C37B5B7D}"/>
                  </a:ext>
                </a:extLst>
              </p:cNvPr>
              <p:cNvSpPr/>
              <p:nvPr/>
            </p:nvSpPr>
            <p:spPr>
              <a:xfrm>
                <a:off x="9988421" y="1334277"/>
                <a:ext cx="1856792" cy="998376"/>
              </a:xfrm>
              <a:prstGeom prst="rect">
                <a:avLst/>
              </a:prstGeom>
              <a:solidFill>
                <a:srgbClr val="00FF00"/>
              </a:solidFill>
              <a:ln w="50800">
                <a:noFill/>
              </a:ln>
              <a:scene3d>
                <a:camera prst="orthographicFront"/>
                <a:lightRig rig="threePt" dir="t"/>
              </a:scene3d>
              <a:sp3d contourW="12700" prstMaterial="dkEdge">
                <a:bevelT/>
                <a:contourClr>
                  <a:schemeClr val="bg2">
                    <a:lumMod val="9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Sec 4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B5B527A-A804-02BA-F18C-36EB93A3E231}"/>
                  </a:ext>
                </a:extLst>
              </p:cNvPr>
              <p:cNvSpPr/>
              <p:nvPr/>
            </p:nvSpPr>
            <p:spPr>
              <a:xfrm>
                <a:off x="1063689" y="2929812"/>
                <a:ext cx="1856792" cy="998376"/>
              </a:xfrm>
              <a:prstGeom prst="rect">
                <a:avLst/>
              </a:prstGeom>
              <a:solidFill>
                <a:srgbClr val="00FF00"/>
              </a:solidFill>
              <a:ln w="50800">
                <a:noFill/>
              </a:ln>
              <a:scene3d>
                <a:camera prst="orthographicFront"/>
                <a:lightRig rig="threePt" dir="t"/>
              </a:scene3d>
              <a:sp3d contourW="12700" prstMaterial="dkEdge">
                <a:bevelT/>
                <a:contourClr>
                  <a:schemeClr val="bg2">
                    <a:lumMod val="9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Sec 5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B2C3743-1B88-D26C-8C55-FA0A8E67B66E}"/>
                  </a:ext>
                </a:extLst>
              </p:cNvPr>
              <p:cNvSpPr/>
              <p:nvPr/>
            </p:nvSpPr>
            <p:spPr>
              <a:xfrm>
                <a:off x="3289041" y="2929812"/>
                <a:ext cx="1856792" cy="998376"/>
              </a:xfrm>
              <a:prstGeom prst="rect">
                <a:avLst/>
              </a:prstGeom>
              <a:solidFill>
                <a:srgbClr val="00FF00"/>
              </a:solidFill>
              <a:ln w="50800">
                <a:noFill/>
              </a:ln>
              <a:scene3d>
                <a:camera prst="orthographicFront"/>
                <a:lightRig rig="threePt" dir="t"/>
              </a:scene3d>
              <a:sp3d contourW="12700" prstMaterial="dkEdge">
                <a:bevelT/>
                <a:contourClr>
                  <a:schemeClr val="bg2">
                    <a:lumMod val="9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Sec 6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94AB54-17C3-1788-3755-8F37F452933E}"/>
                  </a:ext>
                </a:extLst>
              </p:cNvPr>
              <p:cNvSpPr/>
              <p:nvPr/>
            </p:nvSpPr>
            <p:spPr>
              <a:xfrm>
                <a:off x="5523725" y="2929812"/>
                <a:ext cx="1856792" cy="998376"/>
              </a:xfrm>
              <a:prstGeom prst="rect">
                <a:avLst/>
              </a:prstGeom>
              <a:solidFill>
                <a:srgbClr val="00FF00"/>
              </a:solidFill>
              <a:ln w="50800">
                <a:noFill/>
              </a:ln>
              <a:scene3d>
                <a:camera prst="orthographicFront"/>
                <a:lightRig rig="threePt" dir="t"/>
              </a:scene3d>
              <a:sp3d contourW="12700" prstMaterial="dkEdge">
                <a:bevelT/>
                <a:contourClr>
                  <a:schemeClr val="bg2">
                    <a:lumMod val="9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Sec 7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9D9DD3-D651-1A86-38D2-12908AB3AAF8}"/>
                  </a:ext>
                </a:extLst>
              </p:cNvPr>
              <p:cNvSpPr/>
              <p:nvPr/>
            </p:nvSpPr>
            <p:spPr>
              <a:xfrm>
                <a:off x="7758409" y="2929812"/>
                <a:ext cx="1856792" cy="998376"/>
              </a:xfrm>
              <a:prstGeom prst="rect">
                <a:avLst/>
              </a:prstGeom>
              <a:solidFill>
                <a:srgbClr val="00FF00"/>
              </a:solidFill>
              <a:ln w="50800">
                <a:noFill/>
              </a:ln>
              <a:scene3d>
                <a:camera prst="orthographicFront"/>
                <a:lightRig rig="threePt" dir="t"/>
              </a:scene3d>
              <a:sp3d contourW="12700" prstMaterial="dkEdge">
                <a:bevelT/>
                <a:contourClr>
                  <a:schemeClr val="bg2">
                    <a:lumMod val="9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Sec 8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EFAE037-0C5A-FD12-73FB-3C3F9D58F4D5}"/>
                  </a:ext>
                </a:extLst>
              </p:cNvPr>
              <p:cNvSpPr/>
              <p:nvPr/>
            </p:nvSpPr>
            <p:spPr>
              <a:xfrm>
                <a:off x="9988421" y="2929812"/>
                <a:ext cx="1856792" cy="998376"/>
              </a:xfrm>
              <a:prstGeom prst="rect">
                <a:avLst/>
              </a:prstGeom>
              <a:solidFill>
                <a:srgbClr val="00FF00"/>
              </a:solidFill>
              <a:ln w="50800">
                <a:noFill/>
              </a:ln>
              <a:scene3d>
                <a:camera prst="orthographicFront"/>
                <a:lightRig rig="threePt" dir="t"/>
              </a:scene3d>
              <a:sp3d contourW="12700" prstMaterial="dkEdge">
                <a:bevelT/>
                <a:contourClr>
                  <a:schemeClr val="bg2">
                    <a:lumMod val="9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Sec 9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E8CCAB-9C20-2CB2-57D2-C4B6D2F2FE0D}"/>
                  </a:ext>
                </a:extLst>
              </p:cNvPr>
              <p:cNvSpPr/>
              <p:nvPr/>
            </p:nvSpPr>
            <p:spPr>
              <a:xfrm>
                <a:off x="1063689" y="4786604"/>
                <a:ext cx="3360265" cy="998376"/>
              </a:xfrm>
              <a:prstGeom prst="rect">
                <a:avLst/>
              </a:prstGeom>
              <a:solidFill>
                <a:srgbClr val="FFFF00"/>
              </a:solidFill>
              <a:ln w="50800">
                <a:noFill/>
              </a:ln>
              <a:scene3d>
                <a:camera prst="orthographicFront"/>
                <a:lightRig rig="threePt" dir="t"/>
              </a:scene3d>
              <a:sp3d contourW="12700" prstMaterial="dkEdge">
                <a:bevelT/>
                <a:contourClr>
                  <a:schemeClr val="bg2">
                    <a:lumMod val="9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Top Priority Items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0629B0-1DF9-C8C2-AED4-44FA4085445B}"/>
                </a:ext>
              </a:extLst>
            </p:cNvPr>
            <p:cNvSpPr/>
            <p:nvPr/>
          </p:nvSpPr>
          <p:spPr>
            <a:xfrm>
              <a:off x="8484948" y="4777896"/>
              <a:ext cx="3360265" cy="9983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noFill/>
            </a:ln>
            <a:scene3d>
              <a:camera prst="orthographicFront"/>
              <a:lightRig rig="threePt" dir="t"/>
            </a:scene3d>
            <a:sp3d prstMaterial="dk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Corrective Maintenance Recording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964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B7750D1-D6D7-CAAA-72A1-EF1E0CF9D5E0}"/>
              </a:ext>
            </a:extLst>
          </p:cNvPr>
          <p:cNvGrpSpPr/>
          <p:nvPr/>
        </p:nvGrpSpPr>
        <p:grpSpPr>
          <a:xfrm>
            <a:off x="1063689" y="1334277"/>
            <a:ext cx="10781524" cy="4450703"/>
            <a:chOff x="1063689" y="1334277"/>
            <a:chExt cx="10781524" cy="445070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10376F9-A8A8-6988-2A80-3C411A57F756}"/>
                </a:ext>
              </a:extLst>
            </p:cNvPr>
            <p:cNvGrpSpPr/>
            <p:nvPr/>
          </p:nvGrpSpPr>
          <p:grpSpPr>
            <a:xfrm>
              <a:off x="1063689" y="1334277"/>
              <a:ext cx="10781524" cy="4450703"/>
              <a:chOff x="1063689" y="1334277"/>
              <a:chExt cx="10781524" cy="4450703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2A15EAD-7FAF-BAD0-7397-C2A6C8A2F42B}"/>
                  </a:ext>
                </a:extLst>
              </p:cNvPr>
              <p:cNvSpPr/>
              <p:nvPr/>
            </p:nvSpPr>
            <p:spPr>
              <a:xfrm>
                <a:off x="1063689" y="1334277"/>
                <a:ext cx="1856792" cy="998376"/>
              </a:xfrm>
              <a:prstGeom prst="rect">
                <a:avLst/>
              </a:prstGeom>
              <a:solidFill>
                <a:srgbClr val="00FF00"/>
              </a:solidFill>
              <a:ln w="50800">
                <a:noFill/>
              </a:ln>
              <a:scene3d>
                <a:camera prst="orthographicFront"/>
                <a:lightRig rig="threePt" dir="t"/>
              </a:scene3d>
              <a:sp3d contourW="12700" prstMaterial="dkEdge">
                <a:bevelT/>
                <a:contourClr>
                  <a:schemeClr val="bg2">
                    <a:lumMod val="9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Sec 0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1F9B06-598C-EA08-E268-3D56C8D39953}"/>
                  </a:ext>
                </a:extLst>
              </p:cNvPr>
              <p:cNvSpPr/>
              <p:nvPr/>
            </p:nvSpPr>
            <p:spPr>
              <a:xfrm>
                <a:off x="3289041" y="1334277"/>
                <a:ext cx="1856792" cy="998376"/>
              </a:xfrm>
              <a:prstGeom prst="rect">
                <a:avLst/>
              </a:prstGeom>
              <a:solidFill>
                <a:srgbClr val="00FF00"/>
              </a:solidFill>
              <a:ln w="50800">
                <a:noFill/>
              </a:ln>
              <a:scene3d>
                <a:camera prst="orthographicFront"/>
                <a:lightRig rig="threePt" dir="t"/>
              </a:scene3d>
              <a:sp3d contourW="12700" prstMaterial="dkEdge">
                <a:bevelT/>
                <a:contourClr>
                  <a:schemeClr val="bg2">
                    <a:lumMod val="9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Sec 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780DAFE-50BD-6445-11E1-5A6A2F00FC9D}"/>
                  </a:ext>
                </a:extLst>
              </p:cNvPr>
              <p:cNvSpPr/>
              <p:nvPr/>
            </p:nvSpPr>
            <p:spPr>
              <a:xfrm>
                <a:off x="5523725" y="1334277"/>
                <a:ext cx="1856792" cy="998376"/>
              </a:xfrm>
              <a:prstGeom prst="rect">
                <a:avLst/>
              </a:prstGeom>
              <a:solidFill>
                <a:srgbClr val="FFFF00"/>
              </a:solidFill>
              <a:ln w="50800">
                <a:noFill/>
              </a:ln>
              <a:scene3d>
                <a:camera prst="orthographicFront"/>
                <a:lightRig rig="threePt" dir="t"/>
              </a:scene3d>
              <a:sp3d contourW="12700" prstMaterial="dkEdge">
                <a:bevelT/>
                <a:contourClr>
                  <a:schemeClr val="bg2">
                    <a:lumMod val="9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Sec 2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0468D95-74E0-F05F-E38A-01B2D4E45209}"/>
                  </a:ext>
                </a:extLst>
              </p:cNvPr>
              <p:cNvSpPr/>
              <p:nvPr/>
            </p:nvSpPr>
            <p:spPr>
              <a:xfrm>
                <a:off x="7758409" y="1334277"/>
                <a:ext cx="1856792" cy="998376"/>
              </a:xfrm>
              <a:prstGeom prst="rect">
                <a:avLst/>
              </a:prstGeom>
              <a:solidFill>
                <a:srgbClr val="00FF00"/>
              </a:solidFill>
              <a:ln w="50800">
                <a:noFill/>
              </a:ln>
              <a:scene3d>
                <a:camera prst="orthographicFront"/>
                <a:lightRig rig="threePt" dir="t"/>
              </a:scene3d>
              <a:sp3d contourW="12700" prstMaterial="dkEdge">
                <a:bevelT/>
                <a:contourClr>
                  <a:schemeClr val="bg2">
                    <a:lumMod val="9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Sec 3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914C9D7-1AB1-17A5-75B6-F3D08D991D21}"/>
                  </a:ext>
                </a:extLst>
              </p:cNvPr>
              <p:cNvSpPr/>
              <p:nvPr/>
            </p:nvSpPr>
            <p:spPr>
              <a:xfrm>
                <a:off x="9988421" y="1334277"/>
                <a:ext cx="1856792" cy="998376"/>
              </a:xfrm>
              <a:prstGeom prst="rect">
                <a:avLst/>
              </a:prstGeom>
              <a:solidFill>
                <a:srgbClr val="00FF00"/>
              </a:solidFill>
              <a:ln w="50800">
                <a:noFill/>
              </a:ln>
              <a:scene3d>
                <a:camera prst="orthographicFront"/>
                <a:lightRig rig="threePt" dir="t"/>
              </a:scene3d>
              <a:sp3d contourW="12700" prstMaterial="dkEdge">
                <a:bevelT/>
                <a:contourClr>
                  <a:schemeClr val="bg2">
                    <a:lumMod val="9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Sec 4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9CC55F6-A1C0-36A8-15DE-FF6F942FBCC2}"/>
                  </a:ext>
                </a:extLst>
              </p:cNvPr>
              <p:cNvSpPr/>
              <p:nvPr/>
            </p:nvSpPr>
            <p:spPr>
              <a:xfrm>
                <a:off x="1063689" y="2929812"/>
                <a:ext cx="1856792" cy="998376"/>
              </a:xfrm>
              <a:prstGeom prst="rect">
                <a:avLst/>
              </a:prstGeom>
              <a:solidFill>
                <a:srgbClr val="00FF00"/>
              </a:solidFill>
              <a:ln w="50800">
                <a:noFill/>
              </a:ln>
              <a:scene3d>
                <a:camera prst="orthographicFront"/>
                <a:lightRig rig="threePt" dir="t"/>
              </a:scene3d>
              <a:sp3d contourW="12700" prstMaterial="dkEdge">
                <a:bevelT/>
                <a:contourClr>
                  <a:schemeClr val="bg2">
                    <a:lumMod val="9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Sec 5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1C1C633-F4B6-EA1D-2926-0D8D45FBD6A4}"/>
                  </a:ext>
                </a:extLst>
              </p:cNvPr>
              <p:cNvSpPr/>
              <p:nvPr/>
            </p:nvSpPr>
            <p:spPr>
              <a:xfrm>
                <a:off x="3289041" y="2929812"/>
                <a:ext cx="1856792" cy="998376"/>
              </a:xfrm>
              <a:prstGeom prst="rect">
                <a:avLst/>
              </a:prstGeom>
              <a:solidFill>
                <a:srgbClr val="00FF00"/>
              </a:solidFill>
              <a:ln w="50800">
                <a:noFill/>
              </a:ln>
              <a:scene3d>
                <a:camera prst="orthographicFront"/>
                <a:lightRig rig="threePt" dir="t"/>
              </a:scene3d>
              <a:sp3d contourW="12700" prstMaterial="dkEdge">
                <a:bevelT/>
                <a:contourClr>
                  <a:schemeClr val="bg2">
                    <a:lumMod val="9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Sec 6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AC5FBD8-6B6C-0E08-4A91-BF42593DD36E}"/>
                  </a:ext>
                </a:extLst>
              </p:cNvPr>
              <p:cNvSpPr/>
              <p:nvPr/>
            </p:nvSpPr>
            <p:spPr>
              <a:xfrm>
                <a:off x="5523725" y="2929812"/>
                <a:ext cx="1856792" cy="998376"/>
              </a:xfrm>
              <a:prstGeom prst="rect">
                <a:avLst/>
              </a:prstGeom>
              <a:solidFill>
                <a:srgbClr val="00FF00"/>
              </a:solidFill>
              <a:ln w="50800">
                <a:noFill/>
              </a:ln>
              <a:scene3d>
                <a:camera prst="orthographicFront"/>
                <a:lightRig rig="threePt" dir="t"/>
              </a:scene3d>
              <a:sp3d contourW="12700" prstMaterial="dkEdge">
                <a:bevelT/>
                <a:contourClr>
                  <a:schemeClr val="bg2">
                    <a:lumMod val="9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Sec 7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D7916BD-1C3F-E77E-33FC-0149492026FB}"/>
                  </a:ext>
                </a:extLst>
              </p:cNvPr>
              <p:cNvSpPr/>
              <p:nvPr/>
            </p:nvSpPr>
            <p:spPr>
              <a:xfrm>
                <a:off x="7758409" y="2929812"/>
                <a:ext cx="1856792" cy="998376"/>
              </a:xfrm>
              <a:prstGeom prst="rect">
                <a:avLst/>
              </a:prstGeom>
              <a:solidFill>
                <a:srgbClr val="00FF00"/>
              </a:solidFill>
              <a:ln w="50800">
                <a:noFill/>
              </a:ln>
              <a:scene3d>
                <a:camera prst="orthographicFront"/>
                <a:lightRig rig="threePt" dir="t"/>
              </a:scene3d>
              <a:sp3d contourW="12700" prstMaterial="dkEdge">
                <a:bevelT/>
                <a:contourClr>
                  <a:schemeClr val="bg2">
                    <a:lumMod val="9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Sec 8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E82A117-2A22-623D-9EA5-D415B9B7A68E}"/>
                  </a:ext>
                </a:extLst>
              </p:cNvPr>
              <p:cNvSpPr/>
              <p:nvPr/>
            </p:nvSpPr>
            <p:spPr>
              <a:xfrm>
                <a:off x="9988421" y="2929812"/>
                <a:ext cx="1856792" cy="998376"/>
              </a:xfrm>
              <a:prstGeom prst="rect">
                <a:avLst/>
              </a:prstGeom>
              <a:solidFill>
                <a:srgbClr val="00FF00"/>
              </a:solidFill>
              <a:ln w="50800">
                <a:noFill/>
              </a:ln>
              <a:scene3d>
                <a:camera prst="orthographicFront"/>
                <a:lightRig rig="threePt" dir="t"/>
              </a:scene3d>
              <a:sp3d contourW="12700" prstMaterial="dkEdge">
                <a:bevelT/>
                <a:contourClr>
                  <a:schemeClr val="bg2">
                    <a:lumMod val="9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Sec 9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47A2C8-B242-F5F2-0605-F4A970AFAC95}"/>
                  </a:ext>
                </a:extLst>
              </p:cNvPr>
              <p:cNvSpPr/>
              <p:nvPr/>
            </p:nvSpPr>
            <p:spPr>
              <a:xfrm>
                <a:off x="1063689" y="4786604"/>
                <a:ext cx="3360265" cy="998376"/>
              </a:xfrm>
              <a:prstGeom prst="rect">
                <a:avLst/>
              </a:prstGeom>
              <a:solidFill>
                <a:srgbClr val="FFFF00"/>
              </a:solidFill>
              <a:ln w="50800">
                <a:noFill/>
              </a:ln>
              <a:scene3d>
                <a:camera prst="orthographicFront"/>
                <a:lightRig rig="threePt" dir="t"/>
              </a:scene3d>
              <a:sp3d contourW="12700" prstMaterial="dkEdge">
                <a:bevelT/>
                <a:contourClr>
                  <a:schemeClr val="bg2">
                    <a:lumMod val="9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Top Priority Items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3B4485-D6A4-BAA0-AF70-FAC5F199674C}"/>
                </a:ext>
              </a:extLst>
            </p:cNvPr>
            <p:cNvSpPr/>
            <p:nvPr/>
          </p:nvSpPr>
          <p:spPr>
            <a:xfrm>
              <a:off x="8484948" y="4777896"/>
              <a:ext cx="3360265" cy="9983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noFill/>
            </a:ln>
            <a:scene3d>
              <a:camera prst="orthographicFront"/>
              <a:lightRig rig="threePt" dir="t"/>
            </a:scene3d>
            <a:sp3d prstMaterial="dk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Corrective Maintenance Recording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9A9DA0-9F5D-2BB7-6967-49111F0851CF}"/>
              </a:ext>
            </a:extLst>
          </p:cNvPr>
          <p:cNvSpPr txBox="1"/>
          <p:nvPr/>
        </p:nvSpPr>
        <p:spPr>
          <a:xfrm>
            <a:off x="956386" y="343200"/>
            <a:ext cx="89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Production Line User Interface (with user interaction)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B83EE-6185-E1D1-20C0-E18E5E797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10" y="2199808"/>
            <a:ext cx="8964276" cy="1124107"/>
          </a:xfrm>
          <a:prstGeom prst="rect">
            <a:avLst/>
          </a:prstGeom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6047677C-08D1-5D8B-35FB-D91F9C6B7316}"/>
              </a:ext>
            </a:extLst>
          </p:cNvPr>
          <p:cNvSpPr/>
          <p:nvPr/>
        </p:nvSpPr>
        <p:spPr>
          <a:xfrm>
            <a:off x="6937016" y="879566"/>
            <a:ext cx="2537909" cy="627017"/>
          </a:xfrm>
          <a:prstGeom prst="wedgeRoundRectCallout">
            <a:avLst>
              <a:gd name="adj1" fmla="val -49912"/>
              <a:gd name="adj2" fmla="val 10416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Once click a PM items window will pop out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3BD733F5-BC2F-6F49-29B9-540BDF4E1857}"/>
              </a:ext>
            </a:extLst>
          </p:cNvPr>
          <p:cNvSpPr/>
          <p:nvPr/>
        </p:nvSpPr>
        <p:spPr>
          <a:xfrm>
            <a:off x="4659086" y="4149066"/>
            <a:ext cx="3187337" cy="2016603"/>
          </a:xfrm>
          <a:prstGeom prst="wedgeRoundRectCallout">
            <a:avLst>
              <a:gd name="adj1" fmla="val 112368"/>
              <a:gd name="adj2" fmla="val -10621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 PM item is done the Technician will click done and it will automatically update the PM database and calculate the next PM Schedule for the following item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B9C4A8-D866-E930-97B4-2AA80CC3DF1A}"/>
              </a:ext>
            </a:extLst>
          </p:cNvPr>
          <p:cNvSpPr/>
          <p:nvPr/>
        </p:nvSpPr>
        <p:spPr>
          <a:xfrm>
            <a:off x="8484948" y="4877587"/>
            <a:ext cx="3360265" cy="998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Corrective Maintenance Recording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FE95D2B5-F83C-4737-B8E9-76302B575266}"/>
              </a:ext>
            </a:extLst>
          </p:cNvPr>
          <p:cNvSpPr/>
          <p:nvPr/>
        </p:nvSpPr>
        <p:spPr>
          <a:xfrm>
            <a:off x="9474925" y="4041506"/>
            <a:ext cx="2537909" cy="627017"/>
          </a:xfrm>
          <a:prstGeom prst="wedgeRoundRectCallout">
            <a:avLst>
              <a:gd name="adj1" fmla="val -44079"/>
              <a:gd name="adj2" fmla="val 9722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Recording of unplanned activity items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FA40F04-7CD2-38FF-2939-82D496C2ACE1}"/>
              </a:ext>
            </a:extLst>
          </p:cNvPr>
          <p:cNvSpPr/>
          <p:nvPr/>
        </p:nvSpPr>
        <p:spPr>
          <a:xfrm>
            <a:off x="1886045" y="3996435"/>
            <a:ext cx="2537909" cy="627017"/>
          </a:xfrm>
          <a:prstGeom prst="wedgeRoundRectCallout">
            <a:avLst>
              <a:gd name="adj1" fmla="val -49912"/>
              <a:gd name="adj2" fmla="val 10416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Once click a PDM items window will pop out</a:t>
            </a:r>
          </a:p>
        </p:txBody>
      </p:sp>
    </p:spTree>
    <p:extLst>
      <p:ext uri="{BB962C8B-B14F-4D97-AF65-F5344CB8AC3E}">
        <p14:creationId xmlns:p14="http://schemas.microsoft.com/office/powerpoint/2010/main" val="173274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1F27-A2B2-DA02-80DA-66626AC9C8DA}"/>
              </a:ext>
            </a:extLst>
          </p:cNvPr>
          <p:cNvSpPr txBox="1"/>
          <p:nvPr/>
        </p:nvSpPr>
        <p:spPr>
          <a:xfrm>
            <a:off x="793102" y="427176"/>
            <a:ext cx="89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Database (Sample)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6B389-6E05-965A-26EA-7D15B63E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8" y="1634169"/>
            <a:ext cx="7251784" cy="3978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339746-714C-24A3-6154-A8950F8957CB}"/>
              </a:ext>
            </a:extLst>
          </p:cNvPr>
          <p:cNvSpPr txBox="1"/>
          <p:nvPr/>
        </p:nvSpPr>
        <p:spPr>
          <a:xfrm>
            <a:off x="793102" y="2099388"/>
            <a:ext cx="2808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will be updated in this database and it will be use by the system to trigger the next PM items.</a:t>
            </a:r>
          </a:p>
        </p:txBody>
      </p:sp>
    </p:spTree>
    <p:extLst>
      <p:ext uri="{BB962C8B-B14F-4D97-AF65-F5344CB8AC3E}">
        <p14:creationId xmlns:p14="http://schemas.microsoft.com/office/powerpoint/2010/main" val="182643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0B5BA-C76F-CEE1-05B5-7A626AB950BB}"/>
              </a:ext>
            </a:extLst>
          </p:cNvPr>
          <p:cNvSpPr txBox="1"/>
          <p:nvPr/>
        </p:nvSpPr>
        <p:spPr>
          <a:xfrm>
            <a:off x="956386" y="343200"/>
            <a:ext cx="89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OSI Dash Board  (for easy monitoring by all concerned </a:t>
            </a:r>
            <a:r>
              <a:rPr lang="en-US" sz="2400" dirty="0" err="1"/>
              <a:t>personnels</a:t>
            </a:r>
            <a:r>
              <a:rPr lang="en-US" sz="2400" dirty="0"/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959AB3-3F98-65CC-EDE0-51A654BBAA91}"/>
              </a:ext>
            </a:extLst>
          </p:cNvPr>
          <p:cNvGrpSpPr/>
          <p:nvPr/>
        </p:nvGrpSpPr>
        <p:grpSpPr>
          <a:xfrm>
            <a:off x="2386549" y="1138711"/>
            <a:ext cx="7613236" cy="4845323"/>
            <a:chOff x="2386549" y="1312882"/>
            <a:chExt cx="7613236" cy="48453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B281A7-CC66-137B-95A6-AC755495A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6549" y="1312882"/>
              <a:ext cx="7613236" cy="484532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8A7E7F-A035-174D-4AD3-34BB884BF929}"/>
                </a:ext>
              </a:extLst>
            </p:cNvPr>
            <p:cNvSpPr txBox="1"/>
            <p:nvPr/>
          </p:nvSpPr>
          <p:spPr>
            <a:xfrm rot="20047228">
              <a:off x="2725783" y="3443156"/>
              <a:ext cx="6740433" cy="58477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For Illustration Purposes only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64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D97F99-277A-B86D-1F56-0433ADB0D430}"/>
              </a:ext>
            </a:extLst>
          </p:cNvPr>
          <p:cNvSpPr txBox="1"/>
          <p:nvPr/>
        </p:nvSpPr>
        <p:spPr>
          <a:xfrm>
            <a:off x="1107853" y="356713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System Flow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443E6-834E-CFD5-82BF-AF8E3BB10EEC}"/>
              </a:ext>
            </a:extLst>
          </p:cNvPr>
          <p:cNvSpPr txBox="1"/>
          <p:nvPr/>
        </p:nvSpPr>
        <p:spPr>
          <a:xfrm>
            <a:off x="5333497" y="2255666"/>
            <a:ext cx="357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A. Corrective </a:t>
            </a:r>
            <a:r>
              <a:rPr lang="en-US" sz="2400" dirty="0" err="1"/>
              <a:t>Maintenace</a:t>
            </a:r>
            <a:endParaRPr lang="en-US" sz="2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93F1D9-948F-C5C1-8850-FCDD47F1212F}"/>
              </a:ext>
            </a:extLst>
          </p:cNvPr>
          <p:cNvGrpSpPr/>
          <p:nvPr/>
        </p:nvGrpSpPr>
        <p:grpSpPr>
          <a:xfrm>
            <a:off x="1458059" y="1205570"/>
            <a:ext cx="8603760" cy="4670230"/>
            <a:chOff x="869299" y="1504149"/>
            <a:chExt cx="8603760" cy="4670230"/>
          </a:xfrm>
        </p:grpSpPr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E0075FB5-376D-74C2-330E-3D2BE59DFE92}"/>
                </a:ext>
              </a:extLst>
            </p:cNvPr>
            <p:cNvSpPr/>
            <p:nvPr/>
          </p:nvSpPr>
          <p:spPr>
            <a:xfrm>
              <a:off x="1650275" y="1504149"/>
              <a:ext cx="1576252" cy="476090"/>
            </a:xfrm>
            <a:prstGeom prst="flowChartTerminator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F681B91D-AFD7-DF06-532E-C263732B107A}"/>
                </a:ext>
              </a:extLst>
            </p:cNvPr>
            <p:cNvSpPr/>
            <p:nvPr/>
          </p:nvSpPr>
          <p:spPr>
            <a:xfrm>
              <a:off x="1036321" y="2329883"/>
              <a:ext cx="2804160" cy="1062446"/>
            </a:xfrm>
            <a:prstGeom prst="flowChartProcess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Unplanned Activities Done</a:t>
              </a:r>
            </a:p>
            <a:p>
              <a:pPr algn="ctr"/>
              <a:r>
                <a:rPr lang="en-US" dirty="0"/>
                <a:t>(Replacement of parts due to failure/ failure stage)</a:t>
              </a: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310AFA6F-F67D-EBC2-6341-D85CA87DEC01}"/>
                </a:ext>
              </a:extLst>
            </p:cNvPr>
            <p:cNvSpPr/>
            <p:nvPr/>
          </p:nvSpPr>
          <p:spPr>
            <a:xfrm>
              <a:off x="956385" y="3779521"/>
              <a:ext cx="2804160" cy="1166949"/>
            </a:xfrm>
            <a:prstGeom prst="flowChartInputOutpu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Manual Input the unplanned items done at user interface</a:t>
              </a:r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04FA3979-6D1D-8E8F-3BFE-1C4F6B1C6C1A}"/>
                </a:ext>
              </a:extLst>
            </p:cNvPr>
            <p:cNvSpPr/>
            <p:nvPr/>
          </p:nvSpPr>
          <p:spPr>
            <a:xfrm>
              <a:off x="869299" y="5353851"/>
              <a:ext cx="2804160" cy="820528"/>
            </a:xfrm>
            <a:prstGeom prst="flowChartInputOutpu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 will auto update</a:t>
              </a:r>
            </a:p>
          </p:txBody>
        </p:sp>
        <p:sp>
          <p:nvSpPr>
            <p:cNvPr id="9" name="Flowchart: Data 8">
              <a:extLst>
                <a:ext uri="{FF2B5EF4-FFF2-40B4-BE49-F238E27FC236}">
                  <a16:creationId xmlns:a16="http://schemas.microsoft.com/office/drawing/2014/main" id="{04451D1A-82A5-D31D-5A17-71983447ECD9}"/>
                </a:ext>
              </a:extLst>
            </p:cNvPr>
            <p:cNvSpPr/>
            <p:nvPr/>
          </p:nvSpPr>
          <p:spPr>
            <a:xfrm>
              <a:off x="4302033" y="5353851"/>
              <a:ext cx="2804160" cy="820528"/>
            </a:xfrm>
            <a:prstGeom prst="flowChartInputOutpu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OSI Dashboard will auto update  </a:t>
              </a:r>
            </a:p>
          </p:txBody>
        </p:sp>
        <p:sp>
          <p:nvSpPr>
            <p:cNvPr id="10" name="Flowchart: Terminator 9">
              <a:extLst>
                <a:ext uri="{FF2B5EF4-FFF2-40B4-BE49-F238E27FC236}">
                  <a16:creationId xmlns:a16="http://schemas.microsoft.com/office/drawing/2014/main" id="{75DD1CEF-32D2-C43D-85D5-D481985BB173}"/>
                </a:ext>
              </a:extLst>
            </p:cNvPr>
            <p:cNvSpPr/>
            <p:nvPr/>
          </p:nvSpPr>
          <p:spPr>
            <a:xfrm>
              <a:off x="7896807" y="5591385"/>
              <a:ext cx="1576252" cy="476090"/>
            </a:xfrm>
            <a:prstGeom prst="flowChartTerminator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07A741E-FF15-C823-DE49-6B1AAD40563B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2438401" y="1980239"/>
              <a:ext cx="0" cy="349644"/>
            </a:xfrm>
            <a:prstGeom prst="straightConnector1">
              <a:avLst/>
            </a:prstGeom>
            <a:ln w="254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D94C8E-1BB8-69BF-C733-AC81337D62C1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1" y="3392329"/>
              <a:ext cx="0" cy="387192"/>
            </a:xfrm>
            <a:prstGeom prst="straightConnector1">
              <a:avLst/>
            </a:prstGeom>
            <a:ln w="254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B51A0E0-47A2-FFB5-E84B-141278E3D5D6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1" y="4946470"/>
              <a:ext cx="0" cy="407381"/>
            </a:xfrm>
            <a:prstGeom prst="straightConnector1">
              <a:avLst/>
            </a:prstGeom>
            <a:ln w="254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D912E6C-9B42-6662-7F5D-0B99D9D2421C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>
              <a:off x="3393043" y="5764115"/>
              <a:ext cx="1135413" cy="0"/>
            </a:xfrm>
            <a:prstGeom prst="straightConnector1">
              <a:avLst/>
            </a:prstGeom>
            <a:ln w="254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A9CD8B8-4FFF-9CA1-5642-62432D33A74B}"/>
                </a:ext>
              </a:extLst>
            </p:cNvPr>
            <p:cNvCxnSpPr>
              <a:cxnSpLocks/>
            </p:cNvCxnSpPr>
            <p:nvPr/>
          </p:nvCxnSpPr>
          <p:spPr>
            <a:xfrm>
              <a:off x="6761394" y="5829430"/>
              <a:ext cx="1135413" cy="0"/>
            </a:xfrm>
            <a:prstGeom prst="straightConnector1">
              <a:avLst/>
            </a:prstGeom>
            <a:ln w="254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79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D97F99-277A-B86D-1F56-0433ADB0D430}"/>
              </a:ext>
            </a:extLst>
          </p:cNvPr>
          <p:cNvSpPr txBox="1"/>
          <p:nvPr/>
        </p:nvSpPr>
        <p:spPr>
          <a:xfrm>
            <a:off x="748234" y="235490"/>
            <a:ext cx="89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System Flow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443E6-834E-CFD5-82BF-AF8E3BB10EEC}"/>
              </a:ext>
            </a:extLst>
          </p:cNvPr>
          <p:cNvSpPr txBox="1"/>
          <p:nvPr/>
        </p:nvSpPr>
        <p:spPr>
          <a:xfrm>
            <a:off x="1421705" y="720486"/>
            <a:ext cx="357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B. Preventive Maintenance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E48161-7722-E86C-B37D-329A4E81B781}"/>
              </a:ext>
            </a:extLst>
          </p:cNvPr>
          <p:cNvGrpSpPr/>
          <p:nvPr/>
        </p:nvGrpSpPr>
        <p:grpSpPr>
          <a:xfrm>
            <a:off x="2254273" y="1070674"/>
            <a:ext cx="8009400" cy="5188869"/>
            <a:chOff x="910664" y="1033351"/>
            <a:chExt cx="8009400" cy="5188869"/>
          </a:xfrm>
        </p:grpSpPr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E0075FB5-376D-74C2-330E-3D2BE59DFE92}"/>
                </a:ext>
              </a:extLst>
            </p:cNvPr>
            <p:cNvSpPr/>
            <p:nvPr/>
          </p:nvSpPr>
          <p:spPr>
            <a:xfrm>
              <a:off x="2239035" y="1205570"/>
              <a:ext cx="1576252" cy="476090"/>
            </a:xfrm>
            <a:prstGeom prst="flowChartTerminator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310AFA6F-F67D-EBC2-6341-D85CA87DEC01}"/>
                </a:ext>
              </a:extLst>
            </p:cNvPr>
            <p:cNvSpPr/>
            <p:nvPr/>
          </p:nvSpPr>
          <p:spPr>
            <a:xfrm>
              <a:off x="910664" y="3472235"/>
              <a:ext cx="3707990" cy="1166949"/>
            </a:xfrm>
            <a:prstGeom prst="flowChartInputOutpu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interface will show yellow alarm on affected machine section</a:t>
              </a:r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04FA3979-6D1D-8E8F-3BFE-1C4F6B1C6C1A}"/>
                </a:ext>
              </a:extLst>
            </p:cNvPr>
            <p:cNvSpPr/>
            <p:nvPr/>
          </p:nvSpPr>
          <p:spPr>
            <a:xfrm>
              <a:off x="5681407" y="2352233"/>
              <a:ext cx="2804160" cy="1166948"/>
            </a:xfrm>
            <a:prstGeom prst="flowChartInputOutpu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 will </a:t>
              </a:r>
              <a:r>
                <a:rPr lang="en-US" dirty="0" err="1"/>
                <a:t>autoupdate</a:t>
              </a:r>
              <a:r>
                <a:rPr lang="en-US" dirty="0"/>
                <a:t> and recalculate the next PM date</a:t>
              </a:r>
            </a:p>
          </p:txBody>
        </p:sp>
        <p:sp>
          <p:nvSpPr>
            <p:cNvPr id="9" name="Flowchart: Data 8">
              <a:extLst>
                <a:ext uri="{FF2B5EF4-FFF2-40B4-BE49-F238E27FC236}">
                  <a16:creationId xmlns:a16="http://schemas.microsoft.com/office/drawing/2014/main" id="{04451D1A-82A5-D31D-5A17-71983447ECD9}"/>
                </a:ext>
              </a:extLst>
            </p:cNvPr>
            <p:cNvSpPr/>
            <p:nvPr/>
          </p:nvSpPr>
          <p:spPr>
            <a:xfrm>
              <a:off x="5681407" y="3990111"/>
              <a:ext cx="2804160" cy="820528"/>
            </a:xfrm>
            <a:prstGeom prst="flowChartInputOutpu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OSI Dashboard will auto update  </a:t>
              </a:r>
            </a:p>
          </p:txBody>
        </p:sp>
        <p:sp>
          <p:nvSpPr>
            <p:cNvPr id="10" name="Flowchart: Terminator 9">
              <a:extLst>
                <a:ext uri="{FF2B5EF4-FFF2-40B4-BE49-F238E27FC236}">
                  <a16:creationId xmlns:a16="http://schemas.microsoft.com/office/drawing/2014/main" id="{75DD1CEF-32D2-C43D-85D5-D481985BB173}"/>
                </a:ext>
              </a:extLst>
            </p:cNvPr>
            <p:cNvSpPr/>
            <p:nvPr/>
          </p:nvSpPr>
          <p:spPr>
            <a:xfrm>
              <a:off x="6575776" y="5311111"/>
              <a:ext cx="1576252" cy="476090"/>
            </a:xfrm>
            <a:prstGeom prst="flowChartTerminator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07A741E-FF15-C823-DE49-6B1AAD40563B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027161" y="1681660"/>
              <a:ext cx="0" cy="349644"/>
            </a:xfrm>
            <a:prstGeom prst="straightConnector1">
              <a:avLst/>
            </a:prstGeom>
            <a:ln w="254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D94C8E-1BB8-69BF-C733-AC81337D62C1}"/>
                </a:ext>
              </a:extLst>
            </p:cNvPr>
            <p:cNvCxnSpPr>
              <a:cxnSpLocks/>
            </p:cNvCxnSpPr>
            <p:nvPr/>
          </p:nvCxnSpPr>
          <p:spPr>
            <a:xfrm>
              <a:off x="3027161" y="3093750"/>
              <a:ext cx="0" cy="387192"/>
            </a:xfrm>
            <a:prstGeom prst="straightConnector1">
              <a:avLst/>
            </a:prstGeom>
            <a:ln w="254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B51A0E0-47A2-FFB5-E84B-141278E3D5D6}"/>
                </a:ext>
              </a:extLst>
            </p:cNvPr>
            <p:cNvCxnSpPr>
              <a:cxnSpLocks/>
            </p:cNvCxnSpPr>
            <p:nvPr/>
          </p:nvCxnSpPr>
          <p:spPr>
            <a:xfrm>
              <a:off x="3027161" y="4647891"/>
              <a:ext cx="0" cy="407381"/>
            </a:xfrm>
            <a:prstGeom prst="straightConnector1">
              <a:avLst/>
            </a:prstGeom>
            <a:ln w="254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D912E6C-9B42-6662-7F5D-0B99D9D2421C}"/>
                </a:ext>
              </a:extLst>
            </p:cNvPr>
            <p:cNvCxnSpPr>
              <a:cxnSpLocks/>
              <a:stCxn id="28" idx="4"/>
              <a:endCxn id="8" idx="0"/>
            </p:cNvCxnSpPr>
            <p:nvPr/>
          </p:nvCxnSpPr>
          <p:spPr>
            <a:xfrm flipH="1">
              <a:off x="7363903" y="1853879"/>
              <a:ext cx="14281" cy="498354"/>
            </a:xfrm>
            <a:prstGeom prst="straightConnector1">
              <a:avLst/>
            </a:prstGeom>
            <a:ln w="254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lowchart: Data 10">
              <a:extLst>
                <a:ext uri="{FF2B5EF4-FFF2-40B4-BE49-F238E27FC236}">
                  <a16:creationId xmlns:a16="http://schemas.microsoft.com/office/drawing/2014/main" id="{820B979E-D794-66F2-2D98-9D62B582853B}"/>
                </a:ext>
              </a:extLst>
            </p:cNvPr>
            <p:cNvSpPr/>
            <p:nvPr/>
          </p:nvSpPr>
          <p:spPr>
            <a:xfrm>
              <a:off x="1006144" y="2024321"/>
              <a:ext cx="3707990" cy="1166949"/>
            </a:xfrm>
            <a:prstGeom prst="flowChartInputOutpu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If PM due date is reached database will send alarm signal to user interface</a:t>
              </a:r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3669BF8F-8BB1-7AC7-772B-D023D2A0FAAE}"/>
                </a:ext>
              </a:extLst>
            </p:cNvPr>
            <p:cNvSpPr/>
            <p:nvPr/>
          </p:nvSpPr>
          <p:spPr>
            <a:xfrm>
              <a:off x="2172713" y="5055272"/>
              <a:ext cx="1708896" cy="1166948"/>
            </a:xfrm>
            <a:prstGeom prst="flowChartDecision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 items done?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9D8199F9-1F23-1EB9-8196-2EFD6781BBF3}"/>
                </a:ext>
              </a:extLst>
            </p:cNvPr>
            <p:cNvCxnSpPr>
              <a:cxnSpLocks/>
              <a:stCxn id="12" idx="1"/>
              <a:endCxn id="7" idx="2"/>
            </p:cNvCxnSpPr>
            <p:nvPr/>
          </p:nvCxnSpPr>
          <p:spPr>
            <a:xfrm rot="10800000">
              <a:off x="1281463" y="4055710"/>
              <a:ext cx="891250" cy="1583036"/>
            </a:xfrm>
            <a:prstGeom prst="bentConnector3">
              <a:avLst>
                <a:gd name="adj1" fmla="val 189239"/>
              </a:avLst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231394-C89F-1DF6-4F6D-A701AA035BEC}"/>
                </a:ext>
              </a:extLst>
            </p:cNvPr>
            <p:cNvSpPr txBox="1"/>
            <p:nvPr/>
          </p:nvSpPr>
          <p:spPr>
            <a:xfrm>
              <a:off x="3858187" y="5268996"/>
              <a:ext cx="616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1F9BDB-5946-F4A2-158A-D9C1ED2F38C4}"/>
                </a:ext>
              </a:extLst>
            </p:cNvPr>
            <p:cNvSpPr txBox="1"/>
            <p:nvPr/>
          </p:nvSpPr>
          <p:spPr>
            <a:xfrm>
              <a:off x="1579630" y="5217367"/>
              <a:ext cx="616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28" name="Flowchart: Data 27">
              <a:extLst>
                <a:ext uri="{FF2B5EF4-FFF2-40B4-BE49-F238E27FC236}">
                  <a16:creationId xmlns:a16="http://schemas.microsoft.com/office/drawing/2014/main" id="{F8E0F65B-7245-A5E8-CE57-EFF5414536E0}"/>
                </a:ext>
              </a:extLst>
            </p:cNvPr>
            <p:cNvSpPr/>
            <p:nvPr/>
          </p:nvSpPr>
          <p:spPr>
            <a:xfrm>
              <a:off x="5836303" y="1033351"/>
              <a:ext cx="3083761" cy="820528"/>
            </a:xfrm>
            <a:prstGeom prst="flowChartInputOutpu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Done button will be click by PT @ user interface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62674D2-2C53-774B-8C79-86A9DF99BE3F}"/>
                </a:ext>
              </a:extLst>
            </p:cNvPr>
            <p:cNvCxnSpPr>
              <a:cxnSpLocks/>
              <a:stCxn id="12" idx="3"/>
              <a:endCxn id="28" idx="2"/>
            </p:cNvCxnSpPr>
            <p:nvPr/>
          </p:nvCxnSpPr>
          <p:spPr>
            <a:xfrm flipV="1">
              <a:off x="3881609" y="1443615"/>
              <a:ext cx="2263070" cy="419513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20D3085-B751-A021-96D9-8777C372AC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6762" y="3491757"/>
              <a:ext cx="14281" cy="498354"/>
            </a:xfrm>
            <a:prstGeom prst="straightConnector1">
              <a:avLst/>
            </a:prstGeom>
            <a:ln w="254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47C384A-B796-927C-FD2C-9C9AEF20D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6439" y="4810639"/>
              <a:ext cx="14281" cy="498354"/>
            </a:xfrm>
            <a:prstGeom prst="straightConnector1">
              <a:avLst/>
            </a:prstGeom>
            <a:ln w="254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8264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</TotalTime>
  <Words>693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Kimberly-Clark Automated Maintenance System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Kimberly-Clark Automated Maintenance System Proposal</dc:title>
  <dc:creator>De Los Trinos, Richard</dc:creator>
  <cp:lastModifiedBy>De Los Trinos, Richard</cp:lastModifiedBy>
  <cp:revision>19</cp:revision>
  <dcterms:created xsi:type="dcterms:W3CDTF">2023-05-31T06:10:10Z</dcterms:created>
  <dcterms:modified xsi:type="dcterms:W3CDTF">2023-06-07T06:23:18Z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3caa80-b45a-41c4-be35-6a080a795a59_Enabled">
    <vt:lpwstr>true</vt:lpwstr>
  </property>
  <property fmtid="{D5CDD505-2E9C-101B-9397-08002B2CF9AE}" pid="3" name="MSIP_Label_ec3caa80-b45a-41c4-be35-6a080a795a59_SetDate">
    <vt:lpwstr>2023-05-31T06:48:53Z</vt:lpwstr>
  </property>
  <property fmtid="{D5CDD505-2E9C-101B-9397-08002B2CF9AE}" pid="4" name="MSIP_Label_ec3caa80-b45a-41c4-be35-6a080a795a59_Method">
    <vt:lpwstr>Privileged</vt:lpwstr>
  </property>
  <property fmtid="{D5CDD505-2E9C-101B-9397-08002B2CF9AE}" pid="5" name="MSIP_Label_ec3caa80-b45a-41c4-be35-6a080a795a59_Name">
    <vt:lpwstr>ec3caa80-b45a-41c4-be35-6a080a795a59</vt:lpwstr>
  </property>
  <property fmtid="{D5CDD505-2E9C-101B-9397-08002B2CF9AE}" pid="6" name="MSIP_Label_ec3caa80-b45a-41c4-be35-6a080a795a59_SiteId">
    <vt:lpwstr>fee2180b-69b6-4afe-9f14-ccd70bd4c737</vt:lpwstr>
  </property>
  <property fmtid="{D5CDD505-2E9C-101B-9397-08002B2CF9AE}" pid="7" name="MSIP_Label_ec3caa80-b45a-41c4-be35-6a080a795a59_ActionId">
    <vt:lpwstr>dbefbc81-29b8-4f97-ba2e-b7a7321350c1</vt:lpwstr>
  </property>
  <property fmtid="{D5CDD505-2E9C-101B-9397-08002B2CF9AE}" pid="8" name="MSIP_Label_ec3caa80-b45a-41c4-be35-6a080a795a59_ContentBits">
    <vt:lpwstr>0</vt:lpwstr>
  </property>
</Properties>
</file>