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18" r:id="rId7"/>
    <p:sldId id="320" r:id="rId8"/>
    <p:sldId id="319" r:id="rId9"/>
    <p:sldId id="309" r:id="rId10"/>
    <p:sldId id="310" r:id="rId11"/>
    <p:sldId id="314" r:id="rId12"/>
    <p:sldId id="315" r:id="rId13"/>
    <p:sldId id="312" r:id="rId14"/>
    <p:sldId id="311" r:id="rId15"/>
    <p:sldId id="316" r:id="rId16"/>
    <p:sldId id="317" r:id="rId17"/>
    <p:sldId id="31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19"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To determine whether there are links, correlations, and trends in the data</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Ensure that we acted timely (unlike our project 3)</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custLinFactNeighborX="0" custLinFactNeighborY="-1100"/>
      <dgm:spPr>
        <a:prstGeom prst="ellipse">
          <a:avLst/>
        </a:prstGeom>
      </dgm:spPr>
    </dgm:pt>
    <dgm:pt modelId="{8FA2F131-CD01-4CBD-B7A5-1B9B5E7F0402}" type="pres">
      <dgm:prSet presAssocID="{40FC4FFE-8987-4A26-B7F4-8A516F18ADAE}" presName="iconRect" presStyleLbl="node1" presStyleIdx="0" presStyleCnt="3" custLinFactNeighborX="0" custLinFactNeighborY="-367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2053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689724"/>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 </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To determine whether there are links, correlations, and trends in the data</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Ensure that we acted timely (unlike our project 3)</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Project 4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Conor and Richard</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CPI</a:t>
            </a:r>
          </a:p>
        </p:txBody>
      </p:sp>
      <p:sp>
        <p:nvSpPr>
          <p:cNvPr id="5" name="Content Placeholder 4">
            <a:extLst>
              <a:ext uri="{FF2B5EF4-FFF2-40B4-BE49-F238E27FC236}">
                <a16:creationId xmlns:a16="http://schemas.microsoft.com/office/drawing/2014/main" id="{C8471725-2605-C39D-7AE4-631A7B4910A7}"/>
              </a:ext>
            </a:extLst>
          </p:cNvPr>
          <p:cNvSpPr>
            <a:spLocks noGrp="1"/>
          </p:cNvSpPr>
          <p:nvPr>
            <p:ph idx="1"/>
          </p:nvPr>
        </p:nvSpPr>
        <p:spPr/>
        <p:txBody>
          <a:bodyPr>
            <a:normAutofit/>
          </a:bodyPr>
          <a:lstStyle/>
          <a:p>
            <a:r>
              <a:rPr lang="en-AU" b="0" i="0" dirty="0">
                <a:solidFill>
                  <a:srgbClr val="222222"/>
                </a:solidFill>
                <a:effectLst/>
                <a:latin typeface="Open Sans" panose="020B0606030504020204" pitchFamily="34" charset="0"/>
              </a:rPr>
              <a:t>The Consumer Price Index (CPI) measures household inflation and includes statistics about price change for categories of household expenditure.</a:t>
            </a:r>
          </a:p>
          <a:p>
            <a:r>
              <a:rPr lang="en-AU" b="0" i="0" dirty="0">
                <a:solidFill>
                  <a:srgbClr val="000000"/>
                </a:solidFill>
                <a:effectLst/>
                <a:latin typeface="Open Sans" panose="020B0606030504020204" pitchFamily="34" charset="0"/>
              </a:rPr>
              <a:t>- Over the last twelve months to the March 2023 quarter, the CPI rose 7.0%.</a:t>
            </a:r>
          </a:p>
          <a:p>
            <a:endParaRPr lang="en-AU" b="0" i="0"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31994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CPI</a:t>
            </a:r>
          </a:p>
        </p:txBody>
      </p:sp>
      <p:sp>
        <p:nvSpPr>
          <p:cNvPr id="5" name="Content Placeholder 4">
            <a:extLst>
              <a:ext uri="{FF2B5EF4-FFF2-40B4-BE49-F238E27FC236}">
                <a16:creationId xmlns:a16="http://schemas.microsoft.com/office/drawing/2014/main" id="{C8471725-2605-C39D-7AE4-631A7B4910A7}"/>
              </a:ext>
            </a:extLst>
          </p:cNvPr>
          <p:cNvSpPr>
            <a:spLocks noGrp="1"/>
          </p:cNvSpPr>
          <p:nvPr>
            <p:ph idx="1"/>
          </p:nvPr>
        </p:nvSpPr>
        <p:spPr/>
        <p:txBody>
          <a:bodyPr>
            <a:normAutofit/>
          </a:bodyPr>
          <a:lstStyle/>
          <a:p>
            <a:r>
              <a:rPr lang="en-AU" dirty="0"/>
              <a:t>- </a:t>
            </a:r>
            <a:r>
              <a:rPr lang="en-AU" b="0" i="0" dirty="0">
                <a:solidFill>
                  <a:srgbClr val="000000"/>
                </a:solidFill>
                <a:effectLst/>
                <a:latin typeface="Open Sans" panose="020B0606030504020204" pitchFamily="34" charset="0"/>
              </a:rPr>
              <a:t>Annual CPI inflation was 7.0 per cent in the March quarter, down from a 30 year high of 7.8 per cent in the December quarter. While prices continue to rise for most goods and services, these rises have moderated in the most recent quarter, resulting in lower annual inflation, than the previous quarter. </a:t>
            </a:r>
          </a:p>
          <a:p>
            <a:r>
              <a:rPr lang="en-AU" dirty="0"/>
              <a:t>(Tableau graph to demonstrate trend)</a:t>
            </a:r>
          </a:p>
        </p:txBody>
      </p:sp>
    </p:spTree>
    <p:extLst>
      <p:ext uri="{BB962C8B-B14F-4D97-AF65-F5344CB8AC3E}">
        <p14:creationId xmlns:p14="http://schemas.microsoft.com/office/powerpoint/2010/main" val="2032595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0340-F7BD-9393-C591-2D4EE2AF5257}"/>
              </a:ext>
            </a:extLst>
          </p:cNvPr>
          <p:cNvSpPr>
            <a:spLocks noGrp="1"/>
          </p:cNvSpPr>
          <p:nvPr>
            <p:ph type="title"/>
          </p:nvPr>
        </p:nvSpPr>
        <p:spPr/>
        <p:txBody>
          <a:bodyPr/>
          <a:lstStyle/>
          <a:p>
            <a:r>
              <a:rPr lang="en-AU" dirty="0"/>
              <a:t>CPI	</a:t>
            </a:r>
          </a:p>
        </p:txBody>
      </p:sp>
      <p:pic>
        <p:nvPicPr>
          <p:cNvPr id="5" name="Content Placeholder 4">
            <a:extLst>
              <a:ext uri="{FF2B5EF4-FFF2-40B4-BE49-F238E27FC236}">
                <a16:creationId xmlns:a16="http://schemas.microsoft.com/office/drawing/2014/main" id="{0B5CC53E-3732-E800-EAEB-2472BEF6004E}"/>
              </a:ext>
            </a:extLst>
          </p:cNvPr>
          <p:cNvPicPr>
            <a:picLocks noGrp="1" noChangeAspect="1"/>
          </p:cNvPicPr>
          <p:nvPr>
            <p:ph idx="1"/>
          </p:nvPr>
        </p:nvPicPr>
        <p:blipFill>
          <a:blip r:embed="rId2"/>
          <a:stretch>
            <a:fillRect/>
          </a:stretch>
        </p:blipFill>
        <p:spPr>
          <a:xfrm>
            <a:off x="3086951" y="2099811"/>
            <a:ext cx="6018098" cy="3760788"/>
          </a:xfrm>
        </p:spPr>
      </p:pic>
    </p:spTree>
    <p:extLst>
      <p:ext uri="{BB962C8B-B14F-4D97-AF65-F5344CB8AC3E}">
        <p14:creationId xmlns:p14="http://schemas.microsoft.com/office/powerpoint/2010/main" val="1694272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4FC6E-A76D-5E29-8582-6E4FA4304F84}"/>
              </a:ext>
            </a:extLst>
          </p:cNvPr>
          <p:cNvSpPr>
            <a:spLocks noGrp="1"/>
          </p:cNvSpPr>
          <p:nvPr>
            <p:ph type="title"/>
          </p:nvPr>
        </p:nvSpPr>
        <p:spPr/>
        <p:txBody>
          <a:bodyPr/>
          <a:lstStyle/>
          <a:p>
            <a:r>
              <a:rPr lang="en-AU" dirty="0"/>
              <a:t>CPI</a:t>
            </a:r>
          </a:p>
        </p:txBody>
      </p:sp>
      <p:pic>
        <p:nvPicPr>
          <p:cNvPr id="5" name="Content Placeholder 4">
            <a:extLst>
              <a:ext uri="{FF2B5EF4-FFF2-40B4-BE49-F238E27FC236}">
                <a16:creationId xmlns:a16="http://schemas.microsoft.com/office/drawing/2014/main" id="{EC707B8F-F5D6-9271-272A-04D33CDF0B6B}"/>
              </a:ext>
            </a:extLst>
          </p:cNvPr>
          <p:cNvPicPr>
            <a:picLocks noGrp="1" noChangeAspect="1"/>
          </p:cNvPicPr>
          <p:nvPr>
            <p:ph idx="1"/>
          </p:nvPr>
        </p:nvPicPr>
        <p:blipFill>
          <a:blip r:embed="rId2"/>
          <a:stretch>
            <a:fillRect/>
          </a:stretch>
        </p:blipFill>
        <p:spPr>
          <a:xfrm>
            <a:off x="1096963" y="2239156"/>
            <a:ext cx="10058400" cy="3498876"/>
          </a:xfrm>
        </p:spPr>
      </p:pic>
    </p:spTree>
    <p:extLst>
      <p:ext uri="{BB962C8B-B14F-4D97-AF65-F5344CB8AC3E}">
        <p14:creationId xmlns:p14="http://schemas.microsoft.com/office/powerpoint/2010/main" val="644248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C03D-717F-77A3-7EBF-BF54442A15A2}"/>
              </a:ext>
            </a:extLst>
          </p:cNvPr>
          <p:cNvSpPr>
            <a:spLocks noGrp="1"/>
          </p:cNvSpPr>
          <p:nvPr>
            <p:ph type="title"/>
          </p:nvPr>
        </p:nvSpPr>
        <p:spPr/>
        <p:txBody>
          <a:bodyPr/>
          <a:lstStyle/>
          <a:p>
            <a:r>
              <a:rPr lang="en-AU" dirty="0"/>
              <a:t>Machine learning WPI</a:t>
            </a:r>
          </a:p>
        </p:txBody>
      </p:sp>
      <p:sp>
        <p:nvSpPr>
          <p:cNvPr id="3" name="Content Placeholder 2">
            <a:extLst>
              <a:ext uri="{FF2B5EF4-FFF2-40B4-BE49-F238E27FC236}">
                <a16:creationId xmlns:a16="http://schemas.microsoft.com/office/drawing/2014/main" id="{84EB0C86-27B2-B605-C127-EABF4C447762}"/>
              </a:ext>
            </a:extLst>
          </p:cNvPr>
          <p:cNvSpPr>
            <a:spLocks noGrp="1"/>
          </p:cNvSpPr>
          <p:nvPr>
            <p:ph idx="1"/>
          </p:nvPr>
        </p:nvSpPr>
        <p:spPr/>
        <p:txBody>
          <a:bodyPr/>
          <a:lstStyle/>
          <a:p>
            <a:r>
              <a:rPr lang="en-AU" dirty="0"/>
              <a:t>- Tried to predict the future accuracy of predicting whether WPI will increase as time goes on.</a:t>
            </a:r>
          </a:p>
          <a:p>
            <a:r>
              <a:rPr lang="en-AU" dirty="0"/>
              <a:t>- I failed to compare the model I made to another, however the particularly high F-1 score of 0.96. The model will correctly predict the percentage change 96% of the time. and will misclassify them as low risk ~4% of the time. </a:t>
            </a:r>
          </a:p>
        </p:txBody>
      </p:sp>
    </p:spTree>
    <p:extLst>
      <p:ext uri="{BB962C8B-B14F-4D97-AF65-F5344CB8AC3E}">
        <p14:creationId xmlns:p14="http://schemas.microsoft.com/office/powerpoint/2010/main" val="701777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Our Objectives</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157072988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A30B317-5EA6-5912-3C51-6037C2D75B6A}"/>
              </a:ext>
            </a:extLst>
          </p:cNvPr>
          <p:cNvSpPr txBox="1"/>
          <p:nvPr/>
        </p:nvSpPr>
        <p:spPr>
          <a:xfrm>
            <a:off x="1096963" y="4684266"/>
            <a:ext cx="2872966" cy="1200329"/>
          </a:xfrm>
          <a:prstGeom prst="rect">
            <a:avLst/>
          </a:prstGeom>
          <a:noFill/>
        </p:spPr>
        <p:txBody>
          <a:bodyPr wrap="none" rtlCol="0">
            <a:spAutoFit/>
          </a:bodyPr>
          <a:lstStyle/>
          <a:p>
            <a:r>
              <a:rPr lang="en-AU" dirty="0"/>
              <a:t>To Use our knowledge</a:t>
            </a:r>
          </a:p>
          <a:p>
            <a:r>
              <a:rPr lang="en-AU" dirty="0"/>
              <a:t>Of Python, Tableau, </a:t>
            </a:r>
          </a:p>
          <a:p>
            <a:r>
              <a:rPr lang="en-AU" dirty="0"/>
              <a:t>Machine Learning and other </a:t>
            </a:r>
          </a:p>
          <a:p>
            <a:r>
              <a:rPr lang="en-AU" dirty="0"/>
              <a:t>Languages to create analysis</a:t>
            </a:r>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4F88-0E2F-DB25-7310-F1B357389DE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1DF97E88-2968-8D83-BBA1-439F2C056890}"/>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A49DD3C2-357F-2678-9914-1A1794FDA302}"/>
              </a:ext>
            </a:extLst>
          </p:cNvPr>
          <p:cNvPicPr>
            <a:picLocks noChangeAspect="1"/>
          </p:cNvPicPr>
          <p:nvPr/>
        </p:nvPicPr>
        <p:blipFill>
          <a:blip r:embed="rId2"/>
          <a:stretch>
            <a:fillRect/>
          </a:stretch>
        </p:blipFill>
        <p:spPr>
          <a:xfrm>
            <a:off x="0" y="14910"/>
            <a:ext cx="12218626" cy="6843090"/>
          </a:xfrm>
          <a:prstGeom prst="rect">
            <a:avLst/>
          </a:prstGeom>
        </p:spPr>
      </p:pic>
    </p:spTree>
    <p:extLst>
      <p:ext uri="{BB962C8B-B14F-4D97-AF65-F5344CB8AC3E}">
        <p14:creationId xmlns:p14="http://schemas.microsoft.com/office/powerpoint/2010/main" val="2071112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2D10B-A4FC-2330-E7F4-0F7BC25C0F20}"/>
              </a:ext>
            </a:extLst>
          </p:cNvPr>
          <p:cNvSpPr>
            <a:spLocks noGrp="1"/>
          </p:cNvSpPr>
          <p:nvPr>
            <p:ph type="title"/>
          </p:nvPr>
        </p:nvSpPr>
        <p:spPr>
          <a:xfrm>
            <a:off x="4572000" y="286603"/>
            <a:ext cx="3461657" cy="791237"/>
          </a:xfrm>
        </p:spPr>
        <p:txBody>
          <a:bodyPr/>
          <a:lstStyle/>
          <a:p>
            <a:r>
              <a:rPr lang="en-AU" dirty="0"/>
              <a:t>Large data set</a:t>
            </a:r>
          </a:p>
        </p:txBody>
      </p:sp>
      <p:sp>
        <p:nvSpPr>
          <p:cNvPr id="3" name="Content Placeholder 2">
            <a:extLst>
              <a:ext uri="{FF2B5EF4-FFF2-40B4-BE49-F238E27FC236}">
                <a16:creationId xmlns:a16="http://schemas.microsoft.com/office/drawing/2014/main" id="{12E95B3C-4C90-BDE4-4C79-983E4D48BA17}"/>
              </a:ext>
            </a:extLst>
          </p:cNvPr>
          <p:cNvSpPr>
            <a:spLocks noGrp="1"/>
          </p:cNvSpPr>
          <p:nvPr>
            <p:ph idx="1"/>
          </p:nvPr>
        </p:nvSpPr>
        <p:spPr/>
        <p:txBody>
          <a:bodyPr/>
          <a:lstStyle/>
          <a:p>
            <a:endParaRPr lang="en-AU" dirty="0"/>
          </a:p>
        </p:txBody>
      </p:sp>
      <p:pic>
        <p:nvPicPr>
          <p:cNvPr id="5" name="Picture 4">
            <a:extLst>
              <a:ext uri="{FF2B5EF4-FFF2-40B4-BE49-F238E27FC236}">
                <a16:creationId xmlns:a16="http://schemas.microsoft.com/office/drawing/2014/main" id="{9DEC08EE-5D3D-01E2-CE6B-F54C85E7EC4E}"/>
              </a:ext>
            </a:extLst>
          </p:cNvPr>
          <p:cNvPicPr>
            <a:picLocks noChangeAspect="1"/>
          </p:cNvPicPr>
          <p:nvPr/>
        </p:nvPicPr>
        <p:blipFill>
          <a:blip r:embed="rId2"/>
          <a:stretch>
            <a:fillRect/>
          </a:stretch>
        </p:blipFill>
        <p:spPr>
          <a:xfrm>
            <a:off x="0" y="1309649"/>
            <a:ext cx="12192000" cy="3504947"/>
          </a:xfrm>
          <a:prstGeom prst="rect">
            <a:avLst/>
          </a:prstGeom>
        </p:spPr>
      </p:pic>
      <p:sp>
        <p:nvSpPr>
          <p:cNvPr id="7" name="Rectangle 6">
            <a:extLst>
              <a:ext uri="{FF2B5EF4-FFF2-40B4-BE49-F238E27FC236}">
                <a16:creationId xmlns:a16="http://schemas.microsoft.com/office/drawing/2014/main" id="{DCC80DFE-33DC-97A0-00FA-64D993D62231}"/>
              </a:ext>
            </a:extLst>
          </p:cNvPr>
          <p:cNvSpPr/>
          <p:nvPr/>
        </p:nvSpPr>
        <p:spPr>
          <a:xfrm>
            <a:off x="807396" y="2898843"/>
            <a:ext cx="10348284" cy="1536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 name="Straight Connector 8">
            <a:extLst>
              <a:ext uri="{FF2B5EF4-FFF2-40B4-BE49-F238E27FC236}">
                <a16:creationId xmlns:a16="http://schemas.microsoft.com/office/drawing/2014/main" id="{778FF765-8076-D2BA-2CB9-28A293FDC418}"/>
              </a:ext>
            </a:extLst>
          </p:cNvPr>
          <p:cNvCxnSpPr>
            <a:cxnSpLocks/>
          </p:cNvCxnSpPr>
          <p:nvPr/>
        </p:nvCxnSpPr>
        <p:spPr>
          <a:xfrm>
            <a:off x="4348065" y="1436914"/>
            <a:ext cx="0" cy="337768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A0C347B-CE4F-738E-0E9E-5FF95D220F4E}"/>
              </a:ext>
            </a:extLst>
          </p:cNvPr>
          <p:cNvCxnSpPr>
            <a:cxnSpLocks/>
          </p:cNvCxnSpPr>
          <p:nvPr/>
        </p:nvCxnSpPr>
        <p:spPr>
          <a:xfrm>
            <a:off x="8251372" y="1479213"/>
            <a:ext cx="0" cy="333538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7929747-7895-940F-0D32-E63C84AF89E5}"/>
              </a:ext>
            </a:extLst>
          </p:cNvPr>
          <p:cNvSpPr txBox="1"/>
          <p:nvPr/>
        </p:nvSpPr>
        <p:spPr>
          <a:xfrm>
            <a:off x="1694434" y="3326554"/>
            <a:ext cx="1664581" cy="461665"/>
          </a:xfrm>
          <a:prstGeom prst="rect">
            <a:avLst/>
          </a:prstGeom>
          <a:noFill/>
        </p:spPr>
        <p:txBody>
          <a:bodyPr wrap="square" rtlCol="0">
            <a:spAutoFit/>
          </a:bodyPr>
          <a:lstStyle/>
          <a:p>
            <a:r>
              <a:rPr lang="en-AU" sz="2400" dirty="0"/>
              <a:t>Price index</a:t>
            </a:r>
          </a:p>
        </p:txBody>
      </p:sp>
      <p:sp>
        <p:nvSpPr>
          <p:cNvPr id="15" name="TextBox 14">
            <a:extLst>
              <a:ext uri="{FF2B5EF4-FFF2-40B4-BE49-F238E27FC236}">
                <a16:creationId xmlns:a16="http://schemas.microsoft.com/office/drawing/2014/main" id="{C6F9F9E9-6A19-4E16-30D6-3E2B17A2039D}"/>
              </a:ext>
            </a:extLst>
          </p:cNvPr>
          <p:cNvSpPr txBox="1"/>
          <p:nvPr/>
        </p:nvSpPr>
        <p:spPr>
          <a:xfrm>
            <a:off x="5091406" y="3326554"/>
            <a:ext cx="2715208" cy="707886"/>
          </a:xfrm>
          <a:prstGeom prst="rect">
            <a:avLst/>
          </a:prstGeom>
          <a:noFill/>
        </p:spPr>
        <p:txBody>
          <a:bodyPr wrap="square" rtlCol="0">
            <a:spAutoFit/>
          </a:bodyPr>
          <a:lstStyle/>
          <a:p>
            <a:r>
              <a:rPr lang="en-AU" sz="2000" dirty="0"/>
              <a:t>% change from same quarter previous year</a:t>
            </a:r>
          </a:p>
        </p:txBody>
      </p:sp>
      <p:sp>
        <p:nvSpPr>
          <p:cNvPr id="16" name="TextBox 15">
            <a:extLst>
              <a:ext uri="{FF2B5EF4-FFF2-40B4-BE49-F238E27FC236}">
                <a16:creationId xmlns:a16="http://schemas.microsoft.com/office/drawing/2014/main" id="{026B25DC-BB65-F1C7-FD4F-4B4A58D2F77E}"/>
              </a:ext>
            </a:extLst>
          </p:cNvPr>
          <p:cNvSpPr txBox="1"/>
          <p:nvPr/>
        </p:nvSpPr>
        <p:spPr>
          <a:xfrm>
            <a:off x="8745895" y="3326554"/>
            <a:ext cx="2062064" cy="707886"/>
          </a:xfrm>
          <a:prstGeom prst="rect">
            <a:avLst/>
          </a:prstGeom>
          <a:noFill/>
        </p:spPr>
        <p:txBody>
          <a:bodyPr wrap="square" rtlCol="0">
            <a:spAutoFit/>
          </a:bodyPr>
          <a:lstStyle/>
          <a:p>
            <a:r>
              <a:rPr lang="en-AU" sz="2000" dirty="0"/>
              <a:t>% change from previous </a:t>
            </a:r>
            <a:r>
              <a:rPr lang="en-AU" sz="2000" dirty="0" err="1"/>
              <a:t>quater</a:t>
            </a:r>
            <a:endParaRPr lang="en-AU" sz="2000" dirty="0"/>
          </a:p>
        </p:txBody>
      </p:sp>
    </p:spTree>
    <p:extLst>
      <p:ext uri="{BB962C8B-B14F-4D97-AF65-F5344CB8AC3E}">
        <p14:creationId xmlns:p14="http://schemas.microsoft.com/office/powerpoint/2010/main" val="4104520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5A4825-6BBC-6039-3AD4-469267AA2DB4}"/>
              </a:ext>
            </a:extLst>
          </p:cNvPr>
          <p:cNvPicPr>
            <a:picLocks noChangeAspect="1"/>
          </p:cNvPicPr>
          <p:nvPr/>
        </p:nvPicPr>
        <p:blipFill>
          <a:blip r:embed="rId2"/>
          <a:stretch>
            <a:fillRect/>
          </a:stretch>
        </p:blipFill>
        <p:spPr>
          <a:xfrm>
            <a:off x="123632" y="4015606"/>
            <a:ext cx="3677478" cy="2678411"/>
          </a:xfrm>
          <a:prstGeom prst="rect">
            <a:avLst/>
          </a:prstGeom>
        </p:spPr>
      </p:pic>
      <p:sp>
        <p:nvSpPr>
          <p:cNvPr id="5" name="Arrow: Curved Left 4">
            <a:extLst>
              <a:ext uri="{FF2B5EF4-FFF2-40B4-BE49-F238E27FC236}">
                <a16:creationId xmlns:a16="http://schemas.microsoft.com/office/drawing/2014/main" id="{140927CB-6E29-6659-CE8E-0665ED648268}"/>
              </a:ext>
            </a:extLst>
          </p:cNvPr>
          <p:cNvSpPr/>
          <p:nvPr/>
        </p:nvSpPr>
        <p:spPr>
          <a:xfrm rot="14314203">
            <a:off x="1656080" y="93642"/>
            <a:ext cx="1661633" cy="4112361"/>
          </a:xfrm>
          <a:prstGeom prst="curvedLeftArrow">
            <a:avLst>
              <a:gd name="adj1" fmla="val 19426"/>
              <a:gd name="adj2" fmla="val 52954"/>
              <a:gd name="adj3" fmla="val 337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Rectangle 5">
            <a:extLst>
              <a:ext uri="{FF2B5EF4-FFF2-40B4-BE49-F238E27FC236}">
                <a16:creationId xmlns:a16="http://schemas.microsoft.com/office/drawing/2014/main" id="{D41928EB-521F-4228-FC6F-3E21CFC8BD92}"/>
              </a:ext>
            </a:extLst>
          </p:cNvPr>
          <p:cNvSpPr/>
          <p:nvPr/>
        </p:nvSpPr>
        <p:spPr>
          <a:xfrm>
            <a:off x="4152122" y="2092832"/>
            <a:ext cx="2146041" cy="1107996"/>
          </a:xfrm>
          <a:prstGeom prst="rect">
            <a:avLst/>
          </a:prstGeom>
          <a:noFill/>
        </p:spPr>
        <p:txBody>
          <a:bodyPr wrap="square" lIns="91440" tIns="45720" rIns="91440" bIns="45720">
            <a:spAutoFit/>
          </a:bodyPr>
          <a:lstStyle/>
          <a:p>
            <a:pPr algn="ctr"/>
            <a:r>
              <a:rPr lang="en-US" sz="6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.CSV</a:t>
            </a:r>
          </a:p>
        </p:txBody>
      </p:sp>
      <p:sp>
        <p:nvSpPr>
          <p:cNvPr id="7" name="Rectangle 6">
            <a:extLst>
              <a:ext uri="{FF2B5EF4-FFF2-40B4-BE49-F238E27FC236}">
                <a16:creationId xmlns:a16="http://schemas.microsoft.com/office/drawing/2014/main" id="{4742CA55-CE17-A1E9-CD73-F7AE7FA66069}"/>
              </a:ext>
            </a:extLst>
          </p:cNvPr>
          <p:cNvSpPr/>
          <p:nvPr/>
        </p:nvSpPr>
        <p:spPr>
          <a:xfrm>
            <a:off x="4264090" y="2092832"/>
            <a:ext cx="2034073" cy="1107996"/>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Installation Guide - Nazca Design">
            <a:extLst>
              <a:ext uri="{FF2B5EF4-FFF2-40B4-BE49-F238E27FC236}">
                <a16:creationId xmlns:a16="http://schemas.microsoft.com/office/drawing/2014/main" id="{5EAC2D62-FA74-ED60-A579-C822D2B7308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215354" y="670183"/>
            <a:ext cx="3677478" cy="261546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Python Logo | Python Software Foundation">
            <a:extLst>
              <a:ext uri="{FF2B5EF4-FFF2-40B4-BE49-F238E27FC236}">
                <a16:creationId xmlns:a16="http://schemas.microsoft.com/office/drawing/2014/main" id="{1C0F0093-6779-7EDB-391A-30AB91533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1278" y="994656"/>
            <a:ext cx="1585230" cy="1921134"/>
          </a:xfrm>
          <a:prstGeom prst="rect">
            <a:avLst/>
          </a:prstGeom>
          <a:noFill/>
          <a:extLst>
            <a:ext uri="{909E8E84-426E-40DD-AFC4-6F175D3DCCD1}">
              <a14:hiddenFill xmlns:a14="http://schemas.microsoft.com/office/drawing/2010/main">
                <a:solidFill>
                  <a:srgbClr val="FFFFFF"/>
                </a:solidFill>
              </a14:hiddenFill>
            </a:ext>
          </a:extLst>
        </p:spPr>
      </p:pic>
      <p:sp>
        <p:nvSpPr>
          <p:cNvPr id="8" name="Arrow: Curved Left 7">
            <a:extLst>
              <a:ext uri="{FF2B5EF4-FFF2-40B4-BE49-F238E27FC236}">
                <a16:creationId xmlns:a16="http://schemas.microsoft.com/office/drawing/2014/main" id="{471DE48A-3E9D-51C2-F48C-D16FFFC2B2CC}"/>
              </a:ext>
            </a:extLst>
          </p:cNvPr>
          <p:cNvSpPr/>
          <p:nvPr/>
        </p:nvSpPr>
        <p:spPr>
          <a:xfrm rot="15137856">
            <a:off x="6931696" y="-900664"/>
            <a:ext cx="1048692" cy="3725462"/>
          </a:xfrm>
          <a:prstGeom prst="curvedLeftArrow">
            <a:avLst>
              <a:gd name="adj1" fmla="val 19426"/>
              <a:gd name="adj2" fmla="val 52954"/>
              <a:gd name="adj3" fmla="val 337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pic>
        <p:nvPicPr>
          <p:cNvPr id="1030" name="Picture 6" descr="Tableau Logo, symbol, meaning, history, PNG, brand">
            <a:extLst>
              <a:ext uri="{FF2B5EF4-FFF2-40B4-BE49-F238E27FC236}">
                <a16:creationId xmlns:a16="http://schemas.microsoft.com/office/drawing/2014/main" id="{79EC9F3F-AB9F-5DC1-2607-9ECE7B4C53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5214" y="3930947"/>
            <a:ext cx="3809999"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age 2 | Machine learning logo Vectors &amp; Illustrations for Free Download |  Freepik">
            <a:extLst>
              <a:ext uri="{FF2B5EF4-FFF2-40B4-BE49-F238E27FC236}">
                <a16:creationId xmlns:a16="http://schemas.microsoft.com/office/drawing/2014/main" id="{7D6A7467-1DFE-3687-1299-92F0C71973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7658" y="3240263"/>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9" name="Arrow: Bent 8">
            <a:extLst>
              <a:ext uri="{FF2B5EF4-FFF2-40B4-BE49-F238E27FC236}">
                <a16:creationId xmlns:a16="http://schemas.microsoft.com/office/drawing/2014/main" id="{D881860E-4F54-8D21-7D9B-9566946E1962}"/>
              </a:ext>
            </a:extLst>
          </p:cNvPr>
          <p:cNvSpPr/>
          <p:nvPr/>
        </p:nvSpPr>
        <p:spPr>
          <a:xfrm rot="10113525">
            <a:off x="10658327" y="3422277"/>
            <a:ext cx="923731" cy="1186658"/>
          </a:xfrm>
          <a:prstGeom prst="bentArrow">
            <a:avLst>
              <a:gd name="adj1" fmla="val 15909"/>
              <a:gd name="adj2" fmla="val 2399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0" name="Arrow: U-Turn 9">
            <a:extLst>
              <a:ext uri="{FF2B5EF4-FFF2-40B4-BE49-F238E27FC236}">
                <a16:creationId xmlns:a16="http://schemas.microsoft.com/office/drawing/2014/main" id="{796DCB1D-DBB2-95F5-6B12-6A5DC076338F}"/>
              </a:ext>
            </a:extLst>
          </p:cNvPr>
          <p:cNvSpPr/>
          <p:nvPr/>
        </p:nvSpPr>
        <p:spPr>
          <a:xfrm rot="12635839">
            <a:off x="7067663" y="2572118"/>
            <a:ext cx="1435428" cy="3684159"/>
          </a:xfrm>
          <a:prstGeom prst="uturnArrow">
            <a:avLst>
              <a:gd name="adj1" fmla="val 9330"/>
              <a:gd name="adj2" fmla="val 17595"/>
              <a:gd name="adj3" fmla="val 20334"/>
              <a:gd name="adj4" fmla="val 35610"/>
              <a:gd name="adj5" fmla="val 23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2746289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WPI</a:t>
            </a:r>
          </a:p>
        </p:txBody>
      </p:sp>
      <p:sp>
        <p:nvSpPr>
          <p:cNvPr id="5" name="Content Placeholder 4">
            <a:extLst>
              <a:ext uri="{FF2B5EF4-FFF2-40B4-BE49-F238E27FC236}">
                <a16:creationId xmlns:a16="http://schemas.microsoft.com/office/drawing/2014/main" id="{C8471725-2605-C39D-7AE4-631A7B4910A7}"/>
              </a:ext>
            </a:extLst>
          </p:cNvPr>
          <p:cNvSpPr>
            <a:spLocks noGrp="1"/>
          </p:cNvSpPr>
          <p:nvPr>
            <p:ph idx="1"/>
          </p:nvPr>
        </p:nvSpPr>
        <p:spPr/>
        <p:txBody>
          <a:bodyPr>
            <a:normAutofit/>
          </a:bodyPr>
          <a:lstStyle/>
          <a:p>
            <a:r>
              <a:rPr lang="en-AU" b="0" i="0" dirty="0">
                <a:solidFill>
                  <a:srgbClr val="222222"/>
                </a:solidFill>
                <a:effectLst/>
                <a:latin typeface="Open Sans" panose="020B0606030504020204" pitchFamily="34" charset="0"/>
              </a:rPr>
              <a:t>The Wage Price </a:t>
            </a:r>
            <a:r>
              <a:rPr lang="en-AU" dirty="0">
                <a:solidFill>
                  <a:srgbClr val="222222"/>
                </a:solidFill>
                <a:latin typeface="Open Sans" panose="020B0606030504020204" pitchFamily="34" charset="0"/>
              </a:rPr>
              <a:t>Index</a:t>
            </a:r>
            <a:r>
              <a:rPr lang="en-AU" b="0" i="0" dirty="0">
                <a:solidFill>
                  <a:srgbClr val="222222"/>
                </a:solidFill>
                <a:effectLst/>
                <a:latin typeface="Open Sans" panose="020B0606030504020204" pitchFamily="34" charset="0"/>
              </a:rPr>
              <a:t> measures changes in the price of labour, unaffected by compositional shifts in the labour force, hours worked or employee characteristics.</a:t>
            </a:r>
          </a:p>
          <a:p>
            <a:pPr algn="l"/>
            <a:r>
              <a:rPr lang="en-AU" b="1" i="0" dirty="0">
                <a:solidFill>
                  <a:srgbClr val="000000"/>
                </a:solidFill>
                <a:effectLst/>
                <a:latin typeface="Open Sans" panose="020B0606030504020204" pitchFamily="34" charset="0"/>
              </a:rPr>
              <a:t>Key statistics</a:t>
            </a:r>
          </a:p>
          <a:p>
            <a:pPr algn="l">
              <a:buFont typeface="Arial" panose="020B0604020202020204" pitchFamily="34" charset="0"/>
              <a:buChar char="•"/>
            </a:pPr>
            <a:r>
              <a:rPr lang="en-AU" b="0" i="0" dirty="0">
                <a:solidFill>
                  <a:srgbClr val="000000"/>
                </a:solidFill>
                <a:effectLst/>
                <a:latin typeface="Open Sans" panose="020B0606030504020204" pitchFamily="34" charset="0"/>
              </a:rPr>
              <a:t>In March quarter 2023, the seasonally adjusted WPI rose 0.8% this quarter and 3.7% over the year.</a:t>
            </a:r>
          </a:p>
          <a:p>
            <a:pPr algn="l">
              <a:buFont typeface="Arial" panose="020B0604020202020204" pitchFamily="34" charset="0"/>
              <a:buChar char="•"/>
            </a:pPr>
            <a:r>
              <a:rPr lang="en-AU" b="0" i="0" dirty="0">
                <a:solidFill>
                  <a:srgbClr val="000000"/>
                </a:solidFill>
                <a:effectLst/>
                <a:latin typeface="Open Sans" panose="020B0606030504020204" pitchFamily="34" charset="0"/>
              </a:rPr>
              <a:t>The private sector rose 0.8% and the public sector rose 0.9%.</a:t>
            </a:r>
          </a:p>
          <a:p>
            <a:endParaRPr lang="en-AU" dirty="0"/>
          </a:p>
        </p:txBody>
      </p:sp>
    </p:spTree>
    <p:extLst>
      <p:ext uri="{BB962C8B-B14F-4D97-AF65-F5344CB8AC3E}">
        <p14:creationId xmlns:p14="http://schemas.microsoft.com/office/powerpoint/2010/main" val="3410391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WPI</a:t>
            </a:r>
          </a:p>
        </p:txBody>
      </p:sp>
      <p:sp>
        <p:nvSpPr>
          <p:cNvPr id="5" name="Content Placeholder 4">
            <a:extLst>
              <a:ext uri="{FF2B5EF4-FFF2-40B4-BE49-F238E27FC236}">
                <a16:creationId xmlns:a16="http://schemas.microsoft.com/office/drawing/2014/main" id="{C8471725-2605-C39D-7AE4-631A7B4910A7}"/>
              </a:ext>
            </a:extLst>
          </p:cNvPr>
          <p:cNvSpPr>
            <a:spLocks noGrp="1"/>
          </p:cNvSpPr>
          <p:nvPr>
            <p:ph idx="1"/>
          </p:nvPr>
        </p:nvSpPr>
        <p:spPr/>
        <p:txBody>
          <a:bodyPr>
            <a:normAutofit/>
          </a:bodyPr>
          <a:lstStyle/>
          <a:p>
            <a:pPr algn="l"/>
            <a:r>
              <a:rPr lang="en-AU" b="0" i="0" dirty="0">
                <a:solidFill>
                  <a:srgbClr val="000000"/>
                </a:solidFill>
                <a:effectLst/>
                <a:latin typeface="Open Sans" panose="020B0606030504020204" pitchFamily="34" charset="0"/>
              </a:rPr>
              <a:t>An increase in the size of average hourly wage change in both the private and public sector was the main driver of wage growth over the quarter.</a:t>
            </a:r>
          </a:p>
          <a:p>
            <a:pPr algn="l"/>
            <a:r>
              <a:rPr lang="en-AU" b="0" i="0" dirty="0">
                <a:solidFill>
                  <a:srgbClr val="000000"/>
                </a:solidFill>
                <a:effectLst/>
                <a:latin typeface="Open Sans" panose="020B0606030504020204" pitchFamily="34" charset="0"/>
              </a:rPr>
              <a:t>Seasonally adjusted private sector wages rose 0.8% over the quarter. Annual growth lifted to 3.8%, from 3.6% in December quarter 2022. This is the highest annual growth recorded for the sector since June quarter 2012.</a:t>
            </a:r>
          </a:p>
          <a:p>
            <a:pPr algn="l"/>
            <a:r>
              <a:rPr lang="en-AU" b="0" i="0" dirty="0">
                <a:solidFill>
                  <a:srgbClr val="000000"/>
                </a:solidFill>
                <a:effectLst/>
                <a:latin typeface="Open Sans" panose="020B0606030504020204" pitchFamily="34" charset="0"/>
              </a:rPr>
              <a:t>Public sector wages rose 0.9% over the quarter. Annual growth increased from 2.5% in the December quarter 2022, to 3.0% in the March quarter 2023. This is the highest annual growth since March quarter 2013.</a:t>
            </a:r>
          </a:p>
          <a:p>
            <a:r>
              <a:rPr lang="en-AU" dirty="0"/>
              <a:t>(Tableau graph to demonstrate trend)</a:t>
            </a:r>
          </a:p>
        </p:txBody>
      </p:sp>
    </p:spTree>
    <p:extLst>
      <p:ext uri="{BB962C8B-B14F-4D97-AF65-F5344CB8AC3E}">
        <p14:creationId xmlns:p14="http://schemas.microsoft.com/office/powerpoint/2010/main" val="425631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DDACEFC6-B255-0F78-7BA0-47499E072ED5}"/>
              </a:ext>
            </a:extLst>
          </p:cNvPr>
          <p:cNvPicPr>
            <a:picLocks noGrp="1" noChangeAspect="1"/>
          </p:cNvPicPr>
          <p:nvPr>
            <p:ph idx="1"/>
          </p:nvPr>
        </p:nvPicPr>
        <p:blipFill>
          <a:blip r:embed="rId2"/>
          <a:stretch>
            <a:fillRect/>
          </a:stretch>
        </p:blipFill>
        <p:spPr>
          <a:xfrm>
            <a:off x="0" y="1573646"/>
            <a:ext cx="5444456" cy="3760788"/>
          </a:xfrm>
        </p:spPr>
      </p:pic>
      <p:pic>
        <p:nvPicPr>
          <p:cNvPr id="15" name="Picture 14">
            <a:extLst>
              <a:ext uri="{FF2B5EF4-FFF2-40B4-BE49-F238E27FC236}">
                <a16:creationId xmlns:a16="http://schemas.microsoft.com/office/drawing/2014/main" id="{845CB37E-B465-3A81-CEBB-CB31B15FD7B1}"/>
              </a:ext>
            </a:extLst>
          </p:cNvPr>
          <p:cNvPicPr>
            <a:picLocks noChangeAspect="1"/>
          </p:cNvPicPr>
          <p:nvPr/>
        </p:nvPicPr>
        <p:blipFill>
          <a:blip r:embed="rId3"/>
          <a:stretch>
            <a:fillRect/>
          </a:stretch>
        </p:blipFill>
        <p:spPr>
          <a:xfrm>
            <a:off x="5452844" y="1548606"/>
            <a:ext cx="5919391" cy="3810868"/>
          </a:xfrm>
          <a:prstGeom prst="rect">
            <a:avLst/>
          </a:prstGeom>
        </p:spPr>
      </p:pic>
      <p:sp>
        <p:nvSpPr>
          <p:cNvPr id="17" name="TextBox 16">
            <a:extLst>
              <a:ext uri="{FF2B5EF4-FFF2-40B4-BE49-F238E27FC236}">
                <a16:creationId xmlns:a16="http://schemas.microsoft.com/office/drawing/2014/main" id="{CEBDA468-0A35-10EA-9D2A-721B49E4F0C1}"/>
              </a:ext>
            </a:extLst>
          </p:cNvPr>
          <p:cNvSpPr txBox="1"/>
          <p:nvPr/>
        </p:nvSpPr>
        <p:spPr>
          <a:xfrm>
            <a:off x="4513277" y="813732"/>
            <a:ext cx="1493166" cy="369332"/>
          </a:xfrm>
          <a:prstGeom prst="rect">
            <a:avLst/>
          </a:prstGeom>
          <a:noFill/>
        </p:spPr>
        <p:txBody>
          <a:bodyPr wrap="none" rtlCol="0">
            <a:spAutoFit/>
          </a:bodyPr>
          <a:lstStyle/>
          <a:p>
            <a:r>
              <a:rPr lang="en-AU" dirty="0"/>
              <a:t>WPI ANALYSIS</a:t>
            </a:r>
          </a:p>
        </p:txBody>
      </p:sp>
    </p:spTree>
    <p:extLst>
      <p:ext uri="{BB962C8B-B14F-4D97-AF65-F5344CB8AC3E}">
        <p14:creationId xmlns:p14="http://schemas.microsoft.com/office/powerpoint/2010/main" val="2781064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BBF56D-47F7-71C7-28EA-44DC8356E8BB}"/>
              </a:ext>
            </a:extLst>
          </p:cNvPr>
          <p:cNvPicPr>
            <a:picLocks noGrp="1" noChangeAspect="1"/>
          </p:cNvPicPr>
          <p:nvPr>
            <p:ph idx="1"/>
          </p:nvPr>
        </p:nvPicPr>
        <p:blipFill>
          <a:blip r:embed="rId2"/>
          <a:stretch>
            <a:fillRect/>
          </a:stretch>
        </p:blipFill>
        <p:spPr>
          <a:xfrm>
            <a:off x="6200882" y="1593908"/>
            <a:ext cx="6011147" cy="4144161"/>
          </a:xfrm>
        </p:spPr>
      </p:pic>
      <p:pic>
        <p:nvPicPr>
          <p:cNvPr id="7" name="Picture 6">
            <a:extLst>
              <a:ext uri="{FF2B5EF4-FFF2-40B4-BE49-F238E27FC236}">
                <a16:creationId xmlns:a16="http://schemas.microsoft.com/office/drawing/2014/main" id="{CF475792-AA77-CA1A-963F-88FA829998E1}"/>
              </a:ext>
            </a:extLst>
          </p:cNvPr>
          <p:cNvPicPr>
            <a:picLocks noChangeAspect="1"/>
          </p:cNvPicPr>
          <p:nvPr/>
        </p:nvPicPr>
        <p:blipFill>
          <a:blip r:embed="rId3"/>
          <a:stretch>
            <a:fillRect/>
          </a:stretch>
        </p:blipFill>
        <p:spPr>
          <a:xfrm>
            <a:off x="0" y="1270302"/>
            <a:ext cx="6191075" cy="4995274"/>
          </a:xfrm>
          <a:prstGeom prst="rect">
            <a:avLst/>
          </a:prstGeom>
        </p:spPr>
      </p:pic>
      <p:sp>
        <p:nvSpPr>
          <p:cNvPr id="8" name="TextBox 7">
            <a:extLst>
              <a:ext uri="{FF2B5EF4-FFF2-40B4-BE49-F238E27FC236}">
                <a16:creationId xmlns:a16="http://schemas.microsoft.com/office/drawing/2014/main" id="{9B92F887-E77C-7DB5-B368-2DCCA4768DD7}"/>
              </a:ext>
            </a:extLst>
          </p:cNvPr>
          <p:cNvSpPr txBox="1"/>
          <p:nvPr/>
        </p:nvSpPr>
        <p:spPr>
          <a:xfrm>
            <a:off x="4169557" y="592424"/>
            <a:ext cx="2031325" cy="369332"/>
          </a:xfrm>
          <a:prstGeom prst="rect">
            <a:avLst/>
          </a:prstGeom>
          <a:noFill/>
        </p:spPr>
        <p:txBody>
          <a:bodyPr wrap="none" rtlCol="0">
            <a:spAutoFit/>
          </a:bodyPr>
          <a:lstStyle/>
          <a:p>
            <a:r>
              <a:rPr lang="en-AU" dirty="0"/>
              <a:t>WPI ANALYSIS	</a:t>
            </a:r>
          </a:p>
        </p:txBody>
      </p:sp>
    </p:spTree>
    <p:extLst>
      <p:ext uri="{BB962C8B-B14F-4D97-AF65-F5344CB8AC3E}">
        <p14:creationId xmlns:p14="http://schemas.microsoft.com/office/powerpoint/2010/main" val="238698242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6.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{DE3530C7-0A98-4E87-B849-2EE355D1C1E3}tf11437505_win32</Template>
  <TotalTime>124</TotalTime>
  <Words>439</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Georgia Pro Cond Light</vt:lpstr>
      <vt:lpstr>Open Sans</vt:lpstr>
      <vt:lpstr>Speak Pro</vt:lpstr>
      <vt:lpstr>RetrospectVTI</vt:lpstr>
      <vt:lpstr>Project 4  </vt:lpstr>
      <vt:lpstr>Our Objectives</vt:lpstr>
      <vt:lpstr>PowerPoint Presentation</vt:lpstr>
      <vt:lpstr>Large data set</vt:lpstr>
      <vt:lpstr>PowerPoint Presentation</vt:lpstr>
      <vt:lpstr>WPI</vt:lpstr>
      <vt:lpstr>WPI</vt:lpstr>
      <vt:lpstr>PowerPoint Presentation</vt:lpstr>
      <vt:lpstr>PowerPoint Presentation</vt:lpstr>
      <vt:lpstr>CPI</vt:lpstr>
      <vt:lpstr>CPI</vt:lpstr>
      <vt:lpstr>CPI </vt:lpstr>
      <vt:lpstr>CPI</vt:lpstr>
      <vt:lpstr>Machine learning WPI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dc:title>
  <dc:creator>Conor McCabe</dc:creator>
  <cp:lastModifiedBy>richard allen</cp:lastModifiedBy>
  <cp:revision>6</cp:revision>
  <dcterms:created xsi:type="dcterms:W3CDTF">2023-06-01T10:31:55Z</dcterms:created>
  <dcterms:modified xsi:type="dcterms:W3CDTF">2023-06-01T12:38:34Z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