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68" r:id="rId5"/>
    <p:sldId id="269" r:id="rId6"/>
    <p:sldId id="260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Perth crime </a:t>
            </a:r>
            <a:r>
              <a:rPr lang="en-US" sz="8000" dirty="0" err="1"/>
              <a:t>analysys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Richard allen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Conor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mccabe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BC98-84B7-C914-71B4-E5F3953A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76" y="394958"/>
            <a:ext cx="4914899" cy="952500"/>
          </a:xfrm>
        </p:spPr>
        <p:txBody>
          <a:bodyPr>
            <a:normAutofit fontScale="90000"/>
          </a:bodyPr>
          <a:lstStyle/>
          <a:p>
            <a:r>
              <a:rPr lang="en-AU" dirty="0"/>
              <a:t>Overall Perth crime trends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32639-C422-1643-7F4E-5C8DA370B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9913" y="3512344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684F5-86AA-4157-F89A-A076CFB7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912868" cy="3895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72D9B9-AA3B-273E-8A0F-2EAF9351D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779" y="3362326"/>
            <a:ext cx="7236396" cy="33555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97BFE2-EF80-75E8-FFCA-8E6AD38C8102}"/>
              </a:ext>
            </a:extLst>
          </p:cNvPr>
          <p:cNvSpPr/>
          <p:nvPr/>
        </p:nvSpPr>
        <p:spPr>
          <a:xfrm>
            <a:off x="7103319" y="1138535"/>
            <a:ext cx="389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expectations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BCD43-A6FC-29D6-37EA-0E488D1B1150}"/>
              </a:ext>
            </a:extLst>
          </p:cNvPr>
          <p:cNvSpPr/>
          <p:nvPr/>
        </p:nvSpPr>
        <p:spPr>
          <a:xfrm>
            <a:off x="2062067" y="5141167"/>
            <a:ext cx="2085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reality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BA569-01B0-F039-282C-018E47874E94}"/>
              </a:ext>
            </a:extLst>
          </p:cNvPr>
          <p:cNvCxnSpPr>
            <a:cxnSpLocks/>
          </p:cNvCxnSpPr>
          <p:nvPr/>
        </p:nvCxnSpPr>
        <p:spPr>
          <a:xfrm>
            <a:off x="3918857" y="5905876"/>
            <a:ext cx="10046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208F3-D05F-8396-D3EA-74C822618556}"/>
              </a:ext>
            </a:extLst>
          </p:cNvPr>
          <p:cNvCxnSpPr>
            <a:cxnSpLocks/>
          </p:cNvCxnSpPr>
          <p:nvPr/>
        </p:nvCxnSpPr>
        <p:spPr>
          <a:xfrm flipH="1">
            <a:off x="7439803" y="2064975"/>
            <a:ext cx="30757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C0B02-3046-7E0B-F532-911445B0C233}"/>
              </a:ext>
            </a:extLst>
          </p:cNvPr>
          <p:cNvCxnSpPr/>
          <p:nvPr/>
        </p:nvCxnSpPr>
        <p:spPr>
          <a:xfrm>
            <a:off x="671803" y="5287347"/>
            <a:ext cx="4030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4F4EF4-1672-AA26-617C-B734F637C14B}"/>
              </a:ext>
            </a:extLst>
          </p:cNvPr>
          <p:cNvCxnSpPr>
            <a:cxnSpLocks/>
          </p:cNvCxnSpPr>
          <p:nvPr/>
        </p:nvCxnSpPr>
        <p:spPr>
          <a:xfrm>
            <a:off x="4085253" y="5602832"/>
            <a:ext cx="8801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9A9610-82D7-553B-2879-72B8AED9E781}"/>
              </a:ext>
            </a:extLst>
          </p:cNvPr>
          <p:cNvCxnSpPr>
            <a:cxnSpLocks/>
          </p:cNvCxnSpPr>
          <p:nvPr/>
        </p:nvCxnSpPr>
        <p:spPr>
          <a:xfrm>
            <a:off x="3741576" y="5417975"/>
            <a:ext cx="10902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5FF00-ADC2-932F-8DD9-5A2A81EBB867}"/>
              </a:ext>
            </a:extLst>
          </p:cNvPr>
          <p:cNvCxnSpPr/>
          <p:nvPr/>
        </p:nvCxnSpPr>
        <p:spPr>
          <a:xfrm>
            <a:off x="800954" y="6064497"/>
            <a:ext cx="4030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18D0DD-0EEF-F144-2D57-ADDD3ED08126}"/>
              </a:ext>
            </a:extLst>
          </p:cNvPr>
          <p:cNvCxnSpPr>
            <a:cxnSpLocks/>
          </p:cNvCxnSpPr>
          <p:nvPr/>
        </p:nvCxnSpPr>
        <p:spPr>
          <a:xfrm>
            <a:off x="4019939" y="5750768"/>
            <a:ext cx="9455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0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3E8F-9F8D-A688-295E-EA98273E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"/>
            <a:ext cx="10680441" cy="1091682"/>
          </a:xfrm>
        </p:spPr>
        <p:txBody>
          <a:bodyPr/>
          <a:lstStyle/>
          <a:p>
            <a:r>
              <a:rPr lang="en-AU" dirty="0"/>
              <a:t>2007 vs 2022 crimes in each district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2CA2-55A9-DA69-78CF-25EC5A65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DF1D-3A98-330E-90EA-411CAB3B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59736"/>
            <a:ext cx="6276428" cy="4244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464F8-6CE6-100F-7383-D44338AA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306646"/>
            <a:ext cx="6065519" cy="41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7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8EBA-9368-2325-6787-6AC3A74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further analysis would we like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5851-6F1D-D037-D18F-C417B734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997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Approach: </a:t>
            </a:r>
            <a:r>
              <a:rPr lang="en-US" sz="2400" i="1" dirty="0">
                <a:solidFill>
                  <a:srgbClr val="FFFFFF"/>
                </a:solidFill>
              </a:rPr>
              <a:t> 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9FA5-C96F-2C98-7F24-2D09D97E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202" y="216470"/>
            <a:ext cx="3045512" cy="1000242"/>
          </a:xfrm>
        </p:spPr>
        <p:txBody>
          <a:bodyPr/>
          <a:lstStyle/>
          <a:p>
            <a:r>
              <a:rPr lang="en-AU" dirty="0"/>
              <a:t>Raw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A0040-8B02-8EA2-45BC-0CC8264F5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074" y="3531621"/>
            <a:ext cx="7256172" cy="32083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81F7E-6CEB-AD98-E807-64A5BBB66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" y="83977"/>
            <a:ext cx="6851060" cy="3345024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E5F47FBB-D4C6-946C-B532-CF095C636A86}"/>
              </a:ext>
            </a:extLst>
          </p:cNvPr>
          <p:cNvSpPr/>
          <p:nvPr/>
        </p:nvSpPr>
        <p:spPr>
          <a:xfrm flipV="1">
            <a:off x="1063690" y="4002833"/>
            <a:ext cx="2220686" cy="2015412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7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2B01-4C5E-2D1F-8C13-208C4771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293" y="192049"/>
            <a:ext cx="10058400" cy="891479"/>
          </a:xfrm>
        </p:spPr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Cleaning and organising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1512-C7F0-2E20-7FA2-E84F2C17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A4E08-3DB8-C000-C7B3-DEE2E9F2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69"/>
            <a:ext cx="4226769" cy="4702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C2C83-E0FE-9F73-028C-D56B6506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73" y="2407116"/>
            <a:ext cx="8714793" cy="42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6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CD57-35CB-F0CE-9045-ADA53513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636" y="495424"/>
            <a:ext cx="6481043" cy="1241936"/>
          </a:xfrm>
        </p:spPr>
        <p:txBody>
          <a:bodyPr>
            <a:normAutofit fontScale="90000"/>
          </a:bodyPr>
          <a:lstStyle/>
          <a:p>
            <a:r>
              <a:rPr lang="en-AU" dirty="0"/>
              <a:t>Created tables in a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5D8F-8749-B8A7-D4CE-B2EEA21B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3CACB-ED91-520A-655B-9E599573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7" y="0"/>
            <a:ext cx="4421150" cy="365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90791-0866-C3DD-5553-15EECA0A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4" y="2712776"/>
            <a:ext cx="8798768" cy="39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7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5B29E7-4D87-23FB-0CE9-5ECE37C5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60" y="1884994"/>
            <a:ext cx="4200000" cy="49730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B2E118-EAC6-AD73-979A-5567F56B84B9}"/>
              </a:ext>
            </a:extLst>
          </p:cNvPr>
          <p:cNvSpPr/>
          <p:nvPr/>
        </p:nvSpPr>
        <p:spPr>
          <a:xfrm>
            <a:off x="4204197" y="0"/>
            <a:ext cx="378280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flask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databse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754CB-63F8-639D-C57E-A7611E43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0"/>
            <a:ext cx="4338735" cy="4389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3F525-34CF-041D-111A-87AA163C8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027" y="0"/>
            <a:ext cx="4338735" cy="45347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E12A6A-12C5-B051-2696-CD551186202A}"/>
              </a:ext>
            </a:extLst>
          </p:cNvPr>
          <p:cNvSpPr/>
          <p:nvPr/>
        </p:nvSpPr>
        <p:spPr>
          <a:xfrm>
            <a:off x="0" y="2379306"/>
            <a:ext cx="3648269" cy="4198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E126DD7-4DEC-642F-4334-D9D3DBF09869}"/>
              </a:ext>
            </a:extLst>
          </p:cNvPr>
          <p:cNvSpPr/>
          <p:nvPr/>
        </p:nvSpPr>
        <p:spPr>
          <a:xfrm rot="2121382">
            <a:off x="1372463" y="2471633"/>
            <a:ext cx="2196862" cy="3359468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4C327-88BF-1D49-5264-5E53220ABCB3}"/>
              </a:ext>
            </a:extLst>
          </p:cNvPr>
          <p:cNvSpPr txBox="1"/>
          <p:nvPr/>
        </p:nvSpPr>
        <p:spPr>
          <a:xfrm>
            <a:off x="473028" y="4572963"/>
            <a:ext cx="3441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Bradley Hand ITC" panose="03070402050302030203" pitchFamily="66" charset="0"/>
              </a:rPr>
              <a:t>Very </a:t>
            </a:r>
            <a:r>
              <a:rPr lang="en-AU" sz="2400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Very</a:t>
            </a:r>
            <a:r>
              <a:rPr lang="en-AU" sz="2400" dirty="0">
                <a:solidFill>
                  <a:srgbClr val="FF0000"/>
                </a:solidFill>
                <a:latin typeface="Bradley Hand ITC" panose="03070402050302030203" pitchFamily="66" charset="0"/>
              </a:rPr>
              <a:t> annoying</a:t>
            </a:r>
          </a:p>
        </p:txBody>
      </p:sp>
    </p:spTree>
    <p:extLst>
      <p:ext uri="{BB962C8B-B14F-4D97-AF65-F5344CB8AC3E}">
        <p14:creationId xmlns:p14="http://schemas.microsoft.com/office/powerpoint/2010/main" val="23126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BCB-D2FB-41FC-97B2-35E0A1E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984" y="286603"/>
            <a:ext cx="2893859" cy="1450757"/>
          </a:xfrm>
        </p:spPr>
        <p:txBody>
          <a:bodyPr/>
          <a:lstStyle/>
          <a:p>
            <a:r>
              <a:rPr lang="en-AU" dirty="0"/>
              <a:t>Mapping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6F0C2-4A6C-D118-9586-7125BBEBF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" y="0"/>
            <a:ext cx="5122024" cy="37607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E6BF4-2727-F24F-8D3E-73C4A3A1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81" y="2270217"/>
            <a:ext cx="6500668" cy="4552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93D48-24D0-6A65-CA88-89D8B33C5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843" y="87099"/>
            <a:ext cx="4115157" cy="370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6FC5F2-3B1D-144E-9704-3DD5B6D28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5" y="889233"/>
            <a:ext cx="3684710" cy="45520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2FA331-09EA-E602-3045-5A7A4662E581}"/>
              </a:ext>
            </a:extLst>
          </p:cNvPr>
          <p:cNvCxnSpPr>
            <a:cxnSpLocks/>
          </p:cNvCxnSpPr>
          <p:nvPr/>
        </p:nvCxnSpPr>
        <p:spPr>
          <a:xfrm>
            <a:off x="1895912" y="3011648"/>
            <a:ext cx="74662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917B1C-F389-2208-0B36-5899B6175C76}"/>
              </a:ext>
            </a:extLst>
          </p:cNvPr>
          <p:cNvSpPr txBox="1"/>
          <p:nvPr/>
        </p:nvSpPr>
        <p:spPr>
          <a:xfrm>
            <a:off x="1242353" y="2795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Perth	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74487-2637-5713-C9E0-2138D082A22E}"/>
              </a:ext>
            </a:extLst>
          </p:cNvPr>
          <p:cNvCxnSpPr/>
          <p:nvPr/>
        </p:nvCxnSpPr>
        <p:spPr>
          <a:xfrm>
            <a:off x="1644242" y="1384183"/>
            <a:ext cx="780176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4EA2CD-EBFC-B768-A9F7-013ADC02E68F}"/>
              </a:ext>
            </a:extLst>
          </p:cNvPr>
          <p:cNvSpPr txBox="1"/>
          <p:nvPr/>
        </p:nvSpPr>
        <p:spPr>
          <a:xfrm>
            <a:off x="844562" y="10117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Joondalup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00B86-15D9-F207-3F68-2F8CA5746ABB}"/>
              </a:ext>
            </a:extLst>
          </p:cNvPr>
          <p:cNvCxnSpPr/>
          <p:nvPr/>
        </p:nvCxnSpPr>
        <p:spPr>
          <a:xfrm flipV="1">
            <a:off x="1437032" y="4840448"/>
            <a:ext cx="987386" cy="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AB5BAD-6988-C893-6241-CA291154FA43}"/>
              </a:ext>
            </a:extLst>
          </p:cNvPr>
          <p:cNvSpPr txBox="1"/>
          <p:nvPr/>
        </p:nvSpPr>
        <p:spPr>
          <a:xfrm>
            <a:off x="772641" y="45801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Fremantle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9256C9-30B7-EC8B-7C43-C3F30D74EC02}"/>
              </a:ext>
            </a:extLst>
          </p:cNvPr>
          <p:cNvSpPr txBox="1"/>
          <p:nvPr/>
        </p:nvSpPr>
        <p:spPr>
          <a:xfrm>
            <a:off x="5095353" y="2057238"/>
            <a:ext cx="3827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Attempted maps</a:t>
            </a:r>
          </a:p>
          <a:p>
            <a:r>
              <a:rPr lang="en-AU" dirty="0"/>
              <a:t>1., Heat map</a:t>
            </a:r>
          </a:p>
          <a:p>
            <a:r>
              <a:rPr lang="en-AU" dirty="0"/>
              <a:t>2. Markers</a:t>
            </a:r>
          </a:p>
          <a:p>
            <a:r>
              <a:rPr lang="en-AU" dirty="0"/>
              <a:t>3. District Map through </a:t>
            </a:r>
            <a:r>
              <a:rPr lang="en-AU" dirty="0" err="1"/>
              <a:t>Geo.json</a:t>
            </a:r>
            <a:r>
              <a:rPr lang="en-AU" dirty="0"/>
              <a:t> data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294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55A3BE-303E-B747-1C21-FCA60A950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39" y="2066255"/>
            <a:ext cx="8187655" cy="37607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B5828-BE59-AE17-95DB-88EA32D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with mapping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7C86F-F840-B500-4705-016561D1A1B3}"/>
              </a:ext>
            </a:extLst>
          </p:cNvPr>
          <p:cNvSpPr txBox="1"/>
          <p:nvPr/>
        </p:nvSpPr>
        <p:spPr>
          <a:xfrm>
            <a:off x="577162" y="2332140"/>
            <a:ext cx="34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Data didn’t provide coordinates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BF8AF-F84C-A1AB-C645-7E3AE12DC63E}"/>
              </a:ext>
            </a:extLst>
          </p:cNvPr>
          <p:cNvSpPr txBox="1"/>
          <p:nvPr/>
        </p:nvSpPr>
        <p:spPr>
          <a:xfrm>
            <a:off x="669874" y="3028905"/>
            <a:ext cx="299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API error, failed to load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A7A7C-81CF-D96C-E76D-DA7831D7503A}"/>
              </a:ext>
            </a:extLst>
          </p:cNvPr>
          <p:cNvSpPr txBox="1"/>
          <p:nvPr/>
        </p:nvSpPr>
        <p:spPr>
          <a:xfrm>
            <a:off x="669874" y="3725670"/>
            <a:ext cx="331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Districts totals did not outline</a:t>
            </a:r>
          </a:p>
          <a:p>
            <a:r>
              <a:rPr lang="en-AU" dirty="0"/>
              <a:t>crimes within suburbs </a:t>
            </a:r>
          </a:p>
        </p:txBody>
      </p:sp>
    </p:spTree>
    <p:extLst>
      <p:ext uri="{BB962C8B-B14F-4D97-AF65-F5344CB8AC3E}">
        <p14:creationId xmlns:p14="http://schemas.microsoft.com/office/powerpoint/2010/main" val="27218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8EBA-9368-2325-6787-6AC3A74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Findings from 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5851-6F1D-D037-D18F-C417B734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Suburbs which we expected to have a lower crime rate due to higher average house prices, was not necessarily proven. Crime was still significant in these areas.</a:t>
            </a:r>
          </a:p>
          <a:p>
            <a:r>
              <a:rPr lang="en-AU" dirty="0"/>
              <a:t>- Peaks in all areas of crime around the 2015 and 2016 time period.</a:t>
            </a:r>
          </a:p>
          <a:p>
            <a:r>
              <a:rPr lang="en-AU" dirty="0"/>
              <a:t>- All areas of crime increase at similar times and at the same rate.</a:t>
            </a:r>
          </a:p>
          <a:p>
            <a:r>
              <a:rPr lang="en-AU" dirty="0"/>
              <a:t>- There has been an increase in stealing, arson, drug and weapon related offences.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1509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{88E5F951-244D-4457-AFC9-FB4315938072}tf56160789_win32</Template>
  <TotalTime>161</TotalTime>
  <Words>185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Bradley Hand ITC</vt:lpstr>
      <vt:lpstr>Calibri</vt:lpstr>
      <vt:lpstr>Franklin Gothic Book</vt:lpstr>
      <vt:lpstr>1_RetrospectVTI</vt:lpstr>
      <vt:lpstr>Perth crime analysys</vt:lpstr>
      <vt:lpstr>Approach:  </vt:lpstr>
      <vt:lpstr>Raw data </vt:lpstr>
      <vt:lpstr>Cleaning and organising</vt:lpstr>
      <vt:lpstr>Created tables in a SQL database</vt:lpstr>
      <vt:lpstr>PowerPoint Presentation</vt:lpstr>
      <vt:lpstr>Mapping </vt:lpstr>
      <vt:lpstr>Challenges with mapping</vt:lpstr>
      <vt:lpstr>Findings from our analysis</vt:lpstr>
      <vt:lpstr>Overall Perth crime trends </vt:lpstr>
      <vt:lpstr>2007 vs 2022 crimes in each district</vt:lpstr>
      <vt:lpstr>What further analysis would we like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Perth crime analysys</dc:title>
  <dc:creator>richard allen</dc:creator>
  <cp:lastModifiedBy>richard allen</cp:lastModifiedBy>
  <cp:revision>4</cp:revision>
  <dcterms:created xsi:type="dcterms:W3CDTF">2023-04-11T11:04:43Z</dcterms:created>
  <dcterms:modified xsi:type="dcterms:W3CDTF">2023-04-17T11:43:19Z</dcterms:modified>
</cp:coreProperties>
</file>