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298" r:id="rId2"/>
    <p:sldId id="258" r:id="rId3"/>
    <p:sldId id="257" r:id="rId4"/>
    <p:sldId id="262" r:id="rId5"/>
    <p:sldId id="259" r:id="rId6"/>
    <p:sldId id="260" r:id="rId7"/>
    <p:sldId id="296" r:id="rId8"/>
    <p:sldId id="261" r:id="rId9"/>
    <p:sldId id="300" r:id="rId10"/>
    <p:sldId id="263" r:id="rId11"/>
    <p:sldId id="305" r:id="rId12"/>
    <p:sldId id="301" r:id="rId13"/>
    <p:sldId id="302" r:id="rId14"/>
    <p:sldId id="265" r:id="rId15"/>
    <p:sldId id="264" r:id="rId16"/>
    <p:sldId id="306" r:id="rId17"/>
    <p:sldId id="308" r:id="rId18"/>
    <p:sldId id="310" r:id="rId19"/>
    <p:sldId id="309" r:id="rId20"/>
  </p:sldIdLst>
  <p:sldSz cx="9144000" cy="5143500" type="screen16x9"/>
  <p:notesSz cx="6858000" cy="9144000"/>
  <p:embeddedFontLst>
    <p:embeddedFont>
      <p:font typeface="Sniglet" panose="020B0604020202020204" charset="0"/>
      <p:regular r:id="rId22"/>
    </p:embeddedFont>
    <p:embeddedFont>
      <p:font typeface="Walter Turncoat"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0B942B-5FDC-419F-A31C-88048C057ADA}">
  <a:tblStyle styleId="{3D0B942B-5FDC-419F-A31C-88048C057AD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F752B63-FEDA-48D4-B3B7-9A5BAED3138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36" autoAdjust="0"/>
    <p:restoredTop sz="94622" autoAdjust="0"/>
  </p:normalViewPr>
  <p:slideViewPr>
    <p:cSldViewPr snapToGrid="0">
      <p:cViewPr varScale="1">
        <p:scale>
          <a:sx n="118" d="100"/>
          <a:sy n="118" d="100"/>
        </p:scale>
        <p:origin x="245"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202207-divvy-tripdata-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202207-divvy-tripdata-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wnloads\202207-divvy-tripdata-analysi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[202207-divvy-tripdata-analysis.xlsx]Sheet1!PivotTable4</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Sniglet" panose="020B0604020202020204" charset="0"/>
                <a:ea typeface="+mn-ea"/>
                <a:cs typeface="+mn-cs"/>
              </a:defRPr>
            </a:pPr>
            <a:r>
              <a:rPr lang="en-US" dirty="0" smtClean="0">
                <a:latin typeface="Sniglet" panose="020B0604020202020204" charset="0"/>
              </a:rPr>
              <a:t>Total</a:t>
            </a:r>
            <a:r>
              <a:rPr lang="en-US" baseline="0" dirty="0" smtClean="0">
                <a:latin typeface="Sniglet" panose="020B0604020202020204" charset="0"/>
              </a:rPr>
              <a:t> </a:t>
            </a:r>
            <a:r>
              <a:rPr lang="en-US" dirty="0" smtClean="0">
                <a:latin typeface="Sniglet" panose="020B0604020202020204" charset="0"/>
              </a:rPr>
              <a:t>Average</a:t>
            </a:r>
            <a:endParaRPr lang="en-US" dirty="0">
              <a:latin typeface="Sniglet" panose="020B0604020202020204" charset="0"/>
            </a:endParaRPr>
          </a:p>
        </c:rich>
      </c:tx>
      <c:layout>
        <c:manualLayout>
          <c:xMode val="edge"/>
          <c:yMode val="edge"/>
          <c:x val="0.3229234470691163"/>
          <c:y val="1.8518518518518517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Sniglet" panose="020B0604020202020204" charset="0"/>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barChart>
        <c:barDir val="bar"/>
        <c:grouping val="clustered"/>
        <c:varyColors val="0"/>
        <c:ser>
          <c:idx val="0"/>
          <c:order val="0"/>
          <c:tx>
            <c:strRef>
              <c:f>Sheet1!$B$12</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Sheet1!$A$13:$A$15</c:f>
              <c:strCache>
                <c:ptCount val="2"/>
                <c:pt idx="0">
                  <c:v>casual</c:v>
                </c:pt>
                <c:pt idx="1">
                  <c:v>member</c:v>
                </c:pt>
              </c:strCache>
            </c:strRef>
          </c:cat>
          <c:val>
            <c:numRef>
              <c:f>Sheet1!$B$13:$B$15</c:f>
              <c:numCache>
                <c:formatCode>0.00000</c:formatCode>
                <c:ptCount val="2"/>
                <c:pt idx="0">
                  <c:v>1.6621762753702515E-2</c:v>
                </c:pt>
                <c:pt idx="1">
                  <c:v>9.2823175153381524E-3</c:v>
                </c:pt>
              </c:numCache>
            </c:numRef>
          </c:val>
        </c:ser>
        <c:dLbls>
          <c:showLegendKey val="0"/>
          <c:showVal val="0"/>
          <c:showCatName val="0"/>
          <c:showSerName val="0"/>
          <c:showPercent val="0"/>
          <c:showBubbleSize val="0"/>
        </c:dLbls>
        <c:gapWidth val="115"/>
        <c:overlap val="-20"/>
        <c:axId val="-1327945216"/>
        <c:axId val="-1327952832"/>
      </c:barChart>
      <c:catAx>
        <c:axId val="-132794521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27952832"/>
        <c:crosses val="autoZero"/>
        <c:auto val="1"/>
        <c:lblAlgn val="ctr"/>
        <c:lblOffset val="100"/>
        <c:noMultiLvlLbl val="0"/>
      </c:catAx>
      <c:valAx>
        <c:axId val="-1327952832"/>
        <c:scaling>
          <c:orientation val="minMax"/>
        </c:scaling>
        <c:delete val="0"/>
        <c:axPos val="b"/>
        <c:majorGridlines>
          <c:spPr>
            <a:ln w="9525" cap="flat" cmpd="sng" algn="ctr">
              <a:solidFill>
                <a:schemeClr val="lt1">
                  <a:lumMod val="95000"/>
                  <a:alpha val="10000"/>
                </a:schemeClr>
              </a:solidFill>
              <a:round/>
            </a:ln>
            <a:effectLst/>
          </c:spPr>
        </c:majorGridlines>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2794521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[202207-divvy-tripdata-analysis.xlsx]Sheet1!PivotTable6</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smtClean="0">
                <a:latin typeface="Sniglet" panose="020B0604020202020204" charset="0"/>
              </a:rPr>
              <a:t>Average</a:t>
            </a:r>
            <a:r>
              <a:rPr lang="en-IN" baseline="0" dirty="0" smtClean="0">
                <a:latin typeface="Sniglet" panose="020B0604020202020204" charset="0"/>
              </a:rPr>
              <a:t> </a:t>
            </a:r>
            <a:r>
              <a:rPr lang="en-IN" dirty="0" smtClean="0">
                <a:latin typeface="Sniglet" panose="020B0604020202020204" charset="0"/>
              </a:rPr>
              <a:t>Of</a:t>
            </a:r>
            <a:r>
              <a:rPr lang="en-IN" baseline="0" dirty="0" smtClean="0">
                <a:latin typeface="Sniglet" panose="020B0604020202020204" charset="0"/>
              </a:rPr>
              <a:t> </a:t>
            </a:r>
            <a:r>
              <a:rPr lang="en-IN" dirty="0" smtClean="0">
                <a:latin typeface="Sniglet" panose="020B0604020202020204" charset="0"/>
              </a:rPr>
              <a:t>Members</a:t>
            </a:r>
            <a:r>
              <a:rPr lang="en-IN" baseline="0" dirty="0" smtClean="0">
                <a:latin typeface="Sniglet" panose="020B0604020202020204" charset="0"/>
              </a:rPr>
              <a:t> </a:t>
            </a:r>
            <a:r>
              <a:rPr lang="en-IN" dirty="0" smtClean="0">
                <a:latin typeface="Sniglet" panose="020B0604020202020204" charset="0"/>
              </a:rPr>
              <a:t>Day</a:t>
            </a:r>
            <a:r>
              <a:rPr lang="en-IN" baseline="0" dirty="0" smtClean="0">
                <a:latin typeface="Sniglet" panose="020B0604020202020204" charset="0"/>
              </a:rPr>
              <a:t> </a:t>
            </a:r>
            <a:r>
              <a:rPr lang="en-IN" dirty="0" smtClean="0">
                <a:latin typeface="Sniglet" panose="020B0604020202020204" charset="0"/>
              </a:rPr>
              <a:t>Wise</a:t>
            </a:r>
            <a:endParaRPr lang="en-IN" dirty="0">
              <a:latin typeface="Sniglet" panose="020B0604020202020204" charset="0"/>
            </a:endParaRPr>
          </a:p>
        </c:rich>
      </c:tx>
      <c:layout>
        <c:manualLayout>
          <c:xMode val="edge"/>
          <c:yMode val="edge"/>
          <c:x val="6.9167939828416972E-2"/>
          <c:y val="2.862811589052037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barChart>
        <c:barDir val="col"/>
        <c:grouping val="clustered"/>
        <c:varyColors val="0"/>
        <c:ser>
          <c:idx val="0"/>
          <c:order val="0"/>
          <c:tx>
            <c:strRef>
              <c:f>Sheet1!$E$12:$E$13</c:f>
              <c:strCache>
                <c:ptCount val="1"/>
                <c:pt idx="0">
                  <c:v>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Sheet1!$D$14:$D$16</c:f>
              <c:strCache>
                <c:ptCount val="2"/>
                <c:pt idx="0">
                  <c:v>casual</c:v>
                </c:pt>
                <c:pt idx="1">
                  <c:v>member</c:v>
                </c:pt>
              </c:strCache>
            </c:strRef>
          </c:cat>
          <c:val>
            <c:numRef>
              <c:f>Sheet1!$E$14:$E$16</c:f>
              <c:numCache>
                <c:formatCode>0.00000</c:formatCode>
                <c:ptCount val="2"/>
                <c:pt idx="0">
                  <c:v>1.8563914301674849E-2</c:v>
                </c:pt>
                <c:pt idx="1">
                  <c:v>1.0207015934482861E-2</c:v>
                </c:pt>
              </c:numCache>
            </c:numRef>
          </c:val>
        </c:ser>
        <c:ser>
          <c:idx val="1"/>
          <c:order val="1"/>
          <c:tx>
            <c:strRef>
              <c:f>Sheet1!$F$12:$F$13</c:f>
              <c:strCache>
                <c:ptCount val="1"/>
                <c:pt idx="0">
                  <c:v>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Sheet1!$D$14:$D$16</c:f>
              <c:strCache>
                <c:ptCount val="2"/>
                <c:pt idx="0">
                  <c:v>casual</c:v>
                </c:pt>
                <c:pt idx="1">
                  <c:v>member</c:v>
                </c:pt>
              </c:strCache>
            </c:strRef>
          </c:cat>
          <c:val>
            <c:numRef>
              <c:f>Sheet1!$F$14:$F$16</c:f>
              <c:numCache>
                <c:formatCode>0.00000</c:formatCode>
                <c:ptCount val="2"/>
                <c:pt idx="0">
                  <c:v>1.732794003925987E-2</c:v>
                </c:pt>
                <c:pt idx="1">
                  <c:v>9.127802420527055E-3</c:v>
                </c:pt>
              </c:numCache>
            </c:numRef>
          </c:val>
        </c:ser>
        <c:ser>
          <c:idx val="2"/>
          <c:order val="2"/>
          <c:tx>
            <c:strRef>
              <c:f>Sheet1!$G$12:$G$13</c:f>
              <c:strCache>
                <c:ptCount val="1"/>
                <c:pt idx="0">
                  <c:v>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Sheet1!$D$14:$D$16</c:f>
              <c:strCache>
                <c:ptCount val="2"/>
                <c:pt idx="0">
                  <c:v>casual</c:v>
                </c:pt>
                <c:pt idx="1">
                  <c:v>member</c:v>
                </c:pt>
              </c:strCache>
            </c:strRef>
          </c:cat>
          <c:val>
            <c:numRef>
              <c:f>Sheet1!$G$14:$G$16</c:f>
              <c:numCache>
                <c:formatCode>0.00000</c:formatCode>
                <c:ptCount val="2"/>
                <c:pt idx="0">
                  <c:v>1.4938517225673567E-2</c:v>
                </c:pt>
                <c:pt idx="1">
                  <c:v>8.7608442676695656E-3</c:v>
                </c:pt>
              </c:numCache>
            </c:numRef>
          </c:val>
        </c:ser>
        <c:ser>
          <c:idx val="3"/>
          <c:order val="3"/>
          <c:tx>
            <c:strRef>
              <c:f>Sheet1!$H$12:$H$13</c:f>
              <c:strCache>
                <c:ptCount val="1"/>
                <c:pt idx="0">
                  <c:v>4</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Sheet1!$D$14:$D$16</c:f>
              <c:strCache>
                <c:ptCount val="2"/>
                <c:pt idx="0">
                  <c:v>casual</c:v>
                </c:pt>
                <c:pt idx="1">
                  <c:v>member</c:v>
                </c:pt>
              </c:strCache>
            </c:strRef>
          </c:cat>
          <c:val>
            <c:numRef>
              <c:f>Sheet1!$H$14:$H$16</c:f>
              <c:numCache>
                <c:formatCode>0.00000</c:formatCode>
                <c:ptCount val="2"/>
                <c:pt idx="0">
                  <c:v>1.4683889971574953E-2</c:v>
                </c:pt>
                <c:pt idx="1">
                  <c:v>8.7361954205670226E-3</c:v>
                </c:pt>
              </c:numCache>
            </c:numRef>
          </c:val>
        </c:ser>
        <c:ser>
          <c:idx val="4"/>
          <c:order val="4"/>
          <c:tx>
            <c:strRef>
              <c:f>Sheet1!$I$12:$I$13</c:f>
              <c:strCache>
                <c:ptCount val="1"/>
                <c:pt idx="0">
                  <c:v>5</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Sheet1!$D$14:$D$16</c:f>
              <c:strCache>
                <c:ptCount val="2"/>
                <c:pt idx="0">
                  <c:v>casual</c:v>
                </c:pt>
                <c:pt idx="1">
                  <c:v>member</c:v>
                </c:pt>
              </c:strCache>
            </c:strRef>
          </c:cat>
          <c:val>
            <c:numRef>
              <c:f>Sheet1!$I$14:$I$16</c:f>
              <c:numCache>
                <c:formatCode>0.00000</c:formatCode>
                <c:ptCount val="2"/>
                <c:pt idx="0">
                  <c:v>1.4249258218161627E-2</c:v>
                </c:pt>
                <c:pt idx="1">
                  <c:v>8.7911249675953727E-3</c:v>
                </c:pt>
              </c:numCache>
            </c:numRef>
          </c:val>
        </c:ser>
        <c:ser>
          <c:idx val="5"/>
          <c:order val="5"/>
          <c:tx>
            <c:strRef>
              <c:f>Sheet1!$J$12:$J$13</c:f>
              <c:strCache>
                <c:ptCount val="1"/>
                <c:pt idx="0">
                  <c:v>6</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Sheet1!$D$14:$D$16</c:f>
              <c:strCache>
                <c:ptCount val="2"/>
                <c:pt idx="0">
                  <c:v>casual</c:v>
                </c:pt>
                <c:pt idx="1">
                  <c:v>member</c:v>
                </c:pt>
              </c:strCache>
            </c:strRef>
          </c:cat>
          <c:val>
            <c:numRef>
              <c:f>Sheet1!$J$14:$J$16</c:f>
              <c:numCache>
                <c:formatCode>0.00000</c:formatCode>
                <c:ptCount val="2"/>
                <c:pt idx="0">
                  <c:v>1.4855681449187596E-2</c:v>
                </c:pt>
                <c:pt idx="1">
                  <c:v>8.8061656617857437E-3</c:v>
                </c:pt>
              </c:numCache>
            </c:numRef>
          </c:val>
        </c:ser>
        <c:ser>
          <c:idx val="6"/>
          <c:order val="6"/>
          <c:tx>
            <c:strRef>
              <c:f>Sheet1!$K$12:$K$13</c:f>
              <c:strCache>
                <c:ptCount val="1"/>
                <c:pt idx="0">
                  <c:v>7</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Sheet1!$D$14:$D$16</c:f>
              <c:strCache>
                <c:ptCount val="2"/>
                <c:pt idx="0">
                  <c:v>casual</c:v>
                </c:pt>
                <c:pt idx="1">
                  <c:v>member</c:v>
                </c:pt>
              </c:strCache>
            </c:strRef>
          </c:cat>
          <c:val>
            <c:numRef>
              <c:f>Sheet1!$K$14:$K$16</c:f>
              <c:numCache>
                <c:formatCode>0.00000</c:formatCode>
                <c:ptCount val="2"/>
                <c:pt idx="0">
                  <c:v>1.8410630839358282E-2</c:v>
                </c:pt>
                <c:pt idx="1">
                  <c:v>1.0412719557923679E-2</c:v>
                </c:pt>
              </c:numCache>
            </c:numRef>
          </c:val>
        </c:ser>
        <c:dLbls>
          <c:showLegendKey val="0"/>
          <c:showVal val="0"/>
          <c:showCatName val="0"/>
          <c:showSerName val="0"/>
          <c:showPercent val="0"/>
          <c:showBubbleSize val="0"/>
        </c:dLbls>
        <c:gapWidth val="100"/>
        <c:overlap val="-24"/>
        <c:axId val="-1327952288"/>
        <c:axId val="-1327951744"/>
      </c:barChart>
      <c:catAx>
        <c:axId val="-13279522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27951744"/>
        <c:crosses val="autoZero"/>
        <c:auto val="1"/>
        <c:lblAlgn val="ctr"/>
        <c:lblOffset val="100"/>
        <c:noMultiLvlLbl val="0"/>
      </c:catAx>
      <c:valAx>
        <c:axId val="-1327951744"/>
        <c:scaling>
          <c:orientation val="minMax"/>
        </c:scaling>
        <c:delete val="0"/>
        <c:axPos val="l"/>
        <c:majorGridlines>
          <c:spPr>
            <a:ln w="9525" cap="flat" cmpd="sng" algn="ctr">
              <a:solidFill>
                <a:schemeClr val="lt1">
                  <a:lumMod val="95000"/>
                  <a:alpha val="10000"/>
                </a:schemeClr>
              </a:solidFill>
              <a:round/>
            </a:ln>
            <a:effectLst/>
          </c:spPr>
        </c:majorGridlines>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27952288"/>
        <c:crosses val="autoZero"/>
        <c:crossBetween val="between"/>
      </c:valAx>
      <c:spPr>
        <a:noFill/>
        <a:ln>
          <a:noFill/>
        </a:ln>
        <a:effectLst/>
      </c:spPr>
    </c:plotArea>
    <c:legend>
      <c:legendPos val="r"/>
      <c:layout>
        <c:manualLayout>
          <c:xMode val="edge"/>
          <c:yMode val="edge"/>
          <c:x val="0.87040236263999338"/>
          <c:y val="2.3865193934091603E-2"/>
          <c:w val="0.12130576339649086"/>
          <c:h val="0.4989825750947798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[202207-divvy-tripdata-analysis.xlsx]Sheet1!PivotTable2</c:name>
    <c:fmtId val="20"/>
  </c:pivotSource>
  <c:chart>
    <c:autoTitleDeleted val="1"/>
    <c:pivotFmts>
      <c:pivotFmt>
        <c:idx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70AD47"/>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4472C4"/>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FFC000"/>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70AD47">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4472C4">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FFC000">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70AD47">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4472C4">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FFC000">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70AD47">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4472C4">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FFC000">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70AD47">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4472C4">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9"/>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4"/>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8"/>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9"/>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1"/>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2"/>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4"/>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8"/>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9"/>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1"/>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2"/>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4"/>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8"/>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9"/>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1"/>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2"/>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4"/>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70AD47"/>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8"/>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9"/>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4472C4"/>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1"/>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2"/>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4"/>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FFC000"/>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8"/>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70AD47">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9"/>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1"/>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2"/>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4472C4">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4"/>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FFC000">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8"/>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9"/>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70AD47">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1"/>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2"/>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4"/>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4472C4">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8"/>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FFC000">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9"/>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1"/>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2"/>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70AD47">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4"/>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4472C4">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8"/>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9"/>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FFC000">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1"/>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2"/>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4"/>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70AD47">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8"/>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4472C4">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9"/>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1"/>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2"/>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70AD47"/>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4"/>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4472C4"/>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8"/>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9"/>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FFC000"/>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1"/>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2"/>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4"/>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70AD47">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8"/>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4472C4">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9"/>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1"/>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2"/>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FFC000">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4"/>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70AD47">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8"/>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9"/>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4472C4">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1"/>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2"/>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4"/>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FFC000">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8"/>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70AD47">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9"/>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1"/>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2"/>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4472C4">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4"/>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FFC000">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8"/>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9"/>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70AD47">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1"/>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2"/>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3"/>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4"/>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4472C4">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4472C4">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Sheet1!$B$3:$B$5</c:f>
              <c:strCache>
                <c:ptCount val="1"/>
                <c:pt idx="0">
                  <c:v>1 - Count of ride</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solidFill>
                  <a:sysClr val="window" lastClr="FFFFFF"/>
                </a:solidFill>
                <a:ln>
                  <a:solidFill>
                    <a:srgbClr val="70AD47"/>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sysClr val="window" lastClr="FFFFFF"/>
                </a:solidFill>
                <a:ln>
                  <a:solidFill>
                    <a:srgbClr val="70AD47"/>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sysClr val="window" lastClr="FFFFFF"/>
                </a:solidFill>
                <a:ln>
                  <a:solidFill>
                    <a:srgbClr val="70AD47"/>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sysClr val="window" lastClr="FFFFFF"/>
              </a:solidFill>
              <a:ln>
                <a:solidFill>
                  <a:srgbClr val="70AD47"/>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Sheet1!$A$6:$A$9</c:f>
              <c:strCache>
                <c:ptCount val="3"/>
                <c:pt idx="0">
                  <c:v>classic_bike</c:v>
                </c:pt>
                <c:pt idx="1">
                  <c:v>docked_bike</c:v>
                </c:pt>
                <c:pt idx="2">
                  <c:v>electric_bike</c:v>
                </c:pt>
              </c:strCache>
            </c:strRef>
          </c:cat>
          <c:val>
            <c:numRef>
              <c:f>Sheet1!$B$6:$B$9</c:f>
              <c:numCache>
                <c:formatCode>General</c:formatCode>
                <c:ptCount val="3"/>
                <c:pt idx="0">
                  <c:v>62840</c:v>
                </c:pt>
                <c:pt idx="1">
                  <c:v>6879</c:v>
                </c:pt>
                <c:pt idx="2">
                  <c:v>37596</c:v>
                </c:pt>
              </c:numCache>
            </c:numRef>
          </c:val>
        </c:ser>
        <c:ser>
          <c:idx val="1"/>
          <c:order val="1"/>
          <c:tx>
            <c:strRef>
              <c:f>Sheet1!$C$3:$C$5</c:f>
              <c:strCache>
                <c:ptCount val="1"/>
                <c:pt idx="0">
                  <c:v>1 - % of ride</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solidFill>
                  <a:sysClr val="window" lastClr="FFFFFF"/>
                </a:solidFill>
                <a:ln>
                  <a:solidFill>
                    <a:srgbClr val="4472C4"/>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sysClr val="window" lastClr="FFFFFF"/>
                </a:solidFill>
                <a:ln>
                  <a:solidFill>
                    <a:srgbClr val="4472C4"/>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sysClr val="window" lastClr="FFFFFF"/>
                </a:solidFill>
                <a:ln>
                  <a:solidFill>
                    <a:srgbClr val="4472C4"/>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sysClr val="window" lastClr="FFFFFF"/>
              </a:solidFill>
              <a:ln>
                <a:solidFill>
                  <a:srgbClr val="4472C4"/>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Sheet1!$A$6:$A$9</c:f>
              <c:strCache>
                <c:ptCount val="3"/>
                <c:pt idx="0">
                  <c:v>classic_bike</c:v>
                </c:pt>
                <c:pt idx="1">
                  <c:v>docked_bike</c:v>
                </c:pt>
                <c:pt idx="2">
                  <c:v>electric_bike</c:v>
                </c:pt>
              </c:strCache>
            </c:strRef>
          </c:cat>
          <c:val>
            <c:numRef>
              <c:f>Sheet1!$C$6:$C$9</c:f>
              <c:numCache>
                <c:formatCode>0.00%</c:formatCode>
                <c:ptCount val="3"/>
                <c:pt idx="0">
                  <c:v>9.7778054397211669E-2</c:v>
                </c:pt>
                <c:pt idx="1">
                  <c:v>1.0703616107549637E-2</c:v>
                </c:pt>
                <c:pt idx="2">
                  <c:v>5.8498786332233772E-2</c:v>
                </c:pt>
              </c:numCache>
            </c:numRef>
          </c:val>
        </c:ser>
        <c:ser>
          <c:idx val="2"/>
          <c:order val="2"/>
          <c:tx>
            <c:strRef>
              <c:f>Sheet1!$D$3:$D$5</c:f>
              <c:strCache>
                <c:ptCount val="1"/>
                <c:pt idx="0">
                  <c:v>2 - Count of ride</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solidFill>
                  <a:sysClr val="window" lastClr="FFFFFF"/>
                </a:solidFill>
                <a:ln>
                  <a:solidFill>
                    <a:srgbClr val="FFC000"/>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sysClr val="window" lastClr="FFFFFF"/>
                </a:solidFill>
                <a:ln>
                  <a:solidFill>
                    <a:srgbClr val="FFC000"/>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sysClr val="window" lastClr="FFFFFF"/>
                </a:solidFill>
                <a:ln>
                  <a:solidFill>
                    <a:srgbClr val="FFC000"/>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sysClr val="window" lastClr="FFFFFF"/>
              </a:solidFill>
              <a:ln>
                <a:solidFill>
                  <a:srgbClr val="FFC000"/>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Sheet1!$A$6:$A$9</c:f>
              <c:strCache>
                <c:ptCount val="3"/>
                <c:pt idx="0">
                  <c:v>classic_bike</c:v>
                </c:pt>
                <c:pt idx="1">
                  <c:v>docked_bike</c:v>
                </c:pt>
                <c:pt idx="2">
                  <c:v>electric_bike</c:v>
                </c:pt>
              </c:strCache>
            </c:strRef>
          </c:cat>
          <c:val>
            <c:numRef>
              <c:f>Sheet1!$D$6:$D$9</c:f>
              <c:numCache>
                <c:formatCode>General</c:formatCode>
                <c:ptCount val="3"/>
                <c:pt idx="0">
                  <c:v>42779</c:v>
                </c:pt>
                <c:pt idx="1">
                  <c:v>3657</c:v>
                </c:pt>
                <c:pt idx="2">
                  <c:v>27650</c:v>
                </c:pt>
              </c:numCache>
            </c:numRef>
          </c:val>
        </c:ser>
        <c:ser>
          <c:idx val="3"/>
          <c:order val="3"/>
          <c:tx>
            <c:strRef>
              <c:f>Sheet1!$E$3:$E$5</c:f>
              <c:strCache>
                <c:ptCount val="1"/>
                <c:pt idx="0">
                  <c:v>2 - % of ride</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solidFill>
                  <a:sysClr val="window" lastClr="FFFFFF"/>
                </a:solidFill>
                <a:ln>
                  <a:solidFill>
                    <a:srgbClr val="70AD47">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sysClr val="window" lastClr="FFFFFF"/>
                </a:solidFill>
                <a:ln>
                  <a:solidFill>
                    <a:srgbClr val="70AD47">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sysClr val="window" lastClr="FFFFFF"/>
                </a:solidFill>
                <a:ln>
                  <a:solidFill>
                    <a:srgbClr val="70AD47">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sysClr val="window" lastClr="FFFFFF"/>
              </a:solidFill>
              <a:ln>
                <a:solidFill>
                  <a:srgbClr val="70AD47">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Sheet1!$A$6:$A$9</c:f>
              <c:strCache>
                <c:ptCount val="3"/>
                <c:pt idx="0">
                  <c:v>classic_bike</c:v>
                </c:pt>
                <c:pt idx="1">
                  <c:v>docked_bike</c:v>
                </c:pt>
                <c:pt idx="2">
                  <c:v>electric_bike</c:v>
                </c:pt>
              </c:strCache>
            </c:strRef>
          </c:cat>
          <c:val>
            <c:numRef>
              <c:f>Sheet1!$E$6:$E$9</c:f>
              <c:numCache>
                <c:formatCode>0.00%</c:formatCode>
                <c:ptCount val="3"/>
                <c:pt idx="0">
                  <c:v>6.656345304039335E-2</c:v>
                </c:pt>
                <c:pt idx="1">
                  <c:v>5.6902346424348039E-3</c:v>
                </c:pt>
                <c:pt idx="2">
                  <c:v>4.3022966328499411E-2</c:v>
                </c:pt>
              </c:numCache>
            </c:numRef>
          </c:val>
        </c:ser>
        <c:ser>
          <c:idx val="4"/>
          <c:order val="4"/>
          <c:tx>
            <c:strRef>
              <c:f>Sheet1!$F$3:$F$5</c:f>
              <c:strCache>
                <c:ptCount val="1"/>
                <c:pt idx="0">
                  <c:v>3 - Count of ride</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solidFill>
                  <a:sysClr val="window" lastClr="FFFFFF"/>
                </a:solidFill>
                <a:ln>
                  <a:solidFill>
                    <a:srgbClr val="4472C4">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sysClr val="window" lastClr="FFFFFF"/>
                </a:solidFill>
                <a:ln>
                  <a:solidFill>
                    <a:srgbClr val="4472C4">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sysClr val="window" lastClr="FFFFFF"/>
                </a:solidFill>
                <a:ln>
                  <a:solidFill>
                    <a:srgbClr val="4472C4">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sysClr val="window" lastClr="FFFFFF"/>
              </a:solidFill>
              <a:ln>
                <a:solidFill>
                  <a:srgbClr val="4472C4">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Sheet1!$A$6:$A$9</c:f>
              <c:strCache>
                <c:ptCount val="3"/>
                <c:pt idx="0">
                  <c:v>classic_bike</c:v>
                </c:pt>
                <c:pt idx="1">
                  <c:v>docked_bike</c:v>
                </c:pt>
                <c:pt idx="2">
                  <c:v>electric_bike</c:v>
                </c:pt>
              </c:strCache>
            </c:strRef>
          </c:cat>
          <c:val>
            <c:numRef>
              <c:f>Sheet1!$F$6:$F$9</c:f>
              <c:numCache>
                <c:formatCode>General</c:formatCode>
                <c:ptCount val="3"/>
                <c:pt idx="0">
                  <c:v>45392</c:v>
                </c:pt>
                <c:pt idx="1">
                  <c:v>2807</c:v>
                </c:pt>
                <c:pt idx="2">
                  <c:v>29576</c:v>
                </c:pt>
              </c:numCache>
            </c:numRef>
          </c:val>
        </c:ser>
        <c:ser>
          <c:idx val="5"/>
          <c:order val="5"/>
          <c:tx>
            <c:strRef>
              <c:f>Sheet1!$G$3:$G$5</c:f>
              <c:strCache>
                <c:ptCount val="1"/>
                <c:pt idx="0">
                  <c:v>3 - % of ride</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solidFill>
                  <a:sysClr val="window" lastClr="FFFFFF"/>
                </a:solidFill>
                <a:ln>
                  <a:solidFill>
                    <a:srgbClr val="FFC000">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sysClr val="window" lastClr="FFFFFF"/>
                </a:solidFill>
                <a:ln>
                  <a:solidFill>
                    <a:srgbClr val="FFC000">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sysClr val="window" lastClr="FFFFFF"/>
                </a:solidFill>
                <a:ln>
                  <a:solidFill>
                    <a:srgbClr val="FFC000">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sysClr val="window" lastClr="FFFFFF"/>
              </a:solidFill>
              <a:ln>
                <a:solidFill>
                  <a:srgbClr val="FFC000">
                    <a:lumMod val="6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Sheet1!$A$6:$A$9</c:f>
              <c:strCache>
                <c:ptCount val="3"/>
                <c:pt idx="0">
                  <c:v>classic_bike</c:v>
                </c:pt>
                <c:pt idx="1">
                  <c:v>docked_bike</c:v>
                </c:pt>
                <c:pt idx="2">
                  <c:v>electric_bike</c:v>
                </c:pt>
              </c:strCache>
            </c:strRef>
          </c:cat>
          <c:val>
            <c:numRef>
              <c:f>Sheet1!$G$6:$G$9</c:f>
              <c:numCache>
                <c:formatCode>0.00%</c:formatCode>
                <c:ptCount val="3"/>
                <c:pt idx="0">
                  <c:v>7.062924005726022E-2</c:v>
                </c:pt>
                <c:pt idx="1">
                  <c:v>4.3676479741084212E-3</c:v>
                </c:pt>
                <c:pt idx="2">
                  <c:v>4.6019792120495423E-2</c:v>
                </c:pt>
              </c:numCache>
            </c:numRef>
          </c:val>
        </c:ser>
        <c:ser>
          <c:idx val="6"/>
          <c:order val="6"/>
          <c:tx>
            <c:strRef>
              <c:f>Sheet1!$H$3:$H$5</c:f>
              <c:strCache>
                <c:ptCount val="1"/>
                <c:pt idx="0">
                  <c:v>4 - Count of ride</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solidFill>
                  <a:sysClr val="window" lastClr="FFFFFF"/>
                </a:solidFill>
                <a:ln>
                  <a:solidFill>
                    <a:srgbClr val="70AD47">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sysClr val="window" lastClr="FFFFFF"/>
                </a:solidFill>
                <a:ln>
                  <a:solidFill>
                    <a:srgbClr val="70AD47">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sysClr val="window" lastClr="FFFFFF"/>
                </a:solidFill>
                <a:ln>
                  <a:solidFill>
                    <a:srgbClr val="70AD47">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sysClr val="window" lastClr="FFFFFF"/>
              </a:solidFill>
              <a:ln>
                <a:solidFill>
                  <a:srgbClr val="70AD47">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Sheet1!$A$6:$A$9</c:f>
              <c:strCache>
                <c:ptCount val="3"/>
                <c:pt idx="0">
                  <c:v>classic_bike</c:v>
                </c:pt>
                <c:pt idx="1">
                  <c:v>docked_bike</c:v>
                </c:pt>
                <c:pt idx="2">
                  <c:v>electric_bike</c:v>
                </c:pt>
              </c:strCache>
            </c:strRef>
          </c:cat>
          <c:val>
            <c:numRef>
              <c:f>Sheet1!$H$6:$H$9</c:f>
              <c:numCache>
                <c:formatCode>General</c:formatCode>
                <c:ptCount val="3"/>
                <c:pt idx="0">
                  <c:v>46335</c:v>
                </c:pt>
                <c:pt idx="1">
                  <c:v>2800</c:v>
                </c:pt>
                <c:pt idx="2">
                  <c:v>31104</c:v>
                </c:pt>
              </c:numCache>
            </c:numRef>
          </c:val>
        </c:ser>
        <c:ser>
          <c:idx val="7"/>
          <c:order val="7"/>
          <c:tx>
            <c:strRef>
              <c:f>Sheet1!$I$3:$I$5</c:f>
              <c:strCache>
                <c:ptCount val="1"/>
                <c:pt idx="0">
                  <c:v>4 - % of ride</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solidFill>
                  <a:sysClr val="window" lastClr="FFFFFF"/>
                </a:solidFill>
                <a:ln>
                  <a:solidFill>
                    <a:srgbClr val="4472C4">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sysClr val="window" lastClr="FFFFFF"/>
                </a:solidFill>
                <a:ln>
                  <a:solidFill>
                    <a:srgbClr val="4472C4">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sysClr val="window" lastClr="FFFFFF"/>
                </a:solidFill>
                <a:ln>
                  <a:solidFill>
                    <a:srgbClr val="4472C4">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sysClr val="window" lastClr="FFFFFF"/>
              </a:solidFill>
              <a:ln>
                <a:solidFill>
                  <a:srgbClr val="4472C4">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Sheet1!$A$6:$A$9</c:f>
              <c:strCache>
                <c:ptCount val="3"/>
                <c:pt idx="0">
                  <c:v>classic_bike</c:v>
                </c:pt>
                <c:pt idx="1">
                  <c:v>docked_bike</c:v>
                </c:pt>
                <c:pt idx="2">
                  <c:v>electric_bike</c:v>
                </c:pt>
              </c:strCache>
            </c:strRef>
          </c:cat>
          <c:val>
            <c:numRef>
              <c:f>Sheet1!$I$6:$I$9</c:f>
              <c:numCache>
                <c:formatCode>0.00%</c:formatCode>
                <c:ptCount val="3"/>
                <c:pt idx="0">
                  <c:v>7.2096533266944665E-2</c:v>
                </c:pt>
                <c:pt idx="1">
                  <c:v>4.3567560838986743E-3</c:v>
                </c:pt>
                <c:pt idx="2">
                  <c:v>4.8397336154851561E-2</c:v>
                </c:pt>
              </c:numCache>
            </c:numRef>
          </c:val>
        </c:ser>
        <c:ser>
          <c:idx val="8"/>
          <c:order val="8"/>
          <c:tx>
            <c:strRef>
              <c:f>Sheet1!$J$3:$J$5</c:f>
              <c:strCache>
                <c:ptCount val="1"/>
                <c:pt idx="0">
                  <c:v>5 - Count of ride</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solidFill>
                  <a:sysClr val="window" lastClr="FFFFFF"/>
                </a:solidFill>
                <a:ln>
                  <a:solidFill>
                    <a:srgbClr val="FFC000">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sysClr val="window" lastClr="FFFFFF"/>
                </a:solidFill>
                <a:ln>
                  <a:solidFill>
                    <a:srgbClr val="FFC000">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sysClr val="window" lastClr="FFFFFF"/>
                </a:solidFill>
                <a:ln>
                  <a:solidFill>
                    <a:srgbClr val="FFC000">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sysClr val="window" lastClr="FFFFFF"/>
              </a:solidFill>
              <a:ln>
                <a:solidFill>
                  <a:srgbClr val="FFC000">
                    <a:lumMod val="80000"/>
                    <a:lumOff val="2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Sheet1!$A$6:$A$9</c:f>
              <c:strCache>
                <c:ptCount val="3"/>
                <c:pt idx="0">
                  <c:v>classic_bike</c:v>
                </c:pt>
                <c:pt idx="1">
                  <c:v>docked_bike</c:v>
                </c:pt>
                <c:pt idx="2">
                  <c:v>electric_bike</c:v>
                </c:pt>
              </c:strCache>
            </c:strRef>
          </c:cat>
          <c:val>
            <c:numRef>
              <c:f>Sheet1!$J$6:$J$9</c:f>
              <c:numCache>
                <c:formatCode>General</c:formatCode>
                <c:ptCount val="3"/>
                <c:pt idx="0">
                  <c:v>48157</c:v>
                </c:pt>
                <c:pt idx="1">
                  <c:v>2830</c:v>
                </c:pt>
                <c:pt idx="2">
                  <c:v>33385</c:v>
                </c:pt>
              </c:numCache>
            </c:numRef>
          </c:val>
        </c:ser>
        <c:ser>
          <c:idx val="9"/>
          <c:order val="9"/>
          <c:tx>
            <c:strRef>
              <c:f>Sheet1!$K$3:$K$5</c:f>
              <c:strCache>
                <c:ptCount val="1"/>
                <c:pt idx="0">
                  <c:v>5 - % of ride</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solidFill>
                  <a:sysClr val="window" lastClr="FFFFFF"/>
                </a:solidFill>
                <a:ln>
                  <a:solidFill>
                    <a:srgbClr val="70AD47">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sysClr val="window" lastClr="FFFFFF"/>
                </a:solidFill>
                <a:ln>
                  <a:solidFill>
                    <a:srgbClr val="70AD47">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sysClr val="window" lastClr="FFFFFF"/>
                </a:solidFill>
                <a:ln>
                  <a:solidFill>
                    <a:srgbClr val="70AD47">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sysClr val="window" lastClr="FFFFFF"/>
              </a:solidFill>
              <a:ln>
                <a:solidFill>
                  <a:srgbClr val="70AD47">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Sheet1!$A$6:$A$9</c:f>
              <c:strCache>
                <c:ptCount val="3"/>
                <c:pt idx="0">
                  <c:v>classic_bike</c:v>
                </c:pt>
                <c:pt idx="1">
                  <c:v>docked_bike</c:v>
                </c:pt>
                <c:pt idx="2">
                  <c:v>electric_bike</c:v>
                </c:pt>
              </c:strCache>
            </c:strRef>
          </c:cat>
          <c:val>
            <c:numRef>
              <c:f>Sheet1!$K$6:$K$9</c:f>
              <c:numCache>
                <c:formatCode>0.00%</c:formatCode>
                <c:ptCount val="3"/>
                <c:pt idx="0">
                  <c:v>7.493153669011017E-2</c:v>
                </c:pt>
                <c:pt idx="1">
                  <c:v>4.4034356133690169E-3</c:v>
                </c:pt>
                <c:pt idx="2">
                  <c:v>5.1946536378913298E-2</c:v>
                </c:pt>
              </c:numCache>
            </c:numRef>
          </c:val>
        </c:ser>
        <c:ser>
          <c:idx val="10"/>
          <c:order val="10"/>
          <c:tx>
            <c:strRef>
              <c:f>Sheet1!$L$3:$L$5</c:f>
              <c:strCache>
                <c:ptCount val="1"/>
                <c:pt idx="0">
                  <c:v>6 - Count of ride</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solidFill>
                  <a:sysClr val="window" lastClr="FFFFFF"/>
                </a:solidFill>
                <a:ln>
                  <a:solidFill>
                    <a:srgbClr val="4472C4">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sysClr val="window" lastClr="FFFFFF"/>
                </a:solidFill>
                <a:ln>
                  <a:solidFill>
                    <a:srgbClr val="4472C4">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sysClr val="window" lastClr="FFFFFF"/>
                </a:solidFill>
                <a:ln>
                  <a:solidFill>
                    <a:srgbClr val="4472C4">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sysClr val="window" lastClr="FFFFFF"/>
              </a:solidFill>
              <a:ln>
                <a:solidFill>
                  <a:srgbClr val="4472C4">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Sheet1!$A$6:$A$9</c:f>
              <c:strCache>
                <c:ptCount val="3"/>
                <c:pt idx="0">
                  <c:v>classic_bike</c:v>
                </c:pt>
                <c:pt idx="1">
                  <c:v>docked_bike</c:v>
                </c:pt>
                <c:pt idx="2">
                  <c:v>electric_bike</c:v>
                </c:pt>
              </c:strCache>
            </c:strRef>
          </c:cat>
          <c:val>
            <c:numRef>
              <c:f>Sheet1!$L$6:$L$9</c:f>
              <c:numCache>
                <c:formatCode>General</c:formatCode>
                <c:ptCount val="3"/>
                <c:pt idx="0">
                  <c:v>50462</c:v>
                </c:pt>
                <c:pt idx="1">
                  <c:v>3638</c:v>
                </c:pt>
                <c:pt idx="2">
                  <c:v>36454</c:v>
                </c:pt>
              </c:numCache>
            </c:numRef>
          </c:val>
        </c:ser>
        <c:ser>
          <c:idx val="11"/>
          <c:order val="11"/>
          <c:tx>
            <c:strRef>
              <c:f>Sheet1!$M$3:$M$5</c:f>
              <c:strCache>
                <c:ptCount val="1"/>
                <c:pt idx="0">
                  <c:v>6 - % of ride</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solidFill>
                  <a:sysClr val="window" lastClr="FFFFFF"/>
                </a:solidFill>
                <a:ln>
                  <a:solidFill>
                    <a:srgbClr val="FFC000">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sysClr val="window" lastClr="FFFFFF"/>
                </a:solidFill>
                <a:ln>
                  <a:solidFill>
                    <a:srgbClr val="FFC000">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sysClr val="window" lastClr="FFFFFF"/>
                </a:solidFill>
                <a:ln>
                  <a:solidFill>
                    <a:srgbClr val="FFC000">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sysClr val="window" lastClr="FFFFFF"/>
              </a:solidFill>
              <a:ln>
                <a:solidFill>
                  <a:srgbClr val="FFC000">
                    <a:lumMod val="8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Sheet1!$A$6:$A$9</c:f>
              <c:strCache>
                <c:ptCount val="3"/>
                <c:pt idx="0">
                  <c:v>classic_bike</c:v>
                </c:pt>
                <c:pt idx="1">
                  <c:v>docked_bike</c:v>
                </c:pt>
                <c:pt idx="2">
                  <c:v>electric_bike</c:v>
                </c:pt>
              </c:strCache>
            </c:strRef>
          </c:cat>
          <c:val>
            <c:numRef>
              <c:f>Sheet1!$M$6:$M$9</c:f>
              <c:numCache>
                <c:formatCode>0.00%</c:formatCode>
                <c:ptCount val="3"/>
                <c:pt idx="0">
                  <c:v>7.8518080537748183E-2</c:v>
                </c:pt>
                <c:pt idx="1">
                  <c:v>5.6606709404369206E-3</c:v>
                </c:pt>
                <c:pt idx="2">
                  <c:v>5.672185224372938E-2</c:v>
                </c:pt>
              </c:numCache>
            </c:numRef>
          </c:val>
        </c:ser>
        <c:ser>
          <c:idx val="12"/>
          <c:order val="12"/>
          <c:tx>
            <c:strRef>
              <c:f>Sheet1!$N$3:$N$5</c:f>
              <c:strCache>
                <c:ptCount val="1"/>
                <c:pt idx="0">
                  <c:v>7 - Count of ride</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solidFill>
                  <a:sysClr val="window" lastClr="FFFFFF"/>
                </a:solidFill>
                <a:ln>
                  <a:solidFill>
                    <a:srgbClr val="70AD47">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sysClr val="window" lastClr="FFFFFF"/>
                </a:solidFill>
                <a:ln>
                  <a:solidFill>
                    <a:srgbClr val="70AD47">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sysClr val="window" lastClr="FFFFFF"/>
                </a:solidFill>
                <a:ln>
                  <a:solidFill>
                    <a:srgbClr val="70AD47">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sysClr val="window" lastClr="FFFFFF"/>
              </a:solidFill>
              <a:ln>
                <a:solidFill>
                  <a:srgbClr val="70AD47">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Sheet1!$A$6:$A$9</c:f>
              <c:strCache>
                <c:ptCount val="3"/>
                <c:pt idx="0">
                  <c:v>classic_bike</c:v>
                </c:pt>
                <c:pt idx="1">
                  <c:v>docked_bike</c:v>
                </c:pt>
                <c:pt idx="2">
                  <c:v>electric_bike</c:v>
                </c:pt>
              </c:strCache>
            </c:strRef>
          </c:cat>
          <c:val>
            <c:numRef>
              <c:f>Sheet1!$N$6:$N$9</c:f>
              <c:numCache>
                <c:formatCode>General</c:formatCode>
                <c:ptCount val="3"/>
                <c:pt idx="0">
                  <c:v>76711</c:v>
                </c:pt>
                <c:pt idx="1">
                  <c:v>7988</c:v>
                </c:pt>
                <c:pt idx="2">
                  <c:v>43640</c:v>
                </c:pt>
              </c:numCache>
            </c:numRef>
          </c:val>
        </c:ser>
        <c:ser>
          <c:idx val="13"/>
          <c:order val="13"/>
          <c:tx>
            <c:strRef>
              <c:f>Sheet1!$O$3:$O$5</c:f>
              <c:strCache>
                <c:ptCount val="1"/>
                <c:pt idx="0">
                  <c:v>7 - % of ride</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solidFill>
                  <a:sysClr val="window" lastClr="FFFFFF"/>
                </a:solidFill>
                <a:ln>
                  <a:solidFill>
                    <a:srgbClr val="4472C4">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sysClr val="window" lastClr="FFFFFF"/>
                </a:solidFill>
                <a:ln>
                  <a:solidFill>
                    <a:srgbClr val="4472C4">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sysClr val="window" lastClr="FFFFFF"/>
                </a:solidFill>
                <a:ln>
                  <a:solidFill>
                    <a:srgbClr val="4472C4">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sysClr val="window" lastClr="FFFFFF"/>
              </a:solidFill>
              <a:ln>
                <a:solidFill>
                  <a:srgbClr val="4472C4">
                    <a:lumMod val="60000"/>
                    <a:lumOff val="40000"/>
                  </a:srgbClr>
                </a:solidFill>
              </a:ln>
              <a:effectLst/>
            </c:spPr>
            <c:txPr>
              <a:bodyPr rot="0" spcFirstLastPara="1" vertOverflow="clip" horzOverflow="clip" vert="horz" wrap="square" lIns="36576" tIns="18288" rIns="36576" bIns="18288" anchor="ctr" anchorCtr="1">
                <a:spAutoFit/>
              </a:bodyPr>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Sheet1!$A$6:$A$9</c:f>
              <c:strCache>
                <c:ptCount val="3"/>
                <c:pt idx="0">
                  <c:v>classic_bike</c:v>
                </c:pt>
                <c:pt idx="1">
                  <c:v>docked_bike</c:v>
                </c:pt>
                <c:pt idx="2">
                  <c:v>electric_bike</c:v>
                </c:pt>
              </c:strCache>
            </c:strRef>
          </c:cat>
          <c:val>
            <c:numRef>
              <c:f>Sheet1!$O$6:$O$9</c:f>
              <c:numCache>
                <c:formatCode>0.00%</c:formatCode>
                <c:ptCount val="3"/>
                <c:pt idx="0">
                  <c:v>0.11936111283998257</c:v>
                </c:pt>
                <c:pt idx="1">
                  <c:v>1.2429202713636647E-2</c:v>
                </c:pt>
                <c:pt idx="2">
                  <c:v>6.7903155536192195E-2</c:v>
                </c:pt>
              </c:numCache>
            </c:numRef>
          </c:val>
        </c:ser>
        <c:dLbls>
          <c:showLegendKey val="0"/>
          <c:showVal val="0"/>
          <c:showCatName val="0"/>
          <c:showSerName val="0"/>
          <c:showPercent val="0"/>
          <c:showBubbleSize val="0"/>
          <c:showLeaderLines val="1"/>
        </c:dLbls>
      </c:pie3DChart>
      <c:spPr>
        <a:noFill/>
        <a:ln>
          <a:noFill/>
        </a:ln>
        <a:effectLst/>
      </c:spPr>
    </c:plotArea>
    <c:plotVisOnly val="1"/>
    <c:dispBlanksAs val="gap"/>
    <c:showDLblsOverMax val="0"/>
  </c:chart>
  <c:spPr>
    <a:solidFill>
      <a:schemeClr val="tx1">
        <a:lumMod val="85000"/>
        <a:lumOff val="15000"/>
      </a:schemeClr>
    </a:solidFill>
    <a:ln w="9525" cap="flat" cmpd="sng" algn="ctr">
      <a:noFill/>
      <a:round/>
    </a:ln>
    <a:effectLst/>
  </c:spPr>
  <c:txPr>
    <a:bodyPr/>
    <a:lstStyle/>
    <a:p>
      <a:pPr>
        <a:defRPr b="0" cap="none" spc="0">
          <a:ln w="0"/>
          <a:solidFill>
            <a:schemeClr val="tx1"/>
          </a:solidFill>
          <a:effectLst>
            <a:outerShdw blurRad="38100" dist="19050" dir="2700000" algn="tl" rotWithShape="0">
              <a:schemeClr val="dk1">
                <a:alpha val="40000"/>
              </a:schemeClr>
            </a:outerShdw>
          </a:effectLst>
        </a:defRPr>
      </a:pPr>
      <a:endParaRPr lang="en-US"/>
    </a:p>
  </c:txPr>
  <c:externalData r:id="rId3">
    <c:autoUpdate val="0"/>
  </c:externalData>
  <c:extLst>
    <c:ext xmlns:c14="http://schemas.microsoft.com/office/drawing/2007/8/2/chart" uri="{781A3756-C4B2-4CAC-9D66-4F8BD8637D16}">
      <c14:pivotOptions>
        <c14:dropZoneFilter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398187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3972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6952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5516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7988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4459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4962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8620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996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1987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3965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783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1851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8222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5843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8488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0669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4183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a:endParaRPr/>
          </a:p>
        </p:txBody>
      </p:sp>
      <p:sp>
        <p:nvSpPr>
          <p:cNvPr id="17" name="Google Shape;17;p4"/>
          <p:cNvSpPr txBox="1"/>
          <p:nvPr/>
        </p:nvSpPr>
        <p:spPr>
          <a:xfrm>
            <a:off x="3593400" y="857569"/>
            <a:ext cx="1957200" cy="65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FFFFFF"/>
                </a:solidFill>
                <a:latin typeface="Walter Turncoat"/>
                <a:ea typeface="Walter Turncoat"/>
                <a:cs typeface="Walter Turncoat"/>
                <a:sym typeface="Walter Turncoat"/>
              </a:rPr>
              <a:t>“</a:t>
            </a:r>
            <a:endParaRPr sz="9600" dirty="0">
              <a:solidFill>
                <a:srgbClr val="FFFFFF"/>
              </a:solidFill>
              <a:latin typeface="Walter Turncoat"/>
              <a:ea typeface="Walter Turncoat"/>
              <a:cs typeface="Walter Turncoat"/>
              <a:sym typeface="Walter Turncoat"/>
            </a:endParaRPr>
          </a:p>
        </p:txBody>
      </p:sp>
      <p:sp>
        <p:nvSpPr>
          <p:cNvPr id="18" name="Google Shape;18;p4"/>
          <p:cNvSpPr/>
          <p:nvPr/>
        </p:nvSpPr>
        <p:spPr>
          <a:xfrm>
            <a:off x="4128150" y="550650"/>
            <a:ext cx="887711" cy="8491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1" name="Google Shape;31;p7"/>
          <p:cNvSpPr txBox="1">
            <a:spLocks noGrp="1"/>
          </p:cNvSpPr>
          <p:nvPr>
            <p:ph type="body" idx="1"/>
          </p:nvPr>
        </p:nvSpPr>
        <p:spPr>
          <a:xfrm>
            <a:off x="457200"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2" name="Google Shape;32;p7"/>
          <p:cNvSpPr txBox="1">
            <a:spLocks noGrp="1"/>
          </p:cNvSpPr>
          <p:nvPr>
            <p:ph type="body" idx="2"/>
          </p:nvPr>
        </p:nvSpPr>
        <p:spPr>
          <a:xfrm>
            <a:off x="3223964"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3" name="Google Shape;33;p7"/>
          <p:cNvSpPr txBox="1">
            <a:spLocks noGrp="1"/>
          </p:cNvSpPr>
          <p:nvPr>
            <p:ph type="body" idx="3"/>
          </p:nvPr>
        </p:nvSpPr>
        <p:spPr>
          <a:xfrm>
            <a:off x="5990727"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4" name="Google Shape;34;p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www.slidescarnival.com/copyright-and-legal-information"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mailto:richardrc20072001@gmail.com"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richardrc20072001@gmail.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800" y="1552021"/>
            <a:ext cx="7772400" cy="1159800"/>
          </a:xfrm>
          <a:prstGeom prst="rect">
            <a:avLst/>
          </a:prstGeom>
        </p:spPr>
        <p:txBody>
          <a:bodyPr spcFirstLastPara="1" wrap="square" lIns="91425" tIns="91425" rIns="91425" bIns="91425" anchor="ctr" anchorCtr="0">
            <a:noAutofit/>
          </a:bodyPr>
          <a:lstStyle/>
          <a:p>
            <a:pPr lvl="0"/>
            <a:r>
              <a:rPr lang="en" dirty="0" smtClean="0"/>
              <a:t/>
            </a:r>
            <a:br>
              <a:rPr lang="en" dirty="0" smtClean="0"/>
            </a:br>
            <a:r>
              <a:rPr lang="en" dirty="0"/>
              <a:t/>
            </a:r>
            <a:br>
              <a:rPr lang="en" dirty="0"/>
            </a:br>
            <a:r>
              <a:rPr lang="en" sz="5400" dirty="0" smtClean="0"/>
              <a:t>Cyclistic: </a:t>
            </a:r>
            <a:r>
              <a:rPr lang="en-US" sz="5400" dirty="0"/>
              <a:t>How </a:t>
            </a:r>
            <a:r>
              <a:rPr lang="en-US" sz="5400" dirty="0" smtClean="0"/>
              <a:t>Does</a:t>
            </a:r>
            <a:br>
              <a:rPr lang="en-US" sz="5400" dirty="0" smtClean="0"/>
            </a:br>
            <a:r>
              <a:rPr lang="en-US" sz="5400" dirty="0" smtClean="0"/>
              <a:t>a </a:t>
            </a:r>
            <a:r>
              <a:rPr lang="en-US" sz="5400" dirty="0"/>
              <a:t>Bike-Share Navigate Speedy Success?</a:t>
            </a:r>
            <a:r>
              <a:rPr lang="en" sz="5400" dirty="0" smtClean="0"/>
              <a:t> </a:t>
            </a:r>
            <a:endParaRPr sz="5400" dirty="0"/>
          </a:p>
        </p:txBody>
      </p:sp>
      <p:grpSp>
        <p:nvGrpSpPr>
          <p:cNvPr id="48" name="Google Shape;48;p11"/>
          <p:cNvGrpSpPr/>
          <p:nvPr/>
        </p:nvGrpSpPr>
        <p:grpSpPr>
          <a:xfrm rot="2194107">
            <a:off x="371557" y="3283034"/>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 name="Google Shape;51;p11"/>
          <p:cNvGrpSpPr/>
          <p:nvPr/>
        </p:nvGrpSpPr>
        <p:grpSpPr>
          <a:xfrm rot="-9269861">
            <a:off x="7601549" y="1459001"/>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 name="Google Shape;54;p11"/>
          <p:cNvSpPr/>
          <p:nvPr/>
        </p:nvSpPr>
        <p:spPr>
          <a:xfrm>
            <a:off x="1571223" y="2522387"/>
            <a:ext cx="2665927" cy="130216"/>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11"/>
          <p:cNvSpPr/>
          <p:nvPr/>
        </p:nvSpPr>
        <p:spPr>
          <a:xfrm>
            <a:off x="4179848" y="3356314"/>
            <a:ext cx="3135786" cy="1015968"/>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11"/>
          <p:cNvSpPr/>
          <p:nvPr/>
        </p:nvSpPr>
        <p:spPr>
          <a:xfrm>
            <a:off x="4045619" y="822222"/>
            <a:ext cx="1052762" cy="922444"/>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3382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body" idx="1"/>
          </p:nvPr>
        </p:nvSpPr>
        <p:spPr>
          <a:xfrm>
            <a:off x="23409" y="1145540"/>
            <a:ext cx="3994500" cy="2756100"/>
          </a:xfrm>
          <a:prstGeom prst="rect">
            <a:avLst/>
          </a:prstGeom>
        </p:spPr>
        <p:txBody>
          <a:bodyPr spcFirstLastPara="1" wrap="square" lIns="91425" tIns="91425" rIns="91425" bIns="91425" anchor="t" anchorCtr="0">
            <a:noAutofit/>
          </a:bodyPr>
          <a:lstStyle/>
          <a:p>
            <a:pPr marL="285750" indent="-285750"/>
            <a:r>
              <a:rPr lang="en-US" dirty="0" smtClean="0"/>
              <a:t>There are three types of rides provided like docked bike, electric bike &amp;</a:t>
            </a:r>
            <a:r>
              <a:rPr lang="en-US" dirty="0"/>
              <a:t> </a:t>
            </a:r>
            <a:r>
              <a:rPr lang="en-US" dirty="0" smtClean="0"/>
              <a:t>classic bike.</a:t>
            </a:r>
          </a:p>
          <a:p>
            <a:pPr marL="285750" indent="-285750"/>
            <a:r>
              <a:rPr lang="en-US" dirty="0" smtClean="0"/>
              <a:t>The use of bikes increase at the end of the week as seen in the figure.</a:t>
            </a:r>
          </a:p>
          <a:p>
            <a:pPr marL="285750" indent="-285750"/>
            <a:r>
              <a:rPr lang="en-US" dirty="0" smtClean="0"/>
              <a:t>We could get the </a:t>
            </a:r>
            <a:r>
              <a:rPr lang="en-US" dirty="0" smtClean="0"/>
              <a:t>information/data </a:t>
            </a:r>
            <a:r>
              <a:rPr lang="en-US" dirty="0" smtClean="0"/>
              <a:t>on why casual member are using the bikes on the weekend and showing them the down side of not getting their desired bike or waiting for a bike as due to booked by an member and what value/features they are getting through the membership and send them personalized ads for buying the membership.</a:t>
            </a:r>
            <a:endParaRPr dirty="0"/>
          </a:p>
        </p:txBody>
      </p:sp>
      <p:sp>
        <p:nvSpPr>
          <p:cNvPr id="122" name="Google Shape;122;p18"/>
          <p:cNvSpPr txBox="1">
            <a:spLocks noGrp="1"/>
          </p:cNvSpPr>
          <p:nvPr>
            <p:ph type="title"/>
          </p:nvPr>
        </p:nvSpPr>
        <p:spPr>
          <a:xfrm>
            <a:off x="-23796" y="817998"/>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R</a:t>
            </a:r>
            <a:r>
              <a:rPr lang="en" dirty="0" smtClean="0"/>
              <a:t>ides used by members</a:t>
            </a:r>
            <a:endParaRPr dirty="0"/>
          </a:p>
        </p:txBody>
      </p:sp>
      <p:sp>
        <p:nvSpPr>
          <p:cNvPr id="124" name="Google Shape;124;p18"/>
          <p:cNvSpPr/>
          <p:nvPr/>
        </p:nvSpPr>
        <p:spPr>
          <a:xfrm>
            <a:off x="4141750" y="168468"/>
            <a:ext cx="788694" cy="731994"/>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1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dirty="0"/>
          </a:p>
        </p:txBody>
      </p:sp>
      <p:pic>
        <p:nvPicPr>
          <p:cNvPr id="9" name="slide2" descr="types of rides">
            <a:extLst>
              <a:ext uri="{FF2B5EF4-FFF2-40B4-BE49-F238E27FC236}">
                <a16:creationId xmlns="" xmlns:a16="http://schemas.microsoft.com/office/drawing/2014/main" xmlns:lc="http://schemas.openxmlformats.org/drawingml/2006/lockedCanvas" id="{0FF33AF9-16B2-4482-8C58-5BBEFEA31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5113" y="1390924"/>
            <a:ext cx="4917901" cy="3364783"/>
          </a:xfrm>
          <a:prstGeom prst="rect">
            <a:avLst/>
          </a:prstGeom>
        </p:spPr>
      </p:pic>
      <p:sp>
        <p:nvSpPr>
          <p:cNvPr id="10" name="Google Shape;706;p47"/>
          <p:cNvSpPr/>
          <p:nvPr/>
        </p:nvSpPr>
        <p:spPr>
          <a:xfrm>
            <a:off x="4337730" y="390310"/>
            <a:ext cx="396734" cy="265915"/>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6025" y="871897"/>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P</a:t>
            </a:r>
            <a:r>
              <a:rPr lang="en" dirty="0" smtClean="0"/>
              <a:t>ie chart </a:t>
            </a:r>
            <a:endParaRPr dirty="0"/>
          </a:p>
        </p:txBody>
      </p:sp>
      <p:sp>
        <p:nvSpPr>
          <p:cNvPr id="143" name="Google Shape;143;p20"/>
          <p:cNvSpPr txBox="1">
            <a:spLocks noGrp="1"/>
          </p:cNvSpPr>
          <p:nvPr>
            <p:ph type="body" idx="1"/>
          </p:nvPr>
        </p:nvSpPr>
        <p:spPr>
          <a:xfrm>
            <a:off x="4571975" y="1562425"/>
            <a:ext cx="4200300" cy="2075100"/>
          </a:xfrm>
          <a:prstGeom prst="rect">
            <a:avLst/>
          </a:prstGeom>
        </p:spPr>
        <p:txBody>
          <a:bodyPr spcFirstLastPara="1" wrap="square" lIns="91425" tIns="91425" rIns="91425" bIns="91425" anchor="t" anchorCtr="0">
            <a:noAutofit/>
          </a:bodyPr>
          <a:lstStyle/>
          <a:p>
            <a:pPr marL="342900" indent="-342900"/>
            <a:r>
              <a:rPr lang="en-US" dirty="0" smtClean="0"/>
              <a:t>It helps us in recognizing which among the bikes are used more </a:t>
            </a:r>
          </a:p>
          <a:p>
            <a:pPr marL="342900" indent="-342900"/>
            <a:r>
              <a:rPr lang="en-US" dirty="0" smtClean="0"/>
              <a:t>We cannot say for what reason it is so but it could be due to pricing </a:t>
            </a:r>
            <a:r>
              <a:rPr lang="en-US" dirty="0" smtClean="0"/>
              <a:t>variations, or the  classic bikes are being favorite</a:t>
            </a:r>
            <a:r>
              <a:rPr lang="en-US" dirty="0" smtClean="0"/>
              <a:t>/favored, or even their availability is more than the other bikes .</a:t>
            </a:r>
            <a:endParaRPr dirty="0"/>
          </a:p>
        </p:txBody>
      </p:sp>
      <p:sp>
        <p:nvSpPr>
          <p:cNvPr id="145" name="Google Shape;145;p20"/>
          <p:cNvSpPr/>
          <p:nvPr/>
        </p:nvSpPr>
        <p:spPr>
          <a:xfrm>
            <a:off x="4141760" y="120024"/>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2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dirty="0"/>
          </a:p>
        </p:txBody>
      </p:sp>
      <p:sp>
        <p:nvSpPr>
          <p:cNvPr id="11" name="Google Shape;187;p24"/>
          <p:cNvSpPr/>
          <p:nvPr/>
        </p:nvSpPr>
        <p:spPr>
          <a:xfrm>
            <a:off x="4328692" y="345893"/>
            <a:ext cx="414830" cy="366421"/>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aphicFrame>
        <p:nvGraphicFramePr>
          <p:cNvPr id="10" name="Chart 9"/>
          <p:cNvGraphicFramePr>
            <a:graphicFrameLocks/>
          </p:cNvGraphicFramePr>
          <p:nvPr>
            <p:extLst>
              <p:ext uri="{D42A27DB-BD31-4B8C-83A1-F6EECF244321}">
                <p14:modId xmlns:p14="http://schemas.microsoft.com/office/powerpoint/2010/main" val="2341744812"/>
              </p:ext>
            </p:extLst>
          </p:nvPr>
        </p:nvGraphicFramePr>
        <p:xfrm>
          <a:off x="45076" y="170267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825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body" idx="1"/>
          </p:nvPr>
        </p:nvSpPr>
        <p:spPr>
          <a:xfrm>
            <a:off x="23409" y="1184174"/>
            <a:ext cx="3994500" cy="2756100"/>
          </a:xfrm>
          <a:prstGeom prst="rect">
            <a:avLst/>
          </a:prstGeom>
        </p:spPr>
        <p:txBody>
          <a:bodyPr spcFirstLastPara="1" wrap="square" lIns="91425" tIns="91425" rIns="91425" bIns="91425" anchor="t" anchorCtr="0">
            <a:noAutofit/>
          </a:bodyPr>
          <a:lstStyle/>
          <a:p>
            <a:pPr marL="285750" indent="-285750"/>
            <a:r>
              <a:rPr lang="en-US" dirty="0" smtClean="0"/>
              <a:t>The use of bikes increase at the end of the week as seen in the figure.</a:t>
            </a:r>
          </a:p>
          <a:p>
            <a:pPr marL="285750" indent="-285750"/>
            <a:r>
              <a:rPr lang="en-US" dirty="0" smtClean="0"/>
              <a:t>We could get the </a:t>
            </a:r>
            <a:r>
              <a:rPr lang="en-US" dirty="0" smtClean="0"/>
              <a:t>information/data </a:t>
            </a:r>
            <a:r>
              <a:rPr lang="en-US" dirty="0" smtClean="0"/>
              <a:t>on why </a:t>
            </a:r>
            <a:r>
              <a:rPr lang="en-US" dirty="0" smtClean="0"/>
              <a:t>there is a hike</a:t>
            </a:r>
            <a:r>
              <a:rPr lang="en-US" dirty="0" smtClean="0"/>
              <a:t> in use of bikes </a:t>
            </a:r>
            <a:r>
              <a:rPr lang="en-US" dirty="0" smtClean="0"/>
              <a:t>on the weekends and </a:t>
            </a:r>
            <a:r>
              <a:rPr lang="en-US" dirty="0" smtClean="0"/>
              <a:t>using the information/data send them personalized advertisement’s on the digital platform. </a:t>
            </a:r>
            <a:endParaRPr lang="en-US" dirty="0" smtClean="0"/>
          </a:p>
          <a:p>
            <a:pPr marL="0" indent="0">
              <a:buNone/>
            </a:pPr>
            <a:endParaRPr lang="en-US" dirty="0" smtClean="0"/>
          </a:p>
        </p:txBody>
      </p:sp>
      <p:sp>
        <p:nvSpPr>
          <p:cNvPr id="122" name="Google Shape;122;p18"/>
          <p:cNvSpPr txBox="1">
            <a:spLocks noGrp="1"/>
          </p:cNvSpPr>
          <p:nvPr>
            <p:ph type="title"/>
          </p:nvPr>
        </p:nvSpPr>
        <p:spPr>
          <a:xfrm>
            <a:off x="-23796" y="908144"/>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R</a:t>
            </a:r>
            <a:r>
              <a:rPr lang="en" dirty="0" smtClean="0"/>
              <a:t>ides used by members</a:t>
            </a:r>
            <a:endParaRPr dirty="0"/>
          </a:p>
        </p:txBody>
      </p:sp>
      <p:sp>
        <p:nvSpPr>
          <p:cNvPr id="124" name="Google Shape;124;p18"/>
          <p:cNvSpPr/>
          <p:nvPr/>
        </p:nvSpPr>
        <p:spPr>
          <a:xfrm>
            <a:off x="4141750" y="222015"/>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1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dirty="0"/>
          </a:p>
        </p:txBody>
      </p:sp>
      <p:sp>
        <p:nvSpPr>
          <p:cNvPr id="12" name="Google Shape;705;p47"/>
          <p:cNvSpPr/>
          <p:nvPr/>
        </p:nvSpPr>
        <p:spPr>
          <a:xfrm>
            <a:off x="4297650" y="537591"/>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5" name="slide2" descr="total number of rides">
            <a:extLst>
              <a:ext uri="{FF2B5EF4-FFF2-40B4-BE49-F238E27FC236}">
                <a16:creationId xmlns="" xmlns:a16="http://schemas.microsoft.com/office/drawing/2014/main" xmlns:lc="http://schemas.openxmlformats.org/drawingml/2006/lockedCanvas" id="{0FE1DB70-6754-42DF-93BF-093F53241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910" y="1366229"/>
            <a:ext cx="4958666" cy="3466746"/>
          </a:xfrm>
          <a:prstGeom prst="rect">
            <a:avLst/>
          </a:prstGeom>
        </p:spPr>
      </p:pic>
    </p:spTree>
    <p:extLst>
      <p:ext uri="{BB962C8B-B14F-4D97-AF65-F5344CB8AC3E}">
        <p14:creationId xmlns:p14="http://schemas.microsoft.com/office/powerpoint/2010/main" val="413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body" idx="1"/>
          </p:nvPr>
        </p:nvSpPr>
        <p:spPr>
          <a:xfrm>
            <a:off x="23409" y="1184174"/>
            <a:ext cx="3994500" cy="2756100"/>
          </a:xfrm>
          <a:prstGeom prst="rect">
            <a:avLst/>
          </a:prstGeom>
        </p:spPr>
        <p:txBody>
          <a:bodyPr spcFirstLastPara="1" wrap="square" lIns="91425" tIns="91425" rIns="91425" bIns="91425" anchor="t" anchorCtr="0">
            <a:noAutofit/>
          </a:bodyPr>
          <a:lstStyle/>
          <a:p>
            <a:pPr marL="285750" indent="-285750"/>
            <a:r>
              <a:rPr lang="en-US" dirty="0" smtClean="0"/>
              <a:t>The use of bikes by casual users  decrease at the mid of the week as </a:t>
            </a:r>
            <a:r>
              <a:rPr lang="en-US" dirty="0" smtClean="0"/>
              <a:t> member’s are consistent as seen </a:t>
            </a:r>
            <a:r>
              <a:rPr lang="en-US" dirty="0" smtClean="0"/>
              <a:t>in the figure.</a:t>
            </a:r>
          </a:p>
          <a:p>
            <a:pPr marL="285750" indent="-285750"/>
            <a:r>
              <a:rPr lang="en-US" dirty="0" smtClean="0"/>
              <a:t>As seen in the figure we can say</a:t>
            </a:r>
            <a:r>
              <a:rPr lang="en-US" dirty="0"/>
              <a:t> </a:t>
            </a:r>
            <a:r>
              <a:rPr lang="en-US" dirty="0" smtClean="0"/>
              <a:t>that casual member’s </a:t>
            </a:r>
            <a:r>
              <a:rPr lang="en-US" dirty="0" smtClean="0"/>
              <a:t>are not using the bikes on the week </a:t>
            </a:r>
            <a:r>
              <a:rPr lang="en-US" dirty="0" smtClean="0"/>
              <a:t>days as compared to members as we have less amount of data we cannot </a:t>
            </a:r>
            <a:r>
              <a:rPr lang="en-US" dirty="0" smtClean="0"/>
              <a:t>determine </a:t>
            </a:r>
            <a:r>
              <a:rPr lang="en-US" dirty="0" smtClean="0"/>
              <a:t>the reason on why the drop in rides are being caused is it a pricing issue which is causing the riders to buy </a:t>
            </a:r>
            <a:r>
              <a:rPr lang="en-US" dirty="0" smtClean="0"/>
              <a:t>only weekend rides</a:t>
            </a:r>
            <a:r>
              <a:rPr lang="en-US" dirty="0" smtClean="0"/>
              <a:t>, or is the increase in weekend rides due to tourist visits during </a:t>
            </a:r>
            <a:r>
              <a:rPr lang="en-US" smtClean="0"/>
              <a:t>the weekend’s?.</a:t>
            </a:r>
            <a:endParaRPr lang="en-US" dirty="0" smtClean="0"/>
          </a:p>
        </p:txBody>
      </p:sp>
      <p:sp>
        <p:nvSpPr>
          <p:cNvPr id="122" name="Google Shape;122;p18"/>
          <p:cNvSpPr txBox="1">
            <a:spLocks noGrp="1"/>
          </p:cNvSpPr>
          <p:nvPr>
            <p:ph type="title"/>
          </p:nvPr>
        </p:nvSpPr>
        <p:spPr>
          <a:xfrm>
            <a:off x="-23796" y="908144"/>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Member wise ride day wise </a:t>
            </a:r>
            <a:endParaRPr dirty="0"/>
          </a:p>
        </p:txBody>
      </p:sp>
      <p:sp>
        <p:nvSpPr>
          <p:cNvPr id="124" name="Google Shape;124;p18"/>
          <p:cNvSpPr/>
          <p:nvPr/>
        </p:nvSpPr>
        <p:spPr>
          <a:xfrm>
            <a:off x="4141750" y="222015"/>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1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dirty="0"/>
          </a:p>
        </p:txBody>
      </p:sp>
      <p:sp>
        <p:nvSpPr>
          <p:cNvPr id="12" name="Google Shape;705;p47"/>
          <p:cNvSpPr/>
          <p:nvPr/>
        </p:nvSpPr>
        <p:spPr>
          <a:xfrm>
            <a:off x="4297650" y="537591"/>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 name="slide2" descr="total number of rides (2)">
            <a:extLst>
              <a:ext uri="{FF2B5EF4-FFF2-40B4-BE49-F238E27FC236}">
                <a16:creationId xmlns="" xmlns:a16="http://schemas.microsoft.com/office/drawing/2014/main" xmlns:lc="http://schemas.openxmlformats.org/drawingml/2006/lockedCanvas" id="{82388BFB-A15B-4F28-8532-B8E79C7C4E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056" y="1402337"/>
            <a:ext cx="4971245" cy="3430638"/>
          </a:xfrm>
          <a:prstGeom prst="rect">
            <a:avLst/>
          </a:prstGeom>
        </p:spPr>
      </p:pic>
    </p:spTree>
    <p:extLst>
      <p:ext uri="{BB962C8B-B14F-4D97-AF65-F5344CB8AC3E}">
        <p14:creationId xmlns:p14="http://schemas.microsoft.com/office/powerpoint/2010/main" val="2073951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6025" y="871897"/>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m</a:t>
            </a:r>
            <a:r>
              <a:rPr lang="en" dirty="0" smtClean="0"/>
              <a:t>ap gives us a brief description </a:t>
            </a:r>
            <a:endParaRPr dirty="0"/>
          </a:p>
        </p:txBody>
      </p:sp>
      <p:sp>
        <p:nvSpPr>
          <p:cNvPr id="143" name="Google Shape;143;p20"/>
          <p:cNvSpPr txBox="1">
            <a:spLocks noGrp="1"/>
          </p:cNvSpPr>
          <p:nvPr>
            <p:ph type="body" idx="1"/>
          </p:nvPr>
        </p:nvSpPr>
        <p:spPr>
          <a:xfrm>
            <a:off x="4930454" y="1439506"/>
            <a:ext cx="4200300" cy="2075100"/>
          </a:xfrm>
          <a:prstGeom prst="rect">
            <a:avLst/>
          </a:prstGeom>
        </p:spPr>
        <p:txBody>
          <a:bodyPr spcFirstLastPara="1" wrap="square" lIns="91425" tIns="91425" rIns="91425" bIns="91425" anchor="t" anchorCtr="0">
            <a:noAutofit/>
          </a:bodyPr>
          <a:lstStyle/>
          <a:p>
            <a:pPr marL="342900" indent="-342900"/>
            <a:r>
              <a:rPr lang="en-US" dirty="0" smtClean="0"/>
              <a:t>This map shows us which </a:t>
            </a:r>
            <a:r>
              <a:rPr lang="en-US" dirty="0" smtClean="0"/>
              <a:t>station/area have being used </a:t>
            </a:r>
            <a:r>
              <a:rPr lang="en-US" dirty="0" smtClean="0"/>
              <a:t>more.</a:t>
            </a:r>
          </a:p>
          <a:p>
            <a:pPr marL="342900" indent="-342900"/>
            <a:r>
              <a:rPr lang="en-US" dirty="0" smtClean="0"/>
              <a:t>But due to lack of data it is tough to </a:t>
            </a:r>
            <a:r>
              <a:rPr lang="en-US" dirty="0" smtClean="0"/>
              <a:t>discover</a:t>
            </a:r>
            <a:r>
              <a:rPr lang="en-US" dirty="0" smtClean="0"/>
              <a:t> </a:t>
            </a:r>
            <a:r>
              <a:rPr lang="en-US" dirty="0" smtClean="0"/>
              <a:t>the reason behind why they are being used more it could be due to beach side tourist usage, or even may be office locations are over in that </a:t>
            </a:r>
            <a:r>
              <a:rPr lang="en-US" dirty="0" smtClean="0"/>
              <a:t>area.</a:t>
            </a:r>
            <a:endParaRPr dirty="0"/>
          </a:p>
        </p:txBody>
      </p:sp>
      <p:sp>
        <p:nvSpPr>
          <p:cNvPr id="145" name="Google Shape;145;p20"/>
          <p:cNvSpPr/>
          <p:nvPr/>
        </p:nvSpPr>
        <p:spPr>
          <a:xfrm>
            <a:off x="4141760" y="120024"/>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2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dirty="0"/>
          </a:p>
        </p:txBody>
      </p:sp>
      <p:pic>
        <p:nvPicPr>
          <p:cNvPr id="9" name="slide5" descr="mapview1">
            <a:extLst>
              <a:ext uri="{FF2B5EF4-FFF2-40B4-BE49-F238E27FC236}">
                <a16:creationId xmlns="" xmlns:a16="http://schemas.microsoft.com/office/drawing/2014/main" id="{F746BF9C-DB97-45CC-992D-53AAD4AFD1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24" y="1405934"/>
            <a:ext cx="4836018" cy="3533113"/>
          </a:xfrm>
          <a:prstGeom prst="rect">
            <a:avLst/>
          </a:prstGeom>
        </p:spPr>
      </p:pic>
      <p:sp>
        <p:nvSpPr>
          <p:cNvPr id="11" name="Google Shape;187;p24"/>
          <p:cNvSpPr/>
          <p:nvPr/>
        </p:nvSpPr>
        <p:spPr>
          <a:xfrm>
            <a:off x="4328692" y="345893"/>
            <a:ext cx="414830" cy="366421"/>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Key findings</a:t>
            </a:r>
            <a:endParaRPr dirty="0"/>
          </a:p>
        </p:txBody>
      </p:sp>
      <p:sp>
        <p:nvSpPr>
          <p:cNvPr id="135" name="Google Shape;135;p1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19"/>
          <p:cNvSpPr/>
          <p:nvPr/>
        </p:nvSpPr>
        <p:spPr>
          <a:xfrm>
            <a:off x="4344921" y="482552"/>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 Placeholder 1"/>
          <p:cNvSpPr>
            <a:spLocks noGrp="1"/>
          </p:cNvSpPr>
          <p:nvPr>
            <p:ph type="body" idx="1"/>
          </p:nvPr>
        </p:nvSpPr>
        <p:spPr/>
        <p:txBody>
          <a:bodyPr/>
          <a:lstStyle/>
          <a:p>
            <a:r>
              <a:rPr lang="en-US" dirty="0" smtClean="0"/>
              <a:t>Casual users tended to ride more so that they could make the most use out of their purchase (ticket) the services may be used for work purposes or tourist the reason is unknown.</a:t>
            </a:r>
          </a:p>
          <a:p>
            <a:r>
              <a:rPr lang="en-US" dirty="0" smtClean="0"/>
              <a:t>Where as the members use their bikes for not more time but are consistent which may be because they are using it for daily work purposes ,  or other purposes</a:t>
            </a:r>
            <a:endParaRPr lang="en-IN" dirty="0"/>
          </a:p>
        </p:txBody>
      </p:sp>
      <p:sp>
        <p:nvSpPr>
          <p:cNvPr id="3" name="Text Placeholder 2"/>
          <p:cNvSpPr>
            <a:spLocks noGrp="1"/>
          </p:cNvSpPr>
          <p:nvPr>
            <p:ph type="body" idx="2"/>
          </p:nvPr>
        </p:nvSpPr>
        <p:spPr/>
        <p:txBody>
          <a:bodyPr/>
          <a:lstStyle/>
          <a:p>
            <a:r>
              <a:rPr lang="en-US" dirty="0" smtClean="0"/>
              <a:t>The electric and docked bikes are less used and the classic bikes are  most used this may be varied due to pricing variations or availability of bikes.</a:t>
            </a:r>
          </a:p>
          <a:p>
            <a:r>
              <a:rPr lang="en-US" dirty="0" smtClean="0"/>
              <a:t>The peak days on which the rides are taken most are during weekends  for causal members , for annual members  its consistent trough out the week </a:t>
            </a:r>
          </a:p>
          <a:p>
            <a:endParaRPr lang="en-IN" dirty="0"/>
          </a:p>
        </p:txBody>
      </p:sp>
      <p:sp>
        <p:nvSpPr>
          <p:cNvPr id="4" name="Text Placeholder 3"/>
          <p:cNvSpPr>
            <a:spLocks noGrp="1"/>
          </p:cNvSpPr>
          <p:nvPr>
            <p:ph type="body" idx="3"/>
          </p:nvPr>
        </p:nvSpPr>
        <p:spPr/>
        <p:txBody>
          <a:bodyPr/>
          <a:lstStyle/>
          <a:p>
            <a:r>
              <a:rPr lang="en-US" dirty="0" smtClean="0"/>
              <a:t>The station’s most used are near the beach side , this may be due to tourists ,or the office may be located in that area.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Recom</a:t>
            </a:r>
            <a:r>
              <a:rPr lang="en-IN" dirty="0" smtClean="0"/>
              <a:t>m</a:t>
            </a:r>
            <a:r>
              <a:rPr lang="en" dirty="0" smtClean="0"/>
              <a:t>endations </a:t>
            </a:r>
            <a:endParaRPr dirty="0"/>
          </a:p>
        </p:txBody>
      </p:sp>
      <p:sp>
        <p:nvSpPr>
          <p:cNvPr id="135" name="Google Shape;135;p1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19"/>
          <p:cNvSpPr/>
          <p:nvPr/>
        </p:nvSpPr>
        <p:spPr>
          <a:xfrm>
            <a:off x="4344921" y="482552"/>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 Placeholder 1"/>
          <p:cNvSpPr>
            <a:spLocks noGrp="1"/>
          </p:cNvSpPr>
          <p:nvPr>
            <p:ph type="body" idx="1"/>
          </p:nvPr>
        </p:nvSpPr>
        <p:spPr>
          <a:xfrm>
            <a:off x="1509850" y="1496143"/>
            <a:ext cx="2631900" cy="3417900"/>
          </a:xfrm>
        </p:spPr>
        <p:txBody>
          <a:bodyPr/>
          <a:lstStyle/>
          <a:p>
            <a:r>
              <a:rPr lang="en-US" dirty="0" smtClean="0"/>
              <a:t>Introducing annual plans considering weekends as main objective  that would be more appealing to casual riders .</a:t>
            </a:r>
          </a:p>
          <a:p>
            <a:endParaRPr lang="en-IN" dirty="0"/>
          </a:p>
        </p:txBody>
      </p:sp>
      <p:sp>
        <p:nvSpPr>
          <p:cNvPr id="3" name="Text Placeholder 2"/>
          <p:cNvSpPr>
            <a:spLocks noGrp="1"/>
          </p:cNvSpPr>
          <p:nvPr>
            <p:ph type="body" idx="2"/>
          </p:nvPr>
        </p:nvSpPr>
        <p:spPr>
          <a:xfrm>
            <a:off x="4930444" y="1507925"/>
            <a:ext cx="2631900" cy="3417900"/>
          </a:xfrm>
        </p:spPr>
        <p:txBody>
          <a:bodyPr/>
          <a:lstStyle/>
          <a:p>
            <a:r>
              <a:rPr lang="en-US" dirty="0" smtClean="0"/>
              <a:t>We could alter the plans by making the single use more costly and as well as decreasing the annual membership / or giving them promotional discounts.</a:t>
            </a:r>
            <a:endParaRPr lang="en-IN" dirty="0"/>
          </a:p>
        </p:txBody>
      </p:sp>
    </p:spTree>
    <p:extLst>
      <p:ext uri="{BB962C8B-B14F-4D97-AF65-F5344CB8AC3E}">
        <p14:creationId xmlns:p14="http://schemas.microsoft.com/office/powerpoint/2010/main" val="1892132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consider before taking action  </a:t>
            </a:r>
            <a:endParaRPr lang="en-IN" dirty="0"/>
          </a:p>
        </p:txBody>
      </p:sp>
      <p:sp>
        <p:nvSpPr>
          <p:cNvPr id="3" name="Text Placeholder 2"/>
          <p:cNvSpPr>
            <a:spLocks noGrp="1"/>
          </p:cNvSpPr>
          <p:nvPr>
            <p:ph type="body" idx="1"/>
          </p:nvPr>
        </p:nvSpPr>
        <p:spPr/>
        <p:txBody>
          <a:bodyPr/>
          <a:lstStyle/>
          <a:p>
            <a:r>
              <a:rPr lang="en-US" dirty="0" smtClean="0"/>
              <a:t>As the scope of data is limited  which makes the decisions taken from this analysis a bit less reliable. </a:t>
            </a:r>
          </a:p>
          <a:p>
            <a:r>
              <a:rPr lang="en-US" dirty="0" smtClean="0"/>
              <a:t>Even more data points could have brought in a lot of variation in the decisions to be taken.</a:t>
            </a:r>
          </a:p>
          <a:p>
            <a:r>
              <a:rPr lang="en-US" dirty="0" smtClean="0"/>
              <a:t>Data points like data from whole year or even more, age, gender</a:t>
            </a:r>
            <a:r>
              <a:rPr lang="en-US" dirty="0"/>
              <a:t>,</a:t>
            </a:r>
            <a:r>
              <a:rPr lang="en-US" dirty="0" smtClean="0"/>
              <a:t> occupation, pricing structure, recommendations from the users . </a:t>
            </a:r>
            <a:endParaRPr lang="en-IN"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dirty="0"/>
          </a:p>
        </p:txBody>
      </p:sp>
    </p:spTree>
    <p:extLst>
      <p:ext uri="{BB962C8B-B14F-4D97-AF65-F5344CB8AC3E}">
        <p14:creationId xmlns:p14="http://schemas.microsoft.com/office/powerpoint/2010/main" val="3908890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IN" dirty="0"/>
          </a:p>
        </p:txBody>
      </p:sp>
      <p:sp>
        <p:nvSpPr>
          <p:cNvPr id="3" name="Text Placeholder 2"/>
          <p:cNvSpPr>
            <a:spLocks noGrp="1"/>
          </p:cNvSpPr>
          <p:nvPr>
            <p:ph type="body" idx="1"/>
          </p:nvPr>
        </p:nvSpPr>
        <p:spPr/>
        <p:txBody>
          <a:bodyPr/>
          <a:lstStyle/>
          <a:p>
            <a:r>
              <a:rPr lang="en" dirty="0">
                <a:solidFill>
                  <a:srgbClr val="C9DAF8"/>
                </a:solidFill>
              </a:rPr>
              <a:t>This template is free to use under </a:t>
            </a:r>
            <a:r>
              <a:rPr lang="en" u="sng" dirty="0">
                <a:solidFill>
                  <a:srgbClr val="C9DAF8"/>
                </a:solidFill>
                <a:hlinkClick r:id="rId2">
                  <a:extLst>
                    <a:ext uri="{A12FA001-AC4F-418D-AE19-62706E023703}">
                      <ahyp:hlinkClr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Creative Commons Attribution </a:t>
            </a:r>
            <a:r>
              <a:rPr lang="en" u="sng" dirty="0" smtClean="0">
                <a:solidFill>
                  <a:srgbClr val="C9DAF8"/>
                </a:solidFill>
                <a:hlinkClick r:id="rId2">
                  <a:extLst>
                    <a:ext uri="{A12FA001-AC4F-418D-AE19-62706E023703}">
                      <ahyp:hlinkClr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license</a:t>
            </a:r>
            <a:r>
              <a:rPr lang="en" u="sng" dirty="0" smtClean="0">
                <a:solidFill>
                  <a:srgbClr val="C9DAF8"/>
                </a:solidFill>
              </a:rPr>
              <a:t>. By slides carnival</a:t>
            </a:r>
          </a:p>
          <a:p>
            <a:r>
              <a:rPr lang="en-IN" u="sng" dirty="0" smtClean="0">
                <a:solidFill>
                  <a:srgbClr val="C9DAF8"/>
                </a:solidFill>
              </a:rPr>
              <a:t>T</a:t>
            </a:r>
            <a:r>
              <a:rPr lang="en" u="sng" dirty="0" smtClean="0">
                <a:solidFill>
                  <a:srgbClr val="C9DAF8"/>
                </a:solidFill>
              </a:rPr>
              <a:t>he data was made available by coursera </a:t>
            </a:r>
            <a:r>
              <a:rPr lang="en-US" dirty="0" smtClean="0"/>
              <a:t>by </a:t>
            </a:r>
            <a:r>
              <a:rPr lang="en-US" dirty="0"/>
              <a:t>Motivate International </a:t>
            </a:r>
            <a:r>
              <a:rPr lang="en-US" dirty="0" smtClean="0"/>
              <a:t>Inc.</a:t>
            </a:r>
            <a:endParaRPr lang="en-IN"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dirty="0"/>
          </a:p>
        </p:txBody>
      </p:sp>
    </p:spTree>
    <p:extLst>
      <p:ext uri="{BB962C8B-B14F-4D97-AF65-F5344CB8AC3E}">
        <p14:creationId xmlns:p14="http://schemas.microsoft.com/office/powerpoint/2010/main" val="934328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3"/>
          <p:cNvSpPr txBox="1">
            <a:spLocks noGrp="1"/>
          </p:cNvSpPr>
          <p:nvPr>
            <p:ph type="ctrTitle" idx="4294967295"/>
          </p:nvPr>
        </p:nvSpPr>
        <p:spPr>
          <a:xfrm>
            <a:off x="1822500" y="841761"/>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endParaRPr sz="4800" dirty="0"/>
          </a:p>
        </p:txBody>
      </p:sp>
      <p:sp>
        <p:nvSpPr>
          <p:cNvPr id="319" name="Google Shape;319;p33"/>
          <p:cNvSpPr txBox="1">
            <a:spLocks noGrp="1"/>
          </p:cNvSpPr>
          <p:nvPr>
            <p:ph type="subTitle" idx="4294967295"/>
          </p:nvPr>
        </p:nvSpPr>
        <p:spPr>
          <a:xfrm>
            <a:off x="1275150" y="1623288"/>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dirty="0"/>
              <a:t>Any questions</a:t>
            </a:r>
            <a:r>
              <a:rPr lang="en" sz="3600" dirty="0" smtClean="0"/>
              <a:t>? </a:t>
            </a:r>
            <a:r>
              <a:rPr lang="en-IN" sz="3600" dirty="0" smtClean="0"/>
              <a:t>O</a:t>
            </a:r>
            <a:r>
              <a:rPr lang="en" sz="3600" dirty="0" smtClean="0"/>
              <a:t>r recommendations</a:t>
            </a:r>
            <a:endParaRPr sz="3600" dirty="0"/>
          </a:p>
          <a:p>
            <a:pPr marL="0" lvl="0" indent="0" algn="ctr" rtl="0">
              <a:spcBef>
                <a:spcPts val="600"/>
              </a:spcBef>
              <a:spcAft>
                <a:spcPts val="0"/>
              </a:spcAft>
              <a:buNone/>
            </a:pPr>
            <a:endParaRPr dirty="0">
              <a:solidFill>
                <a:schemeClr val="lt1"/>
              </a:solidFill>
            </a:endParaRPr>
          </a:p>
          <a:p>
            <a:pPr marL="0" lvl="0" indent="0" algn="ctr" rtl="0">
              <a:spcBef>
                <a:spcPts val="600"/>
              </a:spcBef>
              <a:spcAft>
                <a:spcPts val="0"/>
              </a:spcAft>
              <a:buNone/>
            </a:pPr>
            <a:r>
              <a:rPr lang="en" dirty="0">
                <a:solidFill>
                  <a:schemeClr val="lt1"/>
                </a:solidFill>
              </a:rPr>
              <a:t>You can find me </a:t>
            </a:r>
            <a:r>
              <a:rPr lang="en" dirty="0" smtClean="0">
                <a:solidFill>
                  <a:schemeClr val="lt1"/>
                </a:solidFill>
              </a:rPr>
              <a:t>at</a:t>
            </a:r>
            <a:endParaRPr dirty="0">
              <a:solidFill>
                <a:schemeClr val="lt1"/>
              </a:solidFill>
            </a:endParaRPr>
          </a:p>
          <a:p>
            <a:pPr marL="0" lvl="0" indent="0" algn="ctr" rtl="0">
              <a:spcBef>
                <a:spcPts val="0"/>
              </a:spcBef>
              <a:spcAft>
                <a:spcPts val="0"/>
              </a:spcAft>
              <a:buNone/>
            </a:pPr>
            <a:r>
              <a:rPr lang="en" dirty="0" smtClean="0">
                <a:hlinkClick r:id="rId3"/>
              </a:rPr>
              <a:t>richardrc20072001@gmail.com</a:t>
            </a:r>
            <a:endParaRPr lang="en" dirty="0" smtClean="0"/>
          </a:p>
          <a:p>
            <a:pPr marL="0" indent="0" algn="ctr">
              <a:spcBef>
                <a:spcPts val="0"/>
              </a:spcBef>
              <a:buNone/>
            </a:pPr>
            <a:r>
              <a:rPr lang="en-IN" dirty="0"/>
              <a:t> LinkedIn: https://www.linkedin.com/in/richard-carvalho-4640a718a</a:t>
            </a:r>
            <a:endParaRPr lang="en" dirty="0"/>
          </a:p>
          <a:p>
            <a:pPr marL="0" lvl="0" indent="0" algn="ctr" rtl="0">
              <a:spcBef>
                <a:spcPts val="0"/>
              </a:spcBef>
              <a:spcAft>
                <a:spcPts val="0"/>
              </a:spcAft>
              <a:buNone/>
            </a:pPr>
            <a:endParaRPr dirty="0">
              <a:solidFill>
                <a:schemeClr val="lt1"/>
              </a:solidFill>
            </a:endParaRPr>
          </a:p>
        </p:txBody>
      </p:sp>
      <p:sp>
        <p:nvSpPr>
          <p:cNvPr id="320" name="Google Shape;320;p33"/>
          <p:cNvSpPr/>
          <p:nvPr/>
        </p:nvSpPr>
        <p:spPr>
          <a:xfrm>
            <a:off x="4207268" y="242866"/>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33"/>
          <p:cNvSpPr/>
          <p:nvPr/>
        </p:nvSpPr>
        <p:spPr>
          <a:xfrm>
            <a:off x="3799402" y="1568644"/>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3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dirty="0"/>
          </a:p>
        </p:txBody>
      </p:sp>
    </p:spTree>
    <p:extLst>
      <p:ext uri="{BB962C8B-B14F-4D97-AF65-F5344CB8AC3E}">
        <p14:creationId xmlns:p14="http://schemas.microsoft.com/office/powerpoint/2010/main" val="257054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hello!</a:t>
            </a:r>
            <a:endParaRPr sz="4800" dirty="0"/>
          </a:p>
        </p:txBody>
      </p:sp>
      <p:sp>
        <p:nvSpPr>
          <p:cNvPr id="73" name="Google Shape;73;p13"/>
          <p:cNvSpPr txBox="1">
            <a:spLocks noGrp="1"/>
          </p:cNvSpPr>
          <p:nvPr>
            <p:ph type="subTitle" idx="4294967295"/>
          </p:nvPr>
        </p:nvSpPr>
        <p:spPr>
          <a:xfrm>
            <a:off x="1275150" y="2376673"/>
            <a:ext cx="65937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dirty="0"/>
              <a:t>I</a:t>
            </a:r>
            <a:r>
              <a:rPr lang="en" sz="3600" dirty="0" smtClean="0"/>
              <a:t> </a:t>
            </a:r>
            <a:r>
              <a:rPr lang="en" sz="3600" dirty="0"/>
              <a:t>am </a:t>
            </a:r>
            <a:r>
              <a:rPr lang="en" sz="3600" dirty="0" smtClean="0"/>
              <a:t>Richard Carvalho</a:t>
            </a:r>
            <a:endParaRPr sz="3600" dirty="0"/>
          </a:p>
          <a:p>
            <a:pPr marL="0" lvl="0" indent="0" algn="ctr" rtl="0">
              <a:spcBef>
                <a:spcPts val="600"/>
              </a:spcBef>
              <a:spcAft>
                <a:spcPts val="0"/>
              </a:spcAft>
              <a:buClr>
                <a:schemeClr val="dk1"/>
              </a:buClr>
              <a:buSzPts val="1100"/>
              <a:buFont typeface="Arial"/>
              <a:buNone/>
            </a:pPr>
            <a:r>
              <a:rPr lang="en" dirty="0">
                <a:solidFill>
                  <a:schemeClr val="lt1"/>
                </a:solidFill>
              </a:rPr>
              <a:t>I am here </a:t>
            </a:r>
            <a:r>
              <a:rPr lang="en" dirty="0" smtClean="0"/>
              <a:t>to give the presentation on the case study of a fictional company named Cyclistic </a:t>
            </a:r>
            <a:r>
              <a:rPr lang="en" dirty="0" smtClean="0">
                <a:solidFill>
                  <a:schemeClr val="lt1"/>
                </a:solidFill>
              </a:rPr>
              <a:t>. </a:t>
            </a:r>
          </a:p>
          <a:p>
            <a:pPr marL="0" lvl="0" indent="0" algn="ctr" rtl="0">
              <a:spcBef>
                <a:spcPts val="600"/>
              </a:spcBef>
              <a:spcAft>
                <a:spcPts val="0"/>
              </a:spcAft>
              <a:buClr>
                <a:schemeClr val="dk1"/>
              </a:buClr>
              <a:buSzPts val="1100"/>
              <a:buFont typeface="Arial"/>
              <a:buNone/>
            </a:pPr>
            <a:r>
              <a:rPr lang="en" dirty="0" smtClean="0">
                <a:solidFill>
                  <a:schemeClr val="lt1"/>
                </a:solidFill>
              </a:rPr>
              <a:t>You can find me at Email: </a:t>
            </a:r>
            <a:r>
              <a:rPr lang="en" dirty="0" smtClean="0">
                <a:solidFill>
                  <a:schemeClr val="lt1"/>
                </a:solidFill>
                <a:hlinkClick r:id="rId3"/>
              </a:rPr>
              <a:t>richardrc20072001@gmail.com</a:t>
            </a:r>
            <a:endParaRPr lang="en" dirty="0" smtClean="0">
              <a:solidFill>
                <a:schemeClr val="lt1"/>
              </a:solidFill>
            </a:endParaRPr>
          </a:p>
          <a:p>
            <a:pPr marL="0" lvl="0" indent="0" algn="ctr">
              <a:buClr>
                <a:schemeClr val="dk1"/>
              </a:buClr>
              <a:buSzPts val="1100"/>
              <a:buNone/>
            </a:pPr>
            <a:r>
              <a:rPr lang="en-IN" dirty="0" smtClean="0"/>
              <a:t>And at LinkedIn: https</a:t>
            </a:r>
            <a:r>
              <a:rPr lang="en-IN" dirty="0"/>
              <a:t>://www.linkedin.com/in/richard-carvalho-4640a718a</a:t>
            </a:r>
            <a:endParaRPr lang="en" dirty="0" smtClean="0">
              <a:solidFill>
                <a:schemeClr val="lt1"/>
              </a:solidFill>
            </a:endParaRPr>
          </a:p>
          <a:p>
            <a:pPr marL="0" lvl="0" indent="0" algn="ctr" rtl="0">
              <a:spcBef>
                <a:spcPts val="600"/>
              </a:spcBef>
              <a:spcAft>
                <a:spcPts val="0"/>
              </a:spcAft>
              <a:buClr>
                <a:schemeClr val="dk1"/>
              </a:buClr>
              <a:buSzPts val="1100"/>
              <a:buFont typeface="Arial"/>
              <a:buNone/>
            </a:pPr>
            <a:endParaRPr sz="3600" dirty="0"/>
          </a:p>
        </p:txBody>
      </p:sp>
      <p:sp>
        <p:nvSpPr>
          <p:cNvPr id="74" name="Google Shape;74;p13"/>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3"/>
          <p:cNvSpPr/>
          <p:nvPr/>
        </p:nvSpPr>
        <p:spPr>
          <a:xfrm>
            <a:off x="4249880" y="630379"/>
            <a:ext cx="602256" cy="637792"/>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prstGeom prst="rect">
            <a:avLst/>
          </a:prstGeom>
        </p:spPr>
        <p:txBody>
          <a:bodyPr spcFirstLastPara="1" wrap="square" lIns="91425" tIns="91425" rIns="91425" bIns="91425" anchor="t" anchorCtr="0">
            <a:noAutofit/>
          </a:bodyPr>
          <a:lstStyle/>
          <a:p>
            <a:pPr lvl="0" algn="ctr" rtl="0">
              <a:spcBef>
                <a:spcPts val="0"/>
              </a:spcBef>
              <a:spcAft>
                <a:spcPts val="0"/>
              </a:spcAft>
            </a:pPr>
            <a:r>
              <a:rPr lang="en-US" dirty="0" smtClean="0"/>
              <a:t>Background: what the company is </a:t>
            </a:r>
            <a:endParaRPr dirty="0"/>
          </a:p>
        </p:txBody>
      </p:sp>
      <p:sp>
        <p:nvSpPr>
          <p:cNvPr id="2" name="Text Placeholder 1"/>
          <p:cNvSpPr>
            <a:spLocks noGrp="1"/>
          </p:cNvSpPr>
          <p:nvPr>
            <p:ph type="body" idx="1"/>
          </p:nvPr>
        </p:nvSpPr>
        <p:spPr/>
        <p:txBody>
          <a:bodyPr/>
          <a:lstStyle/>
          <a:p>
            <a:r>
              <a:rPr lang="en-US" sz="1600" dirty="0"/>
              <a:t>In 2016, Cyclistic launched a successful bike-share offering. Since then, the program has grown to a fleet of 5,824 bicycles that are geotracked and locked into a network of 692 stations across Chicago. The bikes can be unlocked from one station and returned to any other station in the system </a:t>
            </a:r>
            <a:r>
              <a:rPr lang="en-US" sz="1600" dirty="0" smtClean="0"/>
              <a:t>anytime.</a:t>
            </a:r>
          </a:p>
          <a:p>
            <a:r>
              <a:rPr lang="en-US" sz="1600" dirty="0"/>
              <a:t>Until now, Cyclistic’s marketing strategy relied on building general awareness and appealing to broad consumer segments. 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Cyclistic members.</a:t>
            </a:r>
            <a:endParaRPr lang="en-US" sz="1600" dirty="0" smtClean="0"/>
          </a:p>
          <a:p>
            <a:endParaRPr lang="en-IN" dirty="0"/>
          </a:p>
        </p:txBody>
      </p:sp>
      <p:sp>
        <p:nvSpPr>
          <p:cNvPr id="67" name="Google Shape;67;p1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3</a:t>
            </a:r>
            <a:endParaRPr dirty="0"/>
          </a:p>
        </p:txBody>
      </p:sp>
      <p:sp>
        <p:nvSpPr>
          <p:cNvPr id="62" name="Google Shape;62;p12"/>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2"/>
          <p:cNvSpPr/>
          <p:nvPr/>
        </p:nvSpPr>
        <p:spPr>
          <a:xfrm>
            <a:off x="4345990" y="520319"/>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ctrTitle" idx="4294967295"/>
          </p:nvPr>
        </p:nvSpPr>
        <p:spPr>
          <a:xfrm>
            <a:off x="685800" y="2497742"/>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000" dirty="0" smtClean="0"/>
              <a:t>Problem</a:t>
            </a:r>
            <a:endParaRPr sz="6000" dirty="0"/>
          </a:p>
        </p:txBody>
      </p:sp>
      <p:sp>
        <p:nvSpPr>
          <p:cNvPr id="105" name="Google Shape;105;p17"/>
          <p:cNvSpPr txBox="1">
            <a:spLocks noGrp="1"/>
          </p:cNvSpPr>
          <p:nvPr>
            <p:ph type="subTitle" idx="4294967295"/>
          </p:nvPr>
        </p:nvSpPr>
        <p:spPr>
          <a:xfrm>
            <a:off x="2004000" y="3487750"/>
            <a:ext cx="5136000" cy="784800"/>
          </a:xfrm>
          <a:prstGeom prst="rect">
            <a:avLst/>
          </a:prstGeom>
        </p:spPr>
        <p:txBody>
          <a:bodyPr spcFirstLastPara="1" wrap="square" lIns="91425" tIns="91425" rIns="91425" bIns="91425" anchor="t" anchorCtr="0">
            <a:noAutofit/>
          </a:bodyPr>
          <a:lstStyle/>
          <a:p>
            <a:pPr marL="285750" indent="-285750" algn="ctr"/>
            <a:r>
              <a:rPr lang="en-US" sz="1600" dirty="0" smtClean="0"/>
              <a:t>how </a:t>
            </a:r>
            <a:r>
              <a:rPr lang="en-US" sz="1600" dirty="0"/>
              <a:t>annual members and casual riders </a:t>
            </a:r>
            <a:r>
              <a:rPr lang="en-US" sz="1600" dirty="0" smtClean="0"/>
              <a:t>differ.</a:t>
            </a:r>
          </a:p>
          <a:p>
            <a:pPr marL="285750" indent="-285750" algn="ctr"/>
            <a:r>
              <a:rPr lang="en-US" sz="1600" dirty="0" smtClean="0"/>
              <a:t>why </a:t>
            </a:r>
            <a:r>
              <a:rPr lang="en-US" sz="1600" dirty="0"/>
              <a:t>casual riders would buy a </a:t>
            </a:r>
            <a:r>
              <a:rPr lang="en-US" sz="1600" dirty="0" smtClean="0"/>
              <a:t>membership.</a:t>
            </a:r>
          </a:p>
          <a:p>
            <a:pPr marL="285750" indent="-285750" algn="ctr"/>
            <a:r>
              <a:rPr lang="en-US" sz="1600" dirty="0" smtClean="0"/>
              <a:t>and </a:t>
            </a:r>
            <a:r>
              <a:rPr lang="en-US" sz="1600" dirty="0"/>
              <a:t>how digital media could affect their marketing </a:t>
            </a:r>
            <a:r>
              <a:rPr lang="en-US" sz="1600" dirty="0" smtClean="0"/>
              <a:t>tactics.</a:t>
            </a:r>
            <a:endParaRPr dirty="0"/>
          </a:p>
        </p:txBody>
      </p:sp>
      <p:grpSp>
        <p:nvGrpSpPr>
          <p:cNvPr id="106" name="Google Shape;106;p17"/>
          <p:cNvGrpSpPr/>
          <p:nvPr/>
        </p:nvGrpSpPr>
        <p:grpSpPr>
          <a:xfrm rot="14507203">
            <a:off x="5409366" y="1295290"/>
            <a:ext cx="2096549" cy="1337235"/>
            <a:chOff x="238125" y="1918825"/>
            <a:chExt cx="1042450" cy="660400"/>
          </a:xfrm>
        </p:grpSpPr>
        <p:sp>
          <p:nvSpPr>
            <p:cNvPr id="107" name="Google Shape;107;p17"/>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7"/>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 name="Google Shape;109;p17"/>
          <p:cNvGrpSpPr/>
          <p:nvPr/>
        </p:nvGrpSpPr>
        <p:grpSpPr>
          <a:xfrm rot="5400000" flipH="1">
            <a:off x="1843376" y="1640408"/>
            <a:ext cx="1314043" cy="1151480"/>
            <a:chOff x="1113100" y="2199475"/>
            <a:chExt cx="801900" cy="709925"/>
          </a:xfrm>
        </p:grpSpPr>
        <p:sp>
          <p:nvSpPr>
            <p:cNvPr id="110" name="Google Shape;110;p1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 name="Google Shape;112;p17"/>
          <p:cNvGrpSpPr/>
          <p:nvPr/>
        </p:nvGrpSpPr>
        <p:grpSpPr>
          <a:xfrm rot="2011211">
            <a:off x="2656279" y="880731"/>
            <a:ext cx="1046869" cy="269659"/>
            <a:chOff x="271125" y="812725"/>
            <a:chExt cx="766525" cy="221725"/>
          </a:xfrm>
        </p:grpSpPr>
        <p:sp>
          <p:nvSpPr>
            <p:cNvPr id="113" name="Google Shape;113;p1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17"/>
          <p:cNvSpPr/>
          <p:nvPr/>
        </p:nvSpPr>
        <p:spPr>
          <a:xfrm>
            <a:off x="3497304" y="1252883"/>
            <a:ext cx="2149392" cy="1212066"/>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43221"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smtClean="0"/>
              <a:t>1.</a:t>
            </a: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82" name="Google Shape;82;p14"/>
          <p:cNvSpPr txBox="1">
            <a:spLocks noGrp="1"/>
          </p:cNvSpPr>
          <p:nvPr>
            <p:ph type="subTitle" idx="1"/>
          </p:nvPr>
        </p:nvSpPr>
        <p:spPr>
          <a:xfrm>
            <a:off x="685800" y="2882334"/>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How do casual members and annual  members differ </a:t>
            </a:r>
            <a:endParaRPr dirty="0"/>
          </a:p>
        </p:txBody>
      </p:sp>
      <p:sp>
        <p:nvSpPr>
          <p:cNvPr id="83" name="Google Shape;83;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t>“One person can make a difference and everyone should try .’’</a:t>
            </a:r>
          </a:p>
          <a:p>
            <a:pPr marL="0" lvl="0" indent="0" algn="ctr" rtl="0">
              <a:spcBef>
                <a:spcPts val="600"/>
              </a:spcBef>
              <a:spcAft>
                <a:spcPts val="0"/>
              </a:spcAft>
              <a:buNone/>
            </a:pPr>
            <a:r>
              <a:rPr lang="en-IN" dirty="0" smtClean="0"/>
              <a:t>                                                                                               John F. Kennedy</a:t>
            </a:r>
            <a:endParaRPr lang="en-IN" sz="2800" dirty="0"/>
          </a:p>
          <a:p>
            <a:pPr marL="0" lvl="0" indent="0" algn="ctr" rtl="0">
              <a:spcBef>
                <a:spcPts val="600"/>
              </a:spcBef>
              <a:spcAft>
                <a:spcPts val="0"/>
              </a:spcAft>
              <a:buNone/>
            </a:pPr>
            <a:r>
              <a:rPr lang="en-US" sz="2800" dirty="0" smtClean="0"/>
              <a:t>So start to make a difference by</a:t>
            </a:r>
          </a:p>
          <a:p>
            <a:pPr marL="0" lvl="0" indent="0" algn="ctr" rtl="0">
              <a:spcBef>
                <a:spcPts val="600"/>
              </a:spcBef>
              <a:spcAft>
                <a:spcPts val="0"/>
              </a:spcAft>
              <a:buNone/>
            </a:pPr>
            <a:r>
              <a:rPr lang="en-US" sz="2800" dirty="0" smtClean="0"/>
              <a:t>becoming a member.</a:t>
            </a:r>
            <a:endParaRPr lang="en-IN" sz="3200" dirty="0" smtClean="0"/>
          </a:p>
          <a:p>
            <a:pPr marL="0" lvl="0" indent="0" algn="ctr" rtl="0">
              <a:spcBef>
                <a:spcPts val="600"/>
              </a:spcBef>
              <a:spcAft>
                <a:spcPts val="0"/>
              </a:spcAft>
              <a:buNone/>
            </a:pPr>
            <a:endParaRPr lang="en-IN" dirty="0" smtClean="0"/>
          </a:p>
          <a:p>
            <a:pPr marL="0" lvl="0" indent="0" algn="ctr" rtl="0">
              <a:spcBef>
                <a:spcPts val="600"/>
              </a:spcBef>
              <a:spcAft>
                <a:spcPts val="0"/>
              </a:spcAft>
              <a:buNone/>
            </a:pPr>
            <a:r>
              <a:rPr lang="en-IN" dirty="0" smtClean="0"/>
              <a:t> </a:t>
            </a:r>
          </a:p>
          <a:p>
            <a:pPr marL="0" lvl="0" indent="0" algn="ctr" rtl="0">
              <a:spcBef>
                <a:spcPts val="600"/>
              </a:spcBef>
              <a:spcAft>
                <a:spcPts val="0"/>
              </a:spcAft>
              <a:buNone/>
            </a:pPr>
            <a:r>
              <a:rPr lang="en-IN" dirty="0"/>
              <a:t> </a:t>
            </a:r>
            <a:r>
              <a:rPr lang="en-IN" dirty="0" smtClean="0"/>
              <a:t>          </a:t>
            </a:r>
            <a:endParaRPr dirty="0"/>
          </a:p>
        </p:txBody>
      </p:sp>
      <p:sp>
        <p:nvSpPr>
          <p:cNvPr id="90" name="Google Shape;90;p1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dirty="0"/>
          </a:p>
        </p:txBody>
      </p:sp>
      <p:grpSp>
        <p:nvGrpSpPr>
          <p:cNvPr id="4" name="Google Shape;636;p46"/>
          <p:cNvGrpSpPr/>
          <p:nvPr/>
        </p:nvGrpSpPr>
        <p:grpSpPr>
          <a:xfrm>
            <a:off x="2092817" y="3517171"/>
            <a:ext cx="1011200" cy="292500"/>
            <a:chOff x="271125" y="812725"/>
            <a:chExt cx="766525" cy="221725"/>
          </a:xfrm>
        </p:grpSpPr>
        <p:sp>
          <p:nvSpPr>
            <p:cNvPr id="5" name="Google Shape;637;p46"/>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638;p46"/>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Difference between members </a:t>
            </a:r>
            <a:endParaRPr dirty="0"/>
          </a:p>
        </p:txBody>
      </p:sp>
      <p:sp>
        <p:nvSpPr>
          <p:cNvPr id="96" name="Google Shape;96;p16"/>
          <p:cNvSpPr txBox="1">
            <a:spLocks noGrp="1"/>
          </p:cNvSpPr>
          <p:nvPr>
            <p:ph type="body" idx="1"/>
          </p:nvPr>
        </p:nvSpPr>
        <p:spPr>
          <a:xfrm>
            <a:off x="450761" y="1268570"/>
            <a:ext cx="3181082" cy="3148884"/>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sz="1600" dirty="0" smtClean="0"/>
              <a:t>This shows the difference between the average of rides in members.</a:t>
            </a:r>
            <a:endParaRPr dirty="0"/>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dirty="0"/>
          </a:p>
        </p:txBody>
      </p:sp>
      <p:graphicFrame>
        <p:nvGraphicFramePr>
          <p:cNvPr id="9" name="Chart 8"/>
          <p:cNvGraphicFramePr>
            <a:graphicFrameLocks/>
          </p:cNvGraphicFramePr>
          <p:nvPr>
            <p:extLst>
              <p:ext uri="{D42A27DB-BD31-4B8C-83A1-F6EECF244321}">
                <p14:modId xmlns:p14="http://schemas.microsoft.com/office/powerpoint/2010/main" val="2979455066"/>
              </p:ext>
            </p:extLst>
          </p:nvPr>
        </p:nvGraphicFramePr>
        <p:xfrm>
          <a:off x="3728434" y="1464166"/>
          <a:ext cx="5022760" cy="3152909"/>
        </p:xfrm>
        <a:graphic>
          <a:graphicData uri="http://schemas.openxmlformats.org/drawingml/2006/chart">
            <c:chart xmlns:c="http://schemas.openxmlformats.org/drawingml/2006/chart" xmlns:r="http://schemas.openxmlformats.org/officeDocument/2006/relationships" r:id="rId3"/>
          </a:graphicData>
        </a:graphic>
      </p:graphicFrame>
      <p:sp>
        <p:nvSpPr>
          <p:cNvPr id="8" name="Google Shape;705;p47"/>
          <p:cNvSpPr/>
          <p:nvPr/>
        </p:nvSpPr>
        <p:spPr>
          <a:xfrm>
            <a:off x="4316762" y="586689"/>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413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Difference between members </a:t>
            </a:r>
            <a:endParaRPr dirty="0"/>
          </a:p>
        </p:txBody>
      </p:sp>
      <p:sp>
        <p:nvSpPr>
          <p:cNvPr id="96" name="Google Shape;96;p16"/>
          <p:cNvSpPr txBox="1">
            <a:spLocks noGrp="1"/>
          </p:cNvSpPr>
          <p:nvPr>
            <p:ph type="body" idx="1"/>
          </p:nvPr>
        </p:nvSpPr>
        <p:spPr>
          <a:xfrm>
            <a:off x="476519" y="1396675"/>
            <a:ext cx="3181082" cy="3148884"/>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sz="1600" dirty="0"/>
              <a:t>T</a:t>
            </a:r>
            <a:r>
              <a:rPr lang="en-US" sz="1600" dirty="0" smtClean="0"/>
              <a:t>he difference between the average of rides in members, </a:t>
            </a:r>
            <a:r>
              <a:rPr lang="en-US" sz="1600" dirty="0"/>
              <a:t>b</a:t>
            </a:r>
            <a:r>
              <a:rPr lang="en-US" sz="1600" dirty="0" smtClean="0"/>
              <a:t>y seeing this graph we can say that casual members are trying to get the most of their time, and the annual users are mostly using the bikes for day to day use but because of  less amount of data we cannot get to this conclusion</a:t>
            </a:r>
            <a:r>
              <a:rPr lang="en-US" dirty="0" smtClean="0"/>
              <a:t>.</a:t>
            </a:r>
            <a:endParaRPr dirty="0"/>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dirty="0"/>
          </a:p>
        </p:txBody>
      </p:sp>
      <p:graphicFrame>
        <p:nvGraphicFramePr>
          <p:cNvPr id="8" name="Chart 7"/>
          <p:cNvGraphicFramePr>
            <a:graphicFrameLocks/>
          </p:cNvGraphicFramePr>
          <p:nvPr>
            <p:extLst>
              <p:ext uri="{D42A27DB-BD31-4B8C-83A1-F6EECF244321}">
                <p14:modId xmlns:p14="http://schemas.microsoft.com/office/powerpoint/2010/main" val="1196696813"/>
              </p:ext>
            </p:extLst>
          </p:nvPr>
        </p:nvGraphicFramePr>
        <p:xfrm>
          <a:off x="3813594" y="1474631"/>
          <a:ext cx="4956917" cy="3268191"/>
        </p:xfrm>
        <a:graphic>
          <a:graphicData uri="http://schemas.openxmlformats.org/drawingml/2006/chart">
            <c:chart xmlns:c="http://schemas.openxmlformats.org/drawingml/2006/chart" xmlns:r="http://schemas.openxmlformats.org/officeDocument/2006/relationships" r:id="rId3"/>
          </a:graphicData>
        </a:graphic>
      </p:graphicFrame>
      <p:sp>
        <p:nvSpPr>
          <p:cNvPr id="9" name="Google Shape;705;p47"/>
          <p:cNvSpPr/>
          <p:nvPr/>
        </p:nvSpPr>
        <p:spPr>
          <a:xfrm>
            <a:off x="4297650" y="537591"/>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43221" y="1964342"/>
            <a:ext cx="7772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dirty="0" smtClean="0"/>
              <a:t> 2    3        </a:t>
            </a:r>
          </a:p>
          <a:p>
            <a:pPr marL="0" lvl="0" indent="0" algn="ctr" rtl="0">
              <a:spcBef>
                <a:spcPts val="0"/>
              </a:spcBef>
              <a:spcAft>
                <a:spcPts val="0"/>
              </a:spcAft>
              <a:buNone/>
            </a:pPr>
            <a:endParaRPr dirty="0" smtClean="0"/>
          </a:p>
          <a:p>
            <a:pPr marL="0" lvl="0" indent="0" algn="ctr" rtl="0">
              <a:spcBef>
                <a:spcPts val="0"/>
              </a:spcBef>
              <a:spcAft>
                <a:spcPts val="0"/>
              </a:spcAft>
              <a:buNone/>
            </a:pPr>
            <a:endParaRPr dirty="0"/>
          </a:p>
        </p:txBody>
      </p:sp>
      <p:sp>
        <p:nvSpPr>
          <p:cNvPr id="83" name="Google Shape;83;p14"/>
          <p:cNvSpPr/>
          <p:nvPr/>
        </p:nvSpPr>
        <p:spPr>
          <a:xfrm>
            <a:off x="3021657" y="24135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dirty="0"/>
          </a:p>
        </p:txBody>
      </p:sp>
      <p:sp>
        <p:nvSpPr>
          <p:cNvPr id="3" name="Subtitle 2"/>
          <p:cNvSpPr>
            <a:spLocks noGrp="1"/>
          </p:cNvSpPr>
          <p:nvPr>
            <p:ph type="subTitle" idx="1"/>
          </p:nvPr>
        </p:nvSpPr>
        <p:spPr/>
        <p:txBody>
          <a:bodyPr/>
          <a:lstStyle/>
          <a:p>
            <a:pPr marL="285750" indent="-285750"/>
            <a:r>
              <a:rPr lang="en-US" sz="2400" dirty="0"/>
              <a:t>why casual riders would buy a </a:t>
            </a:r>
            <a:r>
              <a:rPr lang="en-US" sz="2400" dirty="0" smtClean="0"/>
              <a:t>membership</a:t>
            </a:r>
            <a:endParaRPr lang="en-US" sz="2400" dirty="0"/>
          </a:p>
          <a:p>
            <a:pPr marL="285750" indent="-285750"/>
            <a:r>
              <a:rPr lang="en-US" sz="2400" dirty="0"/>
              <a:t>and how digital media could affect their marketing tactics.</a:t>
            </a:r>
          </a:p>
          <a:p>
            <a:pPr marL="285750" indent="-285750"/>
            <a:endParaRPr lang="en-US" sz="2400" dirty="0" smtClean="0"/>
          </a:p>
          <a:p>
            <a:pPr marL="285750" indent="-285750"/>
            <a:endParaRPr lang="en-US" sz="2400" dirty="0"/>
          </a:p>
        </p:txBody>
      </p:sp>
      <p:sp>
        <p:nvSpPr>
          <p:cNvPr id="8" name="Google Shape;168;p22"/>
          <p:cNvSpPr/>
          <p:nvPr/>
        </p:nvSpPr>
        <p:spPr>
          <a:xfrm>
            <a:off x="4364398" y="241355"/>
            <a:ext cx="1823901" cy="1722987"/>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0839329"/>
      </p:ext>
    </p:extLst>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71AEF0"/>
      </a:accent1>
      <a:accent2>
        <a:srgbClr val="88E6DC"/>
      </a:accent2>
      <a:accent3>
        <a:srgbClr val="A6D145"/>
      </a:accent3>
      <a:accent4>
        <a:srgbClr val="FFE000"/>
      </a:accent4>
      <a:accent5>
        <a:srgbClr val="FC765C"/>
      </a:accent5>
      <a:accent6>
        <a:srgbClr val="A693C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1040</Words>
  <Application>Microsoft Office PowerPoint</Application>
  <PresentationFormat>On-screen Show (16:9)</PresentationFormat>
  <Paragraphs>88</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Sniglet</vt:lpstr>
      <vt:lpstr>Arial</vt:lpstr>
      <vt:lpstr>Walter Turncoat</vt:lpstr>
      <vt:lpstr>Ursula template</vt:lpstr>
      <vt:lpstr>  Cyclistic: How Does a Bike-Share Navigate Speedy Success? </vt:lpstr>
      <vt:lpstr>hello!</vt:lpstr>
      <vt:lpstr>Background: what the company is </vt:lpstr>
      <vt:lpstr>Problem</vt:lpstr>
      <vt:lpstr>1.  </vt:lpstr>
      <vt:lpstr>PowerPoint Presentation</vt:lpstr>
      <vt:lpstr>Difference between members </vt:lpstr>
      <vt:lpstr>Difference between members </vt:lpstr>
      <vt:lpstr> 2    3          </vt:lpstr>
      <vt:lpstr>Rides used by members</vt:lpstr>
      <vt:lpstr>Pie chart </vt:lpstr>
      <vt:lpstr>Rides used by members</vt:lpstr>
      <vt:lpstr>Member wise ride day wise </vt:lpstr>
      <vt:lpstr>A map gives us a brief description </vt:lpstr>
      <vt:lpstr>Key findings</vt:lpstr>
      <vt:lpstr>Recommendations </vt:lpstr>
      <vt:lpstr>Things to consider before taking action  </vt:lpstr>
      <vt:lpstr>Resources </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In What Ways Can–bike </dc:title>
  <cp:lastModifiedBy>Admin</cp:lastModifiedBy>
  <cp:revision>45</cp:revision>
  <dcterms:modified xsi:type="dcterms:W3CDTF">2022-09-01T13:14:26Z</dcterms:modified>
</cp:coreProperties>
</file>