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7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4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34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443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50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97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18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15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4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9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6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8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2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3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7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4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9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15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chard-evans/vampire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4CBB-72E2-47C1-BCF1-9C2EDC20F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013" y="1732514"/>
            <a:ext cx="8162267" cy="3392972"/>
          </a:xfrm>
        </p:spPr>
        <p:txBody>
          <a:bodyPr/>
          <a:lstStyle/>
          <a:p>
            <a:pPr algn="ctr"/>
            <a:r>
              <a:rPr lang="en-GB" cap="none" dirty="0">
                <a:latin typeface="Arial" panose="020B0604020202020204" pitchFamily="34" charset="0"/>
                <a:cs typeface="Arial" panose="020B0604020202020204" pitchFamily="34" charset="0"/>
              </a:rPr>
              <a:t>Using the VAMPIRE Data Converter</a:t>
            </a:r>
          </a:p>
        </p:txBody>
      </p:sp>
    </p:spTree>
    <p:extLst>
      <p:ext uri="{BB962C8B-B14F-4D97-AF65-F5344CB8AC3E}">
        <p14:creationId xmlns:p14="http://schemas.microsoft.com/office/powerpoint/2010/main" val="114359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4B73-6D49-4289-8C27-17DB6FCC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POV-Ray Colourmaps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76A9-6CAA-48C4-8505-25ACAB7A9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Default: Red-White-Blue-White-Red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Other options:</a:t>
            </a:r>
          </a:p>
          <a:p>
            <a:pPr lvl="1"/>
            <a:r>
              <a:rPr lang="en-GB" dirty="0"/>
              <a:t>For vortex: C2</a:t>
            </a:r>
          </a:p>
        </p:txBody>
      </p:sp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id="{F626EE3E-032F-4C9A-99F2-00CAA5EA2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79" y="2514600"/>
            <a:ext cx="1428749" cy="1428749"/>
          </a:xfrm>
          <a:prstGeom prst="rect">
            <a:avLst/>
          </a:prstGeom>
        </p:spPr>
      </p:pic>
      <p:pic>
        <p:nvPicPr>
          <p:cNvPr id="7" name="Picture 6" descr="A picture containing device, electronics&#10;&#10;Description automatically generated">
            <a:extLst>
              <a:ext uri="{FF2B5EF4-FFF2-40B4-BE49-F238E27FC236}">
                <a16:creationId xmlns:a16="http://schemas.microsoft.com/office/drawing/2014/main" id="{D52245C8-7365-4CE6-B588-8C8D68E7E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697" y="5080377"/>
            <a:ext cx="1547031" cy="154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7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0305-F659-448A-9C47-725404D3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F67F-02D9-485F-9FCC-093FA10E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VAMPIRE source:</a:t>
            </a:r>
            <a:br>
              <a:rPr lang="en-GB" dirty="0"/>
            </a:br>
            <a:r>
              <a:rPr lang="en-GB" dirty="0">
                <a:hlinkClick r:id="rId2"/>
              </a:rPr>
              <a:t>https://github.com/richard-evans/vampire.git</a:t>
            </a:r>
            <a:br>
              <a:rPr lang="en-GB" dirty="0"/>
            </a:br>
            <a:r>
              <a:rPr lang="en-GB" dirty="0"/>
              <a:t>Use “develop” branch</a:t>
            </a:r>
          </a:p>
          <a:p>
            <a:endParaRPr lang="en-GB" dirty="0"/>
          </a:p>
          <a:p>
            <a:r>
              <a:rPr lang="en-GB" dirty="0"/>
              <a:t>In terminal:</a:t>
            </a:r>
            <a:br>
              <a:rPr lang="en-GB" dirty="0"/>
            </a:br>
            <a:r>
              <a:rPr lang="en-GB" dirty="0">
                <a:latin typeface="Consolas" panose="020B0609020204030204" pitchFamily="49" charset="0"/>
              </a:rPr>
              <a:t>make vdc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The vdc executable can then be found at:</a:t>
            </a:r>
            <a:br>
              <a:rPr lang="en-GB" dirty="0"/>
            </a:br>
            <a:r>
              <a:rPr lang="en-GB" dirty="0">
                <a:latin typeface="Consolas" panose="020B0609020204030204" pitchFamily="49" charset="0"/>
              </a:rPr>
              <a:t>…/vampire/util/vdc/vdc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3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6929-8C7C-4018-BA8F-D2748BD2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D279-F7B5-43F5-B372-1208C82B0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Included in the source under</a:t>
            </a:r>
            <a:br>
              <a:rPr lang="en-GB" dirty="0"/>
            </a:br>
            <a:r>
              <a:rPr lang="en-GB" dirty="0">
                <a:latin typeface="Consolas" panose="020B0609020204030204" pitchFamily="49" charset="0"/>
              </a:rPr>
              <a:t>…/vampire/manual/vampire-manual.tex</a:t>
            </a:r>
          </a:p>
          <a:p>
            <a:endParaRPr lang="en-GB" dirty="0"/>
          </a:p>
          <a:p>
            <a:r>
              <a:rPr lang="en-GB" dirty="0"/>
              <a:t>A LaTeX file must be compiled into a pdf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01B84-30AE-4027-9724-BB23A4E7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131" y="3853505"/>
            <a:ext cx="2690182" cy="271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6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6331-A552-44F3-8B26-5B066AF4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Displaying Atomic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88F3-569C-413B-A3B0-5CB0F65D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Requires input file parameter:</a:t>
            </a:r>
          </a:p>
          <a:p>
            <a:pPr marL="457200" lvl="1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config:atoms</a:t>
            </a: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This must be included before running the simulation</a:t>
            </a:r>
          </a:p>
          <a:p>
            <a:pPr lvl="1"/>
            <a:r>
              <a:rPr lang="en-GB" dirty="0"/>
              <a:t>New files: data and meta files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Run vdc: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util/vdc/vdc –</a:t>
            </a:r>
            <a:r>
              <a:rPr lang="en-GB" dirty="0" err="1">
                <a:latin typeface="Consolas" panose="020B0609020204030204" pitchFamily="49" charset="0"/>
              </a:rPr>
              <a:t>xyz</a:t>
            </a:r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latin typeface="Consolas" panose="020B0609020204030204" pitchFamily="49" charset="0"/>
              </a:rPr>
              <a:t>New file: </a:t>
            </a:r>
            <a:r>
              <a:rPr lang="en-GB" dirty="0" err="1">
                <a:latin typeface="Consolas" panose="020B0609020204030204" pitchFamily="49" charset="0"/>
              </a:rPr>
              <a:t>crystal.xyz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Use a .xyz file viewer such as Jmol or VESTA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5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44DA-1E25-431C-A263-4557538A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Customisation and 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FCCDC-1E47-4B3A-A9A1-95882A06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VDC should also be used to check inputs</a:t>
            </a:r>
          </a:p>
          <a:p>
            <a:endParaRPr lang="en-GB" dirty="0"/>
          </a:p>
          <a:p>
            <a:r>
              <a:rPr lang="en-GB" dirty="0"/>
              <a:t>Using slices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--slice [x</a:t>
            </a:r>
            <a:r>
              <a:rPr lang="en-GB" baseline="-25000" dirty="0">
                <a:latin typeface="Consolas" panose="020B0609020204030204" pitchFamily="49" charset="0"/>
              </a:rPr>
              <a:t>min</a:t>
            </a:r>
            <a:r>
              <a:rPr lang="en-GB" dirty="0">
                <a:latin typeface="Consolas" panose="020B0609020204030204" pitchFamily="49" charset="0"/>
              </a:rPr>
              <a:t>, x</a:t>
            </a:r>
            <a:r>
              <a:rPr lang="en-GB" baseline="-25000" dirty="0">
                <a:latin typeface="Consolas" panose="020B0609020204030204" pitchFamily="49" charset="0"/>
              </a:rPr>
              <a:t>max</a:t>
            </a:r>
            <a:r>
              <a:rPr lang="en-GB" dirty="0">
                <a:latin typeface="Consolas" panose="020B0609020204030204" pitchFamily="49" charset="0"/>
              </a:rPr>
              <a:t>, y</a:t>
            </a:r>
            <a:r>
              <a:rPr lang="en-GB" baseline="-25000" dirty="0">
                <a:latin typeface="Consolas" panose="020B0609020204030204" pitchFamily="49" charset="0"/>
              </a:rPr>
              <a:t>min</a:t>
            </a:r>
            <a:r>
              <a:rPr lang="en-GB" dirty="0">
                <a:latin typeface="Consolas" panose="020B0609020204030204" pitchFamily="49" charset="0"/>
              </a:rPr>
              <a:t>, y</a:t>
            </a:r>
            <a:r>
              <a:rPr lang="en-GB" baseline="-25000" dirty="0">
                <a:latin typeface="Consolas" panose="020B0609020204030204" pitchFamily="49" charset="0"/>
              </a:rPr>
              <a:t>max</a:t>
            </a:r>
            <a:r>
              <a:rPr lang="en-GB" dirty="0">
                <a:latin typeface="Consolas" panose="020B0609020204030204" pitchFamily="49" charset="0"/>
              </a:rPr>
              <a:t>, z</a:t>
            </a:r>
            <a:r>
              <a:rPr lang="en-GB" baseline="-25000" dirty="0">
                <a:latin typeface="Consolas" panose="020B0609020204030204" pitchFamily="49" charset="0"/>
              </a:rPr>
              <a:t>min</a:t>
            </a:r>
            <a:r>
              <a:rPr lang="en-GB" dirty="0">
                <a:latin typeface="Consolas" panose="020B0609020204030204" pitchFamily="49" charset="0"/>
              </a:rPr>
              <a:t>, z</a:t>
            </a:r>
            <a:r>
              <a:rPr lang="en-GB" baseline="-25000" dirty="0">
                <a:latin typeface="Consolas" panose="020B0609020204030204" pitchFamily="49" charset="0"/>
              </a:rPr>
              <a:t>max</a:t>
            </a:r>
            <a:r>
              <a:rPr lang="en-GB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GB" dirty="0"/>
              <a:t>Parameters are in fractional coordinates</a:t>
            </a:r>
          </a:p>
          <a:p>
            <a:pPr lvl="1"/>
            <a:endParaRPr lang="en-GB" dirty="0"/>
          </a:p>
          <a:p>
            <a:r>
              <a:rPr lang="en-GB" dirty="0">
                <a:latin typeface="Consolas" panose="020B0609020204030204" pitchFamily="49" charset="0"/>
              </a:rPr>
              <a:t>Removing materials</a:t>
            </a:r>
          </a:p>
          <a:p>
            <a:pPr lvl="1"/>
            <a:r>
              <a:rPr lang="en-GB" i="1" dirty="0">
                <a:latin typeface="Consolas" panose="020B0609020204030204" pitchFamily="49" charset="0"/>
              </a:rPr>
              <a:t>--remove-material [material1,material2,...]</a:t>
            </a:r>
          </a:p>
          <a:p>
            <a:pPr lvl="1"/>
            <a:r>
              <a:rPr lang="en-GB" i="1" dirty="0"/>
              <a:t>Material numbers correspond to those in material file</a:t>
            </a:r>
          </a:p>
          <a:p>
            <a:pPr lvl="1"/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/>
              <a:t>More options are explained in the Manual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11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E9AC-8F76-4AFD-914E-1ACE091A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Displaying Spins in POV-Ray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942BA-30FE-4020-A4B5-B52CC80F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 requirements:</a:t>
            </a:r>
          </a:p>
          <a:p>
            <a:pPr lvl="1"/>
            <a:r>
              <a:rPr lang="en-GB" dirty="0"/>
              <a:t>Use </a:t>
            </a:r>
            <a:r>
              <a:rPr lang="en-GB" dirty="0">
                <a:latin typeface="Consolas" panose="020B0609020204030204" pitchFamily="49" charset="0"/>
              </a:rPr>
              <a:t>config:atoms</a:t>
            </a:r>
          </a:p>
          <a:p>
            <a:pPr lvl="1"/>
            <a:r>
              <a:rPr lang="en-GB" dirty="0"/>
              <a:t>POV-Ray installation</a:t>
            </a:r>
          </a:p>
          <a:p>
            <a:pPr lvl="2"/>
            <a:r>
              <a:rPr lang="en-GB" dirty="0"/>
              <a:t>Ubuntu:</a:t>
            </a:r>
            <a:r>
              <a:rPr lang="en-GB" dirty="0">
                <a:latin typeface="Consolas" panose="020B0609020204030204" pitchFamily="49" charset="0"/>
              </a:rPr>
              <a:t> sudo apt install povray</a:t>
            </a:r>
          </a:p>
          <a:p>
            <a:pPr lvl="2"/>
            <a:r>
              <a:rPr lang="en-GB" dirty="0"/>
              <a:t>Otherwise find binaries at http://povray.org/download/ 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Run vdc: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utils/vdc/vdc –-</a:t>
            </a:r>
            <a:r>
              <a:rPr lang="en-GB" dirty="0" err="1">
                <a:latin typeface="Consolas" panose="020B0609020204030204" pitchFamily="49" charset="0"/>
              </a:rPr>
              <a:t>povray</a:t>
            </a:r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>
                <a:latin typeface="Consolas" panose="020B0609020204030204" pitchFamily="49" charset="0"/>
              </a:rPr>
              <a:t>Several new files: .</a:t>
            </a:r>
            <a:r>
              <a:rPr lang="en-GB" dirty="0" err="1">
                <a:latin typeface="Consolas" panose="020B0609020204030204" pitchFamily="49" charset="0"/>
              </a:rPr>
              <a:t>inc</a:t>
            </a:r>
            <a:r>
              <a:rPr lang="en-GB" dirty="0">
                <a:latin typeface="Consolas" panose="020B0609020204030204" pitchFamily="49" charset="0"/>
              </a:rPr>
              <a:t> .</a:t>
            </a:r>
            <a:r>
              <a:rPr lang="en-GB" dirty="0" err="1">
                <a:latin typeface="Consolas" panose="020B0609020204030204" pitchFamily="49" charset="0"/>
              </a:rPr>
              <a:t>ini</a:t>
            </a:r>
            <a:r>
              <a:rPr lang="en-GB" dirty="0">
                <a:latin typeface="Consolas" panose="020B0609020204030204" pitchFamily="49" charset="0"/>
              </a:rPr>
              <a:t> .</a:t>
            </a:r>
            <a:r>
              <a:rPr lang="en-GB" dirty="0" err="1">
                <a:latin typeface="Consolas" panose="020B0609020204030204" pitchFamily="49" charset="0"/>
              </a:rPr>
              <a:t>pov</a:t>
            </a:r>
            <a:endParaRPr lang="en-GB" dirty="0">
              <a:latin typeface="Consolas" panose="020B0609020204030204" pitchFamily="49" charset="0"/>
            </a:endParaRPr>
          </a:p>
          <a:p>
            <a:pPr lvl="1"/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8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7B77-933B-4828-BBDF-9CC45169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POV-Ray Customisation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D1E5-3D66-4C52-B78C-0AA171E80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spins.pov file: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E9296F-95A0-4891-9ED0-D96305C2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850561"/>
            <a:ext cx="3885205" cy="33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2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110D-0175-4330-A4DA-D1D67FEB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Displaying Spins in POV-Ray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4C8F-2C19-4550-9B90-F3800659A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run povray:</a:t>
            </a:r>
            <a:br>
              <a:rPr lang="en-GB" dirty="0"/>
            </a:br>
            <a:r>
              <a:rPr lang="en-GB" dirty="0">
                <a:latin typeface="Consolas" panose="020B0609020204030204" pitchFamily="49" charset="0"/>
              </a:rPr>
              <a:t>povray –w3600 –h2700 +A0.3 spins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-w </a:t>
            </a:r>
            <a:r>
              <a:rPr lang="en-GB" dirty="0"/>
              <a:t>and</a:t>
            </a:r>
            <a:r>
              <a:rPr lang="en-GB" dirty="0">
                <a:latin typeface="Consolas" panose="020B0609020204030204" pitchFamily="49" charset="0"/>
              </a:rPr>
              <a:t> –h </a:t>
            </a:r>
            <a:r>
              <a:rPr lang="en-GB" dirty="0"/>
              <a:t>choose the image width and height (resolution) and +A0.3 uses antialiasing.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The spins.pov file contains additional options</a:t>
            </a:r>
          </a:p>
        </p:txBody>
      </p:sp>
    </p:spTree>
    <p:extLst>
      <p:ext uri="{BB962C8B-B14F-4D97-AF65-F5344CB8AC3E}">
        <p14:creationId xmlns:p14="http://schemas.microsoft.com/office/powerpoint/2010/main" val="170789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7D56-F3FC-4F93-974A-019FB8F5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POV-Ray Customisation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E72C-EBD9-4990-A5A7-C5EB848B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Command line parameters: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--vector-z [</a:t>
            </a:r>
            <a:r>
              <a:rPr lang="en-GB" dirty="0" err="1">
                <a:latin typeface="Consolas" panose="020B0609020204030204" pitchFamily="49" charset="0"/>
              </a:rPr>
              <a:t>x,y,z</a:t>
            </a:r>
            <a:r>
              <a:rPr lang="en-GB" dirty="0">
                <a:latin typeface="Consolas" panose="020B0609020204030204" pitchFamily="49" charset="0"/>
              </a:rPr>
              <a:t>] </a:t>
            </a:r>
            <a:r>
              <a:rPr lang="en-GB" dirty="0"/>
              <a:t>to change primary axis</a:t>
            </a:r>
          </a:p>
          <a:p>
            <a:pPr lvl="1"/>
            <a:r>
              <a:rPr lang="en-GB" dirty="0"/>
              <a:t>--colourmap [name] to change palette</a:t>
            </a:r>
          </a:p>
          <a:p>
            <a:pPr lvl="1"/>
            <a:endParaRPr lang="en-GB" dirty="0"/>
          </a:p>
          <a:p>
            <a:r>
              <a:rPr lang="en-GB" dirty="0"/>
              <a:t>Some colourmaps lend themselves</a:t>
            </a:r>
            <a:br>
              <a:rPr lang="en-GB" dirty="0"/>
            </a:br>
            <a:r>
              <a:rPr lang="en-GB" dirty="0"/>
              <a:t> better to different systems</a:t>
            </a:r>
          </a:p>
          <a:p>
            <a:pPr lvl="1"/>
            <a:r>
              <a:rPr lang="en-GB" dirty="0"/>
              <a:t>For Vortex systems try “C2”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258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2224</TotalTime>
  <Words>212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Consolas</vt:lpstr>
      <vt:lpstr>Wingdings 3</vt:lpstr>
      <vt:lpstr>Ion</vt:lpstr>
      <vt:lpstr>Using the VAMPIRE Data Converter</vt:lpstr>
      <vt:lpstr>Installation</vt:lpstr>
      <vt:lpstr>The Manual</vt:lpstr>
      <vt:lpstr>Displaying Atomic positions</vt:lpstr>
      <vt:lpstr>Customisation and Troubleshooting</vt:lpstr>
      <vt:lpstr>Displaying Spins in POV-Ray</vt:lpstr>
      <vt:lpstr>POV-Ray Customisation</vt:lpstr>
      <vt:lpstr>Displaying Spins in POV-Ray</vt:lpstr>
      <vt:lpstr>POV-Ray Customisation</vt:lpstr>
      <vt:lpstr>POV-Ray Colourmaps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VAMPIRE Data Converter</dc:title>
  <dc:creator>Daniel Meilak</dc:creator>
  <cp:lastModifiedBy>Daniel Meilak</cp:lastModifiedBy>
  <cp:revision>30</cp:revision>
  <dcterms:created xsi:type="dcterms:W3CDTF">2020-04-05T12:04:19Z</dcterms:created>
  <dcterms:modified xsi:type="dcterms:W3CDTF">2020-04-08T20:14:27Z</dcterms:modified>
</cp:coreProperties>
</file>