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71" r:id="rId4"/>
    <p:sldId id="260" r:id="rId5"/>
    <p:sldId id="261" r:id="rId6"/>
    <p:sldId id="267" r:id="rId7"/>
    <p:sldId id="262" r:id="rId8"/>
    <p:sldId id="263" r:id="rId9"/>
    <p:sldId id="265" r:id="rId10"/>
    <p:sldId id="266" r:id="rId11"/>
    <p:sldId id="268" r:id="rId12"/>
    <p:sldId id="272" r:id="rId13"/>
    <p:sldId id="269" r:id="rId14"/>
    <p:sldId id="270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7357D-469E-4A50-8B2D-BB0A23F63520}" type="datetimeFigureOut">
              <a:rPr lang="es-MX" smtClean="0"/>
              <a:t>08/09/2017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B56EB-32BC-471B-91EE-9033503C68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5944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Al hacer</a:t>
            </a:r>
            <a:r>
              <a:rPr lang="es-MX" baseline="0" dirty="0" smtClean="0"/>
              <a:t> click en “Ver historia Tierra Azteca” se despliega este texto.  Tierra Azteca nace en </a:t>
            </a:r>
            <a:r>
              <a:rPr lang="es-MX" dirty="0" smtClean="0"/>
              <a:t>2010 con el objetivo de producir, distribuir  y vender al mayoreo y/o menudeo b botanas originarias de México ( y poner imagen nítida de los productos) 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B56EB-32BC-471B-91EE-9033503C681A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7629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Al hacer</a:t>
            </a:r>
            <a:r>
              <a:rPr lang="es-MX" baseline="0" dirty="0" smtClean="0"/>
              <a:t> click en “Ver historia Tierra Azteca” se despliega este texto.  Tierra Azteca nace en </a:t>
            </a:r>
            <a:r>
              <a:rPr lang="es-MX" dirty="0" smtClean="0"/>
              <a:t>2010 con el objetivo de producir, distribuir  y vender al mayoreo y/o menudeo b botanas originarias de México ( y poner imagen nítida de los productos) 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B56EB-32BC-471B-91EE-9033503C681A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2433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B56EB-32BC-471B-91EE-9033503C681A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0147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Sustituir esta imagen por otra más profesional.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B56EB-32BC-471B-91EE-9033503C681A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6337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Poner relleno de la forma,</a:t>
            </a:r>
            <a:r>
              <a:rPr lang="es-MX" baseline="0" dirty="0" smtClean="0"/>
              <a:t> de colores según la marca, realzando la fuente reafirmando con imagen.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B56EB-32BC-471B-91EE-9033503C681A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8772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6207-D51C-44A4-95B4-AF4E9C355239}" type="datetimeFigureOut">
              <a:rPr lang="es-MX" smtClean="0"/>
              <a:t>08/09/2017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6EF7-89B9-44BE-AC05-0A99B718C4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219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6207-D51C-44A4-95B4-AF4E9C355239}" type="datetimeFigureOut">
              <a:rPr lang="es-MX" smtClean="0"/>
              <a:t>08/09/2017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6EF7-89B9-44BE-AC05-0A99B718C4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7842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6207-D51C-44A4-95B4-AF4E9C355239}" type="datetimeFigureOut">
              <a:rPr lang="es-MX" smtClean="0"/>
              <a:t>08/09/2017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6EF7-89B9-44BE-AC05-0A99B718C4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070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6207-D51C-44A4-95B4-AF4E9C355239}" type="datetimeFigureOut">
              <a:rPr lang="es-MX" smtClean="0"/>
              <a:t>08/09/2017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6EF7-89B9-44BE-AC05-0A99B718C4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933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6207-D51C-44A4-95B4-AF4E9C355239}" type="datetimeFigureOut">
              <a:rPr lang="es-MX" smtClean="0"/>
              <a:t>08/09/2017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6EF7-89B9-44BE-AC05-0A99B718C4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7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6207-D51C-44A4-95B4-AF4E9C355239}" type="datetimeFigureOut">
              <a:rPr lang="es-MX" smtClean="0"/>
              <a:t>08/09/2017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6EF7-89B9-44BE-AC05-0A99B718C4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727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6207-D51C-44A4-95B4-AF4E9C355239}" type="datetimeFigureOut">
              <a:rPr lang="es-MX" smtClean="0"/>
              <a:t>08/09/2017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6EF7-89B9-44BE-AC05-0A99B718C4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436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6207-D51C-44A4-95B4-AF4E9C355239}" type="datetimeFigureOut">
              <a:rPr lang="es-MX" smtClean="0"/>
              <a:t>08/09/2017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6EF7-89B9-44BE-AC05-0A99B718C4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703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6207-D51C-44A4-95B4-AF4E9C355239}" type="datetimeFigureOut">
              <a:rPr lang="es-MX" smtClean="0"/>
              <a:t>08/09/2017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6EF7-89B9-44BE-AC05-0A99B718C4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833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6207-D51C-44A4-95B4-AF4E9C355239}" type="datetimeFigureOut">
              <a:rPr lang="es-MX" smtClean="0"/>
              <a:t>08/09/2017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6EF7-89B9-44BE-AC05-0A99B718C4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817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6207-D51C-44A4-95B4-AF4E9C355239}" type="datetimeFigureOut">
              <a:rPr lang="es-MX" smtClean="0"/>
              <a:t>08/09/2017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6EF7-89B9-44BE-AC05-0A99B718C4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585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C6207-D51C-44A4-95B4-AF4E9C355239}" type="datetimeFigureOut">
              <a:rPr lang="es-MX" smtClean="0"/>
              <a:t>08/09/2017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B6EF7-89B9-44BE-AC05-0A99B718C4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475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tierraaztecavending@Outlook.com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7" y="487408"/>
            <a:ext cx="2606040" cy="817058"/>
          </a:xfrm>
          <a:prstGeom prst="rect">
            <a:avLst/>
          </a:prstGeom>
        </p:spPr>
      </p:pic>
      <p:cxnSp>
        <p:nvCxnSpPr>
          <p:cNvPr id="3" name="Conector recto 2"/>
          <p:cNvCxnSpPr/>
          <p:nvPr/>
        </p:nvCxnSpPr>
        <p:spPr>
          <a:xfrm>
            <a:off x="352697" y="1541417"/>
            <a:ext cx="10829109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191" y="2482425"/>
            <a:ext cx="7069863" cy="3724275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5636621" y="149456"/>
            <a:ext cx="1293223" cy="36933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Conócenos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7034786" y="158426"/>
            <a:ext cx="1206136" cy="36933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0644052" y="151639"/>
            <a:ext cx="1075508" cy="38290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Contacto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141" y="748299"/>
            <a:ext cx="2066925" cy="295275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7514066" y="724359"/>
            <a:ext cx="21843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+52 1 55 29199417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9903823" y="724359"/>
            <a:ext cx="152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Envía e-mail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352697" y="1752192"/>
            <a:ext cx="2756263" cy="369332"/>
          </a:xfrm>
          <a:prstGeom prst="rect">
            <a:avLst/>
          </a:prstGeom>
          <a:solidFill>
            <a:srgbClr val="0070C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¿Qué máquina necesitas? 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4389119" y="1752192"/>
            <a:ext cx="2756263" cy="369332"/>
          </a:xfrm>
          <a:prstGeom prst="rect">
            <a:avLst/>
          </a:prstGeom>
          <a:solidFill>
            <a:srgbClr val="0070C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Productos disponibles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8240922" y="1747977"/>
            <a:ext cx="2756263" cy="369332"/>
          </a:xfrm>
          <a:prstGeom prst="rect">
            <a:avLst/>
          </a:prstGeom>
          <a:solidFill>
            <a:srgbClr val="0070C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Empresas participantes 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8345864" y="158426"/>
            <a:ext cx="2172856" cy="36933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Servicio a socios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5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7" y="487408"/>
            <a:ext cx="2606040" cy="817058"/>
          </a:xfrm>
          <a:prstGeom prst="rect">
            <a:avLst/>
          </a:prstGeom>
        </p:spPr>
      </p:pic>
      <p:cxnSp>
        <p:nvCxnSpPr>
          <p:cNvPr id="3" name="Conector recto 2"/>
          <p:cNvCxnSpPr/>
          <p:nvPr/>
        </p:nvCxnSpPr>
        <p:spPr>
          <a:xfrm>
            <a:off x="352697" y="1541417"/>
            <a:ext cx="10829109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00" y="2686257"/>
            <a:ext cx="3523957" cy="3622064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7313021" y="192779"/>
            <a:ext cx="1293223" cy="36933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Conócenos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765177" y="188798"/>
            <a:ext cx="1206136" cy="36933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Productos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0130246" y="175225"/>
            <a:ext cx="1075508" cy="38290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Contacto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141" y="748299"/>
            <a:ext cx="2066925" cy="295275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7514066" y="724359"/>
            <a:ext cx="21843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+52 1 55 29199417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9903823" y="724359"/>
            <a:ext cx="152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Envía e-mail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676100" y="1780160"/>
            <a:ext cx="2756263" cy="369332"/>
          </a:xfrm>
          <a:prstGeom prst="rect">
            <a:avLst/>
          </a:prstGeom>
          <a:solidFill>
            <a:srgbClr val="0070C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Productos disponibles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281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7" y="487408"/>
            <a:ext cx="2606040" cy="817058"/>
          </a:xfrm>
          <a:prstGeom prst="rect">
            <a:avLst/>
          </a:prstGeom>
        </p:spPr>
      </p:pic>
      <p:cxnSp>
        <p:nvCxnSpPr>
          <p:cNvPr id="3" name="Conector recto 2"/>
          <p:cNvCxnSpPr/>
          <p:nvPr/>
        </p:nvCxnSpPr>
        <p:spPr>
          <a:xfrm>
            <a:off x="352697" y="1541417"/>
            <a:ext cx="10829109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7313021" y="192779"/>
            <a:ext cx="1293223" cy="36933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Conócenos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765177" y="188798"/>
            <a:ext cx="1206136" cy="36933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Productos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0130246" y="175225"/>
            <a:ext cx="1075508" cy="38290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Contacto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141" y="748299"/>
            <a:ext cx="2066925" cy="295275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7514066" y="724359"/>
            <a:ext cx="21843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+52 1 55 29199417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9903823" y="724359"/>
            <a:ext cx="152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Envía e-mail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676100" y="1780160"/>
            <a:ext cx="2756263" cy="369332"/>
          </a:xfrm>
          <a:prstGeom prst="rect">
            <a:avLst/>
          </a:prstGeom>
          <a:solidFill>
            <a:srgbClr val="0070C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Productos disponibles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76100" y="2535382"/>
            <a:ext cx="996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Insertar listado específico de productos y precios.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70144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97" y="487408"/>
            <a:ext cx="2606040" cy="817058"/>
          </a:xfrm>
          <a:prstGeom prst="rect">
            <a:avLst/>
          </a:prstGeom>
        </p:spPr>
      </p:pic>
      <p:cxnSp>
        <p:nvCxnSpPr>
          <p:cNvPr id="3" name="Conector recto 2"/>
          <p:cNvCxnSpPr/>
          <p:nvPr/>
        </p:nvCxnSpPr>
        <p:spPr>
          <a:xfrm>
            <a:off x="352697" y="1541417"/>
            <a:ext cx="10829109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7313021" y="192779"/>
            <a:ext cx="1293223" cy="36933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Conócenos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765177" y="188798"/>
            <a:ext cx="1206136" cy="36933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Productos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0130246" y="175225"/>
            <a:ext cx="1075508" cy="38290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Contacto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141" y="748299"/>
            <a:ext cx="2066925" cy="295275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7514066" y="724359"/>
            <a:ext cx="21843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+52 1 55 29199417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9903823" y="724359"/>
            <a:ext cx="152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Envía e-mail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72887" y="2524705"/>
            <a:ext cx="10408919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>Poner el listado de productos con la imagen de las marcas de cada uno. </a:t>
            </a:r>
            <a:endParaRPr lang="es-MX" dirty="0"/>
          </a:p>
          <a:p>
            <a:pPr algn="just"/>
            <a:endParaRPr lang="es-MX" dirty="0"/>
          </a:p>
          <a:p>
            <a:pPr algn="just"/>
            <a:endParaRPr lang="es-MX" sz="11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es-MX" sz="11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</a:p>
          <a:p>
            <a:pPr algn="just"/>
            <a:endParaRPr lang="es-MX" sz="11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18" name="CuadroTexto 17"/>
          <p:cNvSpPr txBox="1"/>
          <p:nvPr/>
        </p:nvSpPr>
        <p:spPr>
          <a:xfrm>
            <a:off x="772887" y="1970124"/>
            <a:ext cx="1206136" cy="36933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Productos</a:t>
            </a:r>
            <a:r>
              <a:rPr lang="es-MX" dirty="0" smtClean="0"/>
              <a:t> 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433" y="3271614"/>
            <a:ext cx="100298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4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7" y="487408"/>
            <a:ext cx="2606040" cy="817058"/>
          </a:xfrm>
          <a:prstGeom prst="rect">
            <a:avLst/>
          </a:prstGeom>
        </p:spPr>
      </p:pic>
      <p:cxnSp>
        <p:nvCxnSpPr>
          <p:cNvPr id="3" name="Conector recto 2"/>
          <p:cNvCxnSpPr/>
          <p:nvPr/>
        </p:nvCxnSpPr>
        <p:spPr>
          <a:xfrm>
            <a:off x="352697" y="1541417"/>
            <a:ext cx="10829109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7313021" y="192779"/>
            <a:ext cx="1293223" cy="36933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Conócenos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765177" y="188798"/>
            <a:ext cx="1206136" cy="36933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Productos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0130246" y="175225"/>
            <a:ext cx="1075508" cy="38290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Contacto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141" y="748299"/>
            <a:ext cx="2066925" cy="295275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7514066" y="724359"/>
            <a:ext cx="21843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+52 1 55 29199417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9903823" y="724359"/>
            <a:ext cx="152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Envía e-mail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534034" y="1989144"/>
            <a:ext cx="2756263" cy="369332"/>
          </a:xfrm>
          <a:prstGeom prst="rect">
            <a:avLst/>
          </a:prstGeom>
          <a:solidFill>
            <a:srgbClr val="0070C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Empresas participantes 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19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34" y="2524705"/>
            <a:ext cx="3459903" cy="366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7903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7" y="487408"/>
            <a:ext cx="2606040" cy="817058"/>
          </a:xfrm>
          <a:prstGeom prst="rect">
            <a:avLst/>
          </a:prstGeom>
        </p:spPr>
      </p:pic>
      <p:cxnSp>
        <p:nvCxnSpPr>
          <p:cNvPr id="3" name="Conector recto 2"/>
          <p:cNvCxnSpPr/>
          <p:nvPr/>
        </p:nvCxnSpPr>
        <p:spPr>
          <a:xfrm>
            <a:off x="352697" y="1541417"/>
            <a:ext cx="10829109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7313021" y="192779"/>
            <a:ext cx="1293223" cy="36933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Conócenos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765177" y="188798"/>
            <a:ext cx="1206136" cy="36933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Productos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0130246" y="175225"/>
            <a:ext cx="1075508" cy="38290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Contacto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141" y="748299"/>
            <a:ext cx="2066925" cy="295275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7514066" y="724359"/>
            <a:ext cx="21843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+52 1 55 29199417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9903823" y="724359"/>
            <a:ext cx="152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Envía e-mail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534034" y="1989144"/>
            <a:ext cx="2756263" cy="369332"/>
          </a:xfrm>
          <a:prstGeom prst="rect">
            <a:avLst/>
          </a:prstGeom>
          <a:solidFill>
            <a:srgbClr val="0070C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Empresas participantes 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00" y="3151043"/>
            <a:ext cx="1057710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97" y="487408"/>
            <a:ext cx="2606040" cy="817058"/>
          </a:xfrm>
          <a:prstGeom prst="rect">
            <a:avLst/>
          </a:prstGeom>
        </p:spPr>
      </p:pic>
      <p:cxnSp>
        <p:nvCxnSpPr>
          <p:cNvPr id="3" name="Conector recto 2"/>
          <p:cNvCxnSpPr/>
          <p:nvPr/>
        </p:nvCxnSpPr>
        <p:spPr>
          <a:xfrm>
            <a:off x="352697" y="1541417"/>
            <a:ext cx="10829109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7313021" y="192779"/>
            <a:ext cx="1293223" cy="36933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Conócenos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765177" y="188798"/>
            <a:ext cx="1206136" cy="36933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Productos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0130246" y="175225"/>
            <a:ext cx="1075508" cy="38290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Contacto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141" y="748299"/>
            <a:ext cx="2066925" cy="295275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7514066" y="724359"/>
            <a:ext cx="21843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+52 1 55 29199417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9903823" y="724359"/>
            <a:ext cx="152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Envía e-mail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489856" y="1838291"/>
            <a:ext cx="1293223" cy="36933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Conócenos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72887" y="2524705"/>
            <a:ext cx="10408919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>Tierra Vending Toluca es una marca registrada en 2013 del grupo “Tierra Azteca” </a:t>
            </a:r>
            <a:r>
              <a:rPr lang="es-MX" i="1" dirty="0">
                <a:solidFill>
                  <a:schemeClr val="accent1">
                    <a:lumMod val="75000"/>
                  </a:schemeClr>
                </a:solidFill>
              </a:rPr>
              <a:t>Click historia Tierra Azteca. </a:t>
            </a:r>
            <a:r>
              <a:rPr lang="es-MX" dirty="0" smtClean="0"/>
              <a:t>la </a:t>
            </a:r>
            <a:r>
              <a:rPr lang="es-MX" dirty="0"/>
              <a:t>cual </a:t>
            </a:r>
            <a:r>
              <a:rPr lang="es-MX" dirty="0" smtClean="0"/>
              <a:t>surge </a:t>
            </a:r>
            <a:r>
              <a:rPr lang="es-MX" dirty="0"/>
              <a:t>de la necesidad de las plantas industriales por proporcionar a sus empleados operativos y administrativos productos </a:t>
            </a:r>
            <a:r>
              <a:rPr lang="es-MX" dirty="0" smtClean="0"/>
              <a:t>balanceados y/o saludables  </a:t>
            </a:r>
            <a:r>
              <a:rPr lang="es-MX" dirty="0"/>
              <a:t>a  través de máquinas </a:t>
            </a:r>
            <a:r>
              <a:rPr lang="es-MX" dirty="0" smtClean="0"/>
              <a:t>vending, logrando </a:t>
            </a:r>
            <a:r>
              <a:rPr lang="es-MX" dirty="0"/>
              <a:t>por medio de esta estrategia </a:t>
            </a:r>
            <a:r>
              <a:rPr lang="es-MX" dirty="0" smtClean="0"/>
              <a:t> </a:t>
            </a:r>
            <a:r>
              <a:rPr lang="es-MX" dirty="0"/>
              <a:t>la mejora de  sus índices de sobre </a:t>
            </a:r>
            <a:r>
              <a:rPr lang="es-MX" dirty="0" smtClean="0"/>
              <a:t>peso lo que hace que se pueda contar  </a:t>
            </a:r>
            <a:r>
              <a:rPr lang="es-MX" dirty="0"/>
              <a:t>con un factor de bienestar a los trabajadores</a:t>
            </a:r>
            <a:r>
              <a:rPr lang="es-MX" dirty="0" smtClean="0"/>
              <a:t>.</a:t>
            </a:r>
          </a:p>
          <a:p>
            <a:pPr algn="just"/>
            <a:endParaRPr lang="es-MX" dirty="0"/>
          </a:p>
          <a:p>
            <a:pPr algn="just"/>
            <a:r>
              <a:rPr lang="es-MX" dirty="0" smtClean="0"/>
              <a:t>De </a:t>
            </a:r>
            <a:r>
              <a:rPr lang="es-MX" dirty="0"/>
              <a:t>manera que al día de </a:t>
            </a:r>
            <a:r>
              <a:rPr lang="es-MX" dirty="0" smtClean="0"/>
              <a:t>hoy, </a:t>
            </a:r>
            <a:r>
              <a:rPr lang="es-MX" dirty="0"/>
              <a:t>ponemos a su disposición variedad de productos con la flexibilidad de que el cliente directamente escoja las opciones que considere adecuadas en base a su necesidad nutricional y/o dietas específicas. De esta forma satisfacemos tres necesidades: la incorporación de productos equilibrados, la comunicación de los mismos en las máquinas vending, y colaborar en el seguimiento de las dietas establecidas por el servicio médico.</a:t>
            </a:r>
          </a:p>
          <a:p>
            <a:pPr algn="just"/>
            <a:endParaRPr lang="es-MX" dirty="0"/>
          </a:p>
          <a:p>
            <a:pPr algn="just"/>
            <a:endParaRPr lang="es-MX" sz="11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es-MX" sz="11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</a:p>
          <a:p>
            <a:pPr algn="just"/>
            <a:endParaRPr lang="es-MX" sz="11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069274" y="1838291"/>
            <a:ext cx="2987635" cy="36933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El proyecto saludable.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71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97" y="487408"/>
            <a:ext cx="2606040" cy="817058"/>
          </a:xfrm>
          <a:prstGeom prst="rect">
            <a:avLst/>
          </a:prstGeom>
        </p:spPr>
      </p:pic>
      <p:cxnSp>
        <p:nvCxnSpPr>
          <p:cNvPr id="3" name="Conector recto 2"/>
          <p:cNvCxnSpPr/>
          <p:nvPr/>
        </p:nvCxnSpPr>
        <p:spPr>
          <a:xfrm>
            <a:off x="352697" y="1541417"/>
            <a:ext cx="10829109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7313021" y="192779"/>
            <a:ext cx="1293223" cy="36933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Conócenos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765177" y="188798"/>
            <a:ext cx="1206136" cy="36933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Productos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0130246" y="175225"/>
            <a:ext cx="1075508" cy="38290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Contacto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141" y="748299"/>
            <a:ext cx="2066925" cy="295275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7514066" y="724359"/>
            <a:ext cx="21843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+52 1 55 29199417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9903823" y="724359"/>
            <a:ext cx="152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Envía e-mail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489856" y="1838291"/>
            <a:ext cx="1293223" cy="36933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Conócenos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2069274" y="1838291"/>
            <a:ext cx="2987635" cy="36933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El proyecto saludable.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5343104" y="1858500"/>
            <a:ext cx="2401587" cy="36933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¿Por qué nosotros?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404" y="2544914"/>
            <a:ext cx="10420350" cy="404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9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97" y="487408"/>
            <a:ext cx="2606040" cy="817058"/>
          </a:xfrm>
          <a:prstGeom prst="rect">
            <a:avLst/>
          </a:prstGeom>
        </p:spPr>
      </p:pic>
      <p:cxnSp>
        <p:nvCxnSpPr>
          <p:cNvPr id="3" name="Conector recto 2"/>
          <p:cNvCxnSpPr/>
          <p:nvPr/>
        </p:nvCxnSpPr>
        <p:spPr>
          <a:xfrm>
            <a:off x="352697" y="1541417"/>
            <a:ext cx="10829109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7313021" y="192779"/>
            <a:ext cx="1293223" cy="36933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Conócenos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765177" y="188798"/>
            <a:ext cx="1206136" cy="36933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Productos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0130246" y="175225"/>
            <a:ext cx="1075508" cy="38290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Contacto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141" y="748299"/>
            <a:ext cx="2066925" cy="295275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7514066" y="724359"/>
            <a:ext cx="21843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+52 1 55 29199417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9903823" y="724359"/>
            <a:ext cx="152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Envía e-mail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72887" y="2524705"/>
            <a:ext cx="10408919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>Al hacer click va directamente a:</a:t>
            </a:r>
          </a:p>
          <a:p>
            <a:pPr algn="just"/>
            <a:endParaRPr lang="es-MX" dirty="0"/>
          </a:p>
          <a:p>
            <a:pPr algn="just"/>
            <a:r>
              <a:rPr lang="es-MX" dirty="0" smtClean="0"/>
              <a:t> </a:t>
            </a:r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algn="just"/>
            <a:endParaRPr lang="es-MX" sz="11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es-MX" sz="11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</a:p>
          <a:p>
            <a:pPr algn="just"/>
            <a:endParaRPr lang="es-MX" sz="11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19" name="CuadroTexto 18"/>
          <p:cNvSpPr txBox="1"/>
          <p:nvPr/>
        </p:nvSpPr>
        <p:spPr>
          <a:xfrm>
            <a:off x="772887" y="1904848"/>
            <a:ext cx="1075508" cy="38290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Contacto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998" y="3271040"/>
            <a:ext cx="2066925" cy="295275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3035133" y="3271040"/>
            <a:ext cx="21843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+52 1 55 29199417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6749889" y="3234011"/>
            <a:ext cx="152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Envía e-mail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16998" y="4087091"/>
            <a:ext cx="6697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hlinkClick r:id="rId5"/>
              </a:rPr>
              <a:t>tierraaztecavending@Outlook.com</a:t>
            </a:r>
            <a:endParaRPr lang="es-MX" dirty="0" smtClean="0"/>
          </a:p>
          <a:p>
            <a:r>
              <a:rPr lang="es-MX" dirty="0" smtClean="0"/>
              <a:t>contacto@tierra-azteca.com</a:t>
            </a:r>
            <a:endParaRPr lang="es-MX" dirty="0" smtClean="0"/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0736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7" y="487408"/>
            <a:ext cx="2606040" cy="817058"/>
          </a:xfrm>
          <a:prstGeom prst="rect">
            <a:avLst/>
          </a:prstGeom>
        </p:spPr>
      </p:pic>
      <p:cxnSp>
        <p:nvCxnSpPr>
          <p:cNvPr id="3" name="Conector recto 2"/>
          <p:cNvCxnSpPr/>
          <p:nvPr/>
        </p:nvCxnSpPr>
        <p:spPr>
          <a:xfrm>
            <a:off x="352697" y="1541417"/>
            <a:ext cx="10829109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109" y="2478439"/>
            <a:ext cx="3523957" cy="3622064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7313021" y="192779"/>
            <a:ext cx="1293223" cy="36933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Conócenos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765177" y="188798"/>
            <a:ext cx="1206136" cy="36933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Productos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0130246" y="175225"/>
            <a:ext cx="1075508" cy="38290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Contacto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141" y="748299"/>
            <a:ext cx="2066925" cy="295275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7514066" y="724359"/>
            <a:ext cx="21843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+52 1 55 29199417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9903823" y="724359"/>
            <a:ext cx="152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Envía e-mail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588224" y="1767269"/>
            <a:ext cx="2756263" cy="369332"/>
          </a:xfrm>
          <a:prstGeom prst="rect">
            <a:avLst/>
          </a:prstGeom>
          <a:solidFill>
            <a:srgbClr val="0070C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¿Qué máquina necesitas? 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4389118" y="1769502"/>
            <a:ext cx="2756263" cy="369332"/>
          </a:xfrm>
          <a:prstGeom prst="rect">
            <a:avLst/>
          </a:prstGeom>
          <a:solidFill>
            <a:srgbClr val="0070C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Productos disponibles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8320289" y="1825262"/>
            <a:ext cx="2756263" cy="369332"/>
          </a:xfrm>
          <a:prstGeom prst="rect">
            <a:avLst/>
          </a:prstGeom>
          <a:solidFill>
            <a:srgbClr val="0070C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Empresas participantes 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19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157" y="2478439"/>
            <a:ext cx="3459903" cy="366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283" y="2554819"/>
            <a:ext cx="3054144" cy="351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97" y="487408"/>
            <a:ext cx="2606040" cy="817058"/>
          </a:xfrm>
          <a:prstGeom prst="rect">
            <a:avLst/>
          </a:prstGeom>
        </p:spPr>
      </p:pic>
      <p:cxnSp>
        <p:nvCxnSpPr>
          <p:cNvPr id="3" name="Conector recto 2"/>
          <p:cNvCxnSpPr/>
          <p:nvPr/>
        </p:nvCxnSpPr>
        <p:spPr>
          <a:xfrm>
            <a:off x="352697" y="1541417"/>
            <a:ext cx="10829109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7313021" y="192779"/>
            <a:ext cx="1293223" cy="36933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Conócenos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765177" y="188798"/>
            <a:ext cx="1206136" cy="36933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Productos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0130246" y="175225"/>
            <a:ext cx="1075508" cy="38290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Contacto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141" y="748299"/>
            <a:ext cx="2066925" cy="295275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7514066" y="724359"/>
            <a:ext cx="21843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+52 1 55 29199417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9903823" y="724359"/>
            <a:ext cx="152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Envía e-mail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588224" y="1767269"/>
            <a:ext cx="2756263" cy="369332"/>
          </a:xfrm>
          <a:prstGeom prst="rect">
            <a:avLst/>
          </a:prstGeom>
          <a:solidFill>
            <a:srgbClr val="0070C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¿Qué máquina necesitas? 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83" y="2554819"/>
            <a:ext cx="3054144" cy="351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0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7" y="487408"/>
            <a:ext cx="2606040" cy="817058"/>
          </a:xfrm>
          <a:prstGeom prst="rect">
            <a:avLst/>
          </a:prstGeom>
        </p:spPr>
      </p:pic>
      <p:cxnSp>
        <p:nvCxnSpPr>
          <p:cNvPr id="3" name="Conector recto 2"/>
          <p:cNvCxnSpPr/>
          <p:nvPr/>
        </p:nvCxnSpPr>
        <p:spPr>
          <a:xfrm>
            <a:off x="352697" y="1541417"/>
            <a:ext cx="10829109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7313021" y="192779"/>
            <a:ext cx="1293223" cy="36933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Conócenos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765177" y="188798"/>
            <a:ext cx="1206136" cy="36933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Productos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0130246" y="175225"/>
            <a:ext cx="1075508" cy="38290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Contacto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141" y="748299"/>
            <a:ext cx="2066925" cy="295275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7514066" y="724359"/>
            <a:ext cx="21843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+52 1 55 29199417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9903823" y="724359"/>
            <a:ext cx="152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Envía e-mail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622267" y="1804478"/>
            <a:ext cx="2756263" cy="369332"/>
          </a:xfrm>
          <a:prstGeom prst="rect">
            <a:avLst/>
          </a:prstGeom>
          <a:solidFill>
            <a:srgbClr val="0070C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¿Qué máquina necesitas? 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4029" y="2173810"/>
            <a:ext cx="2371725" cy="3118626"/>
          </a:xfrm>
          <a:prstGeom prst="rect">
            <a:avLst/>
          </a:prstGeom>
        </p:spPr>
      </p:pic>
      <p:pic>
        <p:nvPicPr>
          <p:cNvPr id="19" name="Picture 6" descr="C:\Users\angel\Downloads\IMG-20160517-WA000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4" r="11388"/>
          <a:stretch>
            <a:fillRect/>
          </a:stretch>
        </p:blipFill>
        <p:spPr bwMode="auto">
          <a:xfrm>
            <a:off x="798540" y="2483397"/>
            <a:ext cx="2263315" cy="2906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CuadroTexto 22"/>
          <p:cNvSpPr txBox="1"/>
          <p:nvPr/>
        </p:nvSpPr>
        <p:spPr>
          <a:xfrm>
            <a:off x="622267" y="5919278"/>
            <a:ext cx="2756263" cy="46166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chemeClr val="accent6">
                    <a:lumMod val="50000"/>
                  </a:schemeClr>
                </a:solidFill>
              </a:rPr>
              <a:t>Vending</a:t>
            </a:r>
            <a:r>
              <a:rPr lang="es-MX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MX" sz="2400" b="1" dirty="0" smtClean="0">
                <a:solidFill>
                  <a:schemeClr val="accent6">
                    <a:lumMod val="50000"/>
                  </a:schemeClr>
                </a:solidFill>
              </a:rPr>
              <a:t>Botanas</a:t>
            </a:r>
            <a:r>
              <a:rPr lang="es-MX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s-MX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8449491" y="5919278"/>
            <a:ext cx="2756263" cy="46166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/>
              <a:t>Vending Bebidas </a:t>
            </a:r>
            <a:endParaRPr lang="es-MX" sz="2400" b="1" dirty="0"/>
          </a:p>
        </p:txBody>
      </p:sp>
    </p:spTree>
    <p:extLst>
      <p:ext uri="{BB962C8B-B14F-4D97-AF65-F5344CB8AC3E}">
        <p14:creationId xmlns:p14="http://schemas.microsoft.com/office/powerpoint/2010/main" val="2112922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2690" y="6275486"/>
            <a:ext cx="1005247" cy="315170"/>
          </a:xfrm>
          <a:prstGeom prst="rect">
            <a:avLst/>
          </a:prstGeom>
        </p:spPr>
      </p:pic>
      <p:cxnSp>
        <p:nvCxnSpPr>
          <p:cNvPr id="3" name="Conector recto 2"/>
          <p:cNvCxnSpPr/>
          <p:nvPr/>
        </p:nvCxnSpPr>
        <p:spPr>
          <a:xfrm>
            <a:off x="352697" y="1541417"/>
            <a:ext cx="10829109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6" descr="C:\Users\angel\Downloads\IMG-20160517-WA00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4" r="11388"/>
          <a:stretch>
            <a:fillRect/>
          </a:stretch>
        </p:blipFill>
        <p:spPr bwMode="auto">
          <a:xfrm>
            <a:off x="740715" y="2467966"/>
            <a:ext cx="2808287" cy="4122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3905991" y="1804478"/>
            <a:ext cx="727581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 smtClean="0">
                <a:solidFill>
                  <a:srgbClr val="292B2C"/>
                </a:solidFill>
              </a:rPr>
              <a:t>.</a:t>
            </a:r>
            <a:r>
              <a:rPr lang="es-MX" sz="1600" b="1" dirty="0" smtClean="0">
                <a:solidFill>
                  <a:srgbClr val="972D07"/>
                </a:solidFill>
              </a:rPr>
              <a:t>¡</a:t>
            </a:r>
            <a:r>
              <a:rPr lang="es-MX" sz="1600" b="1" dirty="0">
                <a:solidFill>
                  <a:srgbClr val="972D07"/>
                </a:solidFill>
              </a:rPr>
              <a:t>Una máquina, combinaciones ilimitadas</a:t>
            </a:r>
            <a:r>
              <a:rPr lang="es-MX" sz="1600" b="1" dirty="0" smtClean="0">
                <a:solidFill>
                  <a:srgbClr val="972D07"/>
                </a:solidFill>
              </a:rPr>
              <a:t>!</a:t>
            </a:r>
          </a:p>
          <a:p>
            <a:endParaRPr lang="es-MX" sz="1600" dirty="0">
              <a:solidFill>
                <a:srgbClr val="292B2C"/>
              </a:solidFill>
            </a:endParaRPr>
          </a:p>
          <a:p>
            <a:r>
              <a:rPr lang="es-MX" sz="1600" dirty="0">
                <a:solidFill>
                  <a:srgbClr val="292B2C"/>
                </a:solidFill>
              </a:rPr>
              <a:t>Con estructura ensamblada en una base de poliuretano de una pulgada, doble vidrio frontal aislado de alta eficiencia y un sistema de programación amigable; </a:t>
            </a:r>
            <a:r>
              <a:rPr lang="es-MX" sz="1600" dirty="0" smtClean="0">
                <a:solidFill>
                  <a:srgbClr val="292B2C"/>
                </a:solidFill>
              </a:rPr>
              <a:t>nuestras </a:t>
            </a:r>
            <a:r>
              <a:rPr lang="es-MX" sz="1600" dirty="0">
                <a:solidFill>
                  <a:srgbClr val="292B2C"/>
                </a:solidFill>
              </a:rPr>
              <a:t>máquinas vending la mejor opción si buscas gran capacidad y variedad de productos.</a:t>
            </a:r>
          </a:p>
          <a:p>
            <a:r>
              <a:rPr lang="es-MX" sz="1600" b="1" dirty="0">
                <a:solidFill>
                  <a:srgbClr val="972D07"/>
                </a:solidFill>
              </a:rPr>
              <a:t>Dimensiones:</a:t>
            </a:r>
            <a:r>
              <a:rPr lang="es-MX" sz="1600" dirty="0">
                <a:solidFill>
                  <a:srgbClr val="292B2C"/>
                </a:solidFill>
              </a:rPr>
              <a:t/>
            </a:r>
            <a:br>
              <a:rPr lang="es-MX" sz="1600" dirty="0">
                <a:solidFill>
                  <a:srgbClr val="292B2C"/>
                </a:solidFill>
              </a:rPr>
            </a:br>
            <a:r>
              <a:rPr lang="es-MX" sz="1600" dirty="0">
                <a:solidFill>
                  <a:srgbClr val="292B2C"/>
                </a:solidFill>
              </a:rPr>
              <a:t>Alto: 183cm   Ancho: 99cm   Fondo: 91cm   Peso: 314kg</a:t>
            </a:r>
          </a:p>
          <a:p>
            <a:r>
              <a:rPr lang="es-MX" sz="1600" b="1" dirty="0">
                <a:solidFill>
                  <a:srgbClr val="972D07"/>
                </a:solidFill>
              </a:rPr>
              <a:t>Temperatura:</a:t>
            </a:r>
            <a:r>
              <a:rPr lang="es-MX" sz="1600" dirty="0">
                <a:solidFill>
                  <a:srgbClr val="292B2C"/>
                </a:solidFill>
              </a:rPr>
              <a:t/>
            </a:r>
            <a:br>
              <a:rPr lang="es-MX" sz="1600" dirty="0">
                <a:solidFill>
                  <a:srgbClr val="292B2C"/>
                </a:solidFill>
              </a:rPr>
            </a:br>
            <a:r>
              <a:rPr lang="es-MX" sz="1600" dirty="0">
                <a:solidFill>
                  <a:srgbClr val="292B2C"/>
                </a:solidFill>
              </a:rPr>
              <a:t>De 2ºC a 4ºC en área refrigerada.</a:t>
            </a:r>
          </a:p>
          <a:p>
            <a:r>
              <a:rPr lang="es-MX" sz="1600" b="1" dirty="0">
                <a:solidFill>
                  <a:srgbClr val="972D07"/>
                </a:solidFill>
              </a:rPr>
              <a:t>Características:</a:t>
            </a:r>
            <a:r>
              <a:rPr lang="es-MX" sz="1600" dirty="0">
                <a:solidFill>
                  <a:srgbClr val="292B2C"/>
                </a:solidFill>
              </a:rPr>
              <a:t/>
            </a:r>
            <a:br>
              <a:rPr lang="es-MX" sz="1600" dirty="0">
                <a:solidFill>
                  <a:srgbClr val="292B2C"/>
                </a:solidFill>
              </a:rPr>
            </a:br>
            <a:r>
              <a:rPr lang="es-MX" sz="1600" b="1" dirty="0">
                <a:solidFill>
                  <a:srgbClr val="972D07"/>
                </a:solidFill>
              </a:rPr>
              <a:t>*</a:t>
            </a:r>
            <a:r>
              <a:rPr lang="es-MX" sz="1600" dirty="0">
                <a:solidFill>
                  <a:srgbClr val="292B2C"/>
                </a:solidFill>
              </a:rPr>
              <a:t>Registro de datos operativos (cortes eléctricos, apertura de puerta, registro de temperatura).</a:t>
            </a:r>
            <a:br>
              <a:rPr lang="es-MX" sz="1600" dirty="0">
                <a:solidFill>
                  <a:srgbClr val="292B2C"/>
                </a:solidFill>
              </a:rPr>
            </a:br>
            <a:r>
              <a:rPr lang="es-MX" sz="1600" b="1" dirty="0">
                <a:solidFill>
                  <a:srgbClr val="972D07"/>
                </a:solidFill>
              </a:rPr>
              <a:t>*</a:t>
            </a:r>
            <a:r>
              <a:rPr lang="es-MX" sz="1600" dirty="0">
                <a:solidFill>
                  <a:srgbClr val="292B2C"/>
                </a:solidFill>
              </a:rPr>
              <a:t>Display de 2 líneas, 16 caracteres.</a:t>
            </a:r>
            <a:br>
              <a:rPr lang="es-MX" sz="1600" dirty="0">
                <a:solidFill>
                  <a:srgbClr val="292B2C"/>
                </a:solidFill>
              </a:rPr>
            </a:br>
            <a:r>
              <a:rPr lang="es-MX" sz="1600" b="1" dirty="0" smtClean="0">
                <a:solidFill>
                  <a:srgbClr val="972D07"/>
                </a:solidFill>
              </a:rPr>
              <a:t>*</a:t>
            </a:r>
            <a:r>
              <a:rPr lang="es-MX" sz="1600" dirty="0" smtClean="0">
                <a:solidFill>
                  <a:srgbClr val="292B2C"/>
                </a:solidFill>
              </a:rPr>
              <a:t>Optimización </a:t>
            </a:r>
            <a:r>
              <a:rPr lang="es-MX" sz="1600" dirty="0">
                <a:solidFill>
                  <a:srgbClr val="292B2C"/>
                </a:solidFill>
              </a:rPr>
              <a:t>de la exhibición en punto de venta.</a:t>
            </a:r>
            <a:br>
              <a:rPr lang="es-MX" sz="1600" dirty="0">
                <a:solidFill>
                  <a:srgbClr val="292B2C"/>
                </a:solidFill>
              </a:rPr>
            </a:br>
            <a:r>
              <a:rPr lang="es-MX" sz="1600" b="1" dirty="0">
                <a:solidFill>
                  <a:srgbClr val="972D07"/>
                </a:solidFill>
              </a:rPr>
              <a:t>*</a:t>
            </a:r>
            <a:r>
              <a:rPr lang="es-MX" sz="1600" dirty="0">
                <a:solidFill>
                  <a:srgbClr val="292B2C"/>
                </a:solidFill>
              </a:rPr>
              <a:t>Charolas fácilmente ajustables.</a:t>
            </a:r>
            <a:br>
              <a:rPr lang="es-MX" sz="1600" dirty="0">
                <a:solidFill>
                  <a:srgbClr val="292B2C"/>
                </a:solidFill>
              </a:rPr>
            </a:br>
            <a:r>
              <a:rPr lang="es-MX" sz="1600" b="1" dirty="0">
                <a:solidFill>
                  <a:srgbClr val="972D07"/>
                </a:solidFill>
              </a:rPr>
              <a:t>*</a:t>
            </a:r>
            <a:r>
              <a:rPr lang="es-MX" sz="1600" dirty="0">
                <a:solidFill>
                  <a:srgbClr val="292B2C"/>
                </a:solidFill>
              </a:rPr>
              <a:t>Configuraciones adaptables.</a:t>
            </a:r>
            <a:br>
              <a:rPr lang="es-MX" sz="1600" dirty="0">
                <a:solidFill>
                  <a:srgbClr val="292B2C"/>
                </a:solidFill>
              </a:rPr>
            </a:br>
            <a:r>
              <a:rPr lang="es-MX" sz="1600" b="1" dirty="0">
                <a:solidFill>
                  <a:srgbClr val="972D07"/>
                </a:solidFill>
              </a:rPr>
              <a:t>*</a:t>
            </a:r>
            <a:r>
              <a:rPr lang="es-MX" sz="1600" dirty="0">
                <a:solidFill>
                  <a:srgbClr val="292B2C"/>
                </a:solidFill>
              </a:rPr>
              <a:t>División interna de temperatura.</a:t>
            </a:r>
            <a:br>
              <a:rPr lang="es-MX" sz="1600" dirty="0">
                <a:solidFill>
                  <a:srgbClr val="292B2C"/>
                </a:solidFill>
              </a:rPr>
            </a:br>
            <a:r>
              <a:rPr lang="es-MX" sz="1600" b="1" dirty="0">
                <a:solidFill>
                  <a:srgbClr val="972D07"/>
                </a:solidFill>
              </a:rPr>
              <a:t>*</a:t>
            </a:r>
            <a:r>
              <a:rPr lang="es-MX" sz="1600" dirty="0">
                <a:solidFill>
                  <a:srgbClr val="292B2C"/>
                </a:solidFill>
              </a:rPr>
              <a:t>Programación de mercadeo (frenteo de </a:t>
            </a:r>
            <a:r>
              <a:rPr lang="es-MX" sz="1600" dirty="0" smtClean="0">
                <a:solidFill>
                  <a:srgbClr val="292B2C"/>
                </a:solidFill>
              </a:rPr>
              <a:t>productos, </a:t>
            </a:r>
            <a:r>
              <a:rPr lang="es-MX" sz="1600" dirty="0">
                <a:solidFill>
                  <a:srgbClr val="292B2C"/>
                </a:solidFill>
              </a:rPr>
              <a:t>retraso de ventas y acomodo de la espiral según la necesidad del operador).</a:t>
            </a:r>
            <a:br>
              <a:rPr lang="es-MX" sz="1600" dirty="0">
                <a:solidFill>
                  <a:srgbClr val="292B2C"/>
                </a:solidFill>
              </a:rPr>
            </a:br>
            <a:r>
              <a:rPr lang="es-MX" sz="1600" b="1" dirty="0">
                <a:solidFill>
                  <a:srgbClr val="972D07"/>
                </a:solidFill>
              </a:rPr>
              <a:t>*</a:t>
            </a:r>
            <a:r>
              <a:rPr lang="es-MX" sz="1600" dirty="0">
                <a:solidFill>
                  <a:srgbClr val="292B2C"/>
                </a:solidFill>
              </a:rPr>
              <a:t>Sencillo manejo en programación.</a:t>
            </a:r>
            <a:endParaRPr lang="es-MX" sz="1600" b="0" i="0" dirty="0">
              <a:solidFill>
                <a:srgbClr val="292B2C"/>
              </a:solidFill>
              <a:effectLst/>
            </a:endParaRP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97" y="91982"/>
            <a:ext cx="10829109" cy="1392231"/>
          </a:xfrm>
          <a:prstGeom prst="rect">
            <a:avLst/>
          </a:prstGeom>
        </p:spPr>
      </p:pic>
      <p:sp>
        <p:nvSpPr>
          <p:cNvPr id="22" name="CuadroTexto 21"/>
          <p:cNvSpPr txBox="1"/>
          <p:nvPr/>
        </p:nvSpPr>
        <p:spPr>
          <a:xfrm>
            <a:off x="740715" y="1773859"/>
            <a:ext cx="2756263" cy="46166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chemeClr val="accent6">
                    <a:lumMod val="50000"/>
                  </a:schemeClr>
                </a:solidFill>
              </a:rPr>
              <a:t>Vending</a:t>
            </a:r>
            <a:r>
              <a:rPr lang="es-MX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MX" sz="2400" b="1" dirty="0" smtClean="0">
                <a:solidFill>
                  <a:schemeClr val="accent6">
                    <a:lumMod val="50000"/>
                  </a:schemeClr>
                </a:solidFill>
              </a:rPr>
              <a:t>Botanas</a:t>
            </a:r>
            <a:r>
              <a:rPr lang="es-MX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s-MX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708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7" y="487408"/>
            <a:ext cx="2606040" cy="817058"/>
          </a:xfrm>
          <a:prstGeom prst="rect">
            <a:avLst/>
          </a:prstGeom>
        </p:spPr>
      </p:pic>
      <p:cxnSp>
        <p:nvCxnSpPr>
          <p:cNvPr id="3" name="Conector recto 2"/>
          <p:cNvCxnSpPr/>
          <p:nvPr/>
        </p:nvCxnSpPr>
        <p:spPr>
          <a:xfrm>
            <a:off x="352697" y="1541417"/>
            <a:ext cx="10829109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7313021" y="192779"/>
            <a:ext cx="1293223" cy="36933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Conócenos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765177" y="188798"/>
            <a:ext cx="1206136" cy="36933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Productos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0130246" y="175225"/>
            <a:ext cx="1075508" cy="38290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Contacto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141" y="748299"/>
            <a:ext cx="2066925" cy="295275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7514066" y="724359"/>
            <a:ext cx="21843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+52 1 55 29199417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9903823" y="724359"/>
            <a:ext cx="152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Envía e-mail</a:t>
            </a:r>
            <a:endParaRPr lang="es-MX" dirty="0">
              <a:solidFill>
                <a:srgbClr val="FF00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67" y="2461786"/>
            <a:ext cx="2371725" cy="4396214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352697" y="1802309"/>
            <a:ext cx="2756263" cy="46166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/>
              <a:t>Vending Bebidas </a:t>
            </a:r>
            <a:endParaRPr lang="es-MX" sz="2400" b="1" dirty="0"/>
          </a:p>
        </p:txBody>
      </p:sp>
    </p:spTree>
    <p:extLst>
      <p:ext uri="{BB962C8B-B14F-4D97-AF65-F5344CB8AC3E}">
        <p14:creationId xmlns:p14="http://schemas.microsoft.com/office/powerpoint/2010/main" val="20718281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564</Words>
  <Application>Microsoft Office PowerPoint</Application>
  <PresentationFormat>Panorámica</PresentationFormat>
  <Paragraphs>132</Paragraphs>
  <Slides>14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75751</dc:creator>
  <cp:lastModifiedBy>75751</cp:lastModifiedBy>
  <cp:revision>27</cp:revision>
  <dcterms:created xsi:type="dcterms:W3CDTF">2017-09-07T01:50:24Z</dcterms:created>
  <dcterms:modified xsi:type="dcterms:W3CDTF">2017-09-08T20:35:16Z</dcterms:modified>
</cp:coreProperties>
</file>