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Muli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Karl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Karla-bold.fntdata"/><Relationship Id="rId41" Type="http://schemas.openxmlformats.org/officeDocument/2006/relationships/font" Target="fonts/Karla-regular.fntdata"/><Relationship Id="rId22" Type="http://schemas.openxmlformats.org/officeDocument/2006/relationships/slide" Target="slides/slide18.xml"/><Relationship Id="rId44" Type="http://schemas.openxmlformats.org/officeDocument/2006/relationships/font" Target="fonts/Karla-boldItalic.fntdata"/><Relationship Id="rId21" Type="http://schemas.openxmlformats.org/officeDocument/2006/relationships/slide" Target="slides/slide17.xml"/><Relationship Id="rId43" Type="http://schemas.openxmlformats.org/officeDocument/2006/relationships/font" Target="fonts/Karla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Muli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Muli-italic.fntdata"/><Relationship Id="rId12" Type="http://schemas.openxmlformats.org/officeDocument/2006/relationships/slide" Target="slides/slide8.xml"/><Relationship Id="rId34" Type="http://schemas.openxmlformats.org/officeDocument/2006/relationships/font" Target="fonts/Muli-bold.fntdata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Muli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MUST REVISE THIS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004C5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ABE33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004C52"/>
              </a:buClr>
              <a:buSzPct val="100000"/>
              <a:buNone/>
              <a:defRPr b="1" sz="1800"/>
            </a:lvl1pPr>
            <a:lvl2pPr lvl="1" rtl="0" algn="ctr">
              <a:spcBef>
                <a:spcPts val="0"/>
              </a:spcBef>
              <a:buClr>
                <a:srgbClr val="004C52"/>
              </a:buClr>
              <a:buSzPct val="100000"/>
              <a:buNone/>
              <a:defRPr b="1" sz="1800"/>
            </a:lvl2pPr>
            <a:lvl3pPr lvl="2" rtl="0" algn="ctr">
              <a:spcBef>
                <a:spcPts val="0"/>
              </a:spcBef>
              <a:buClr>
                <a:srgbClr val="004C52"/>
              </a:buClr>
              <a:buSzPct val="100000"/>
              <a:buNone/>
              <a:defRPr b="1" sz="1800"/>
            </a:lvl3pPr>
            <a:lvl4pPr lvl="3" rtl="0" algn="ctr">
              <a:spcBef>
                <a:spcPts val="0"/>
              </a:spcBef>
              <a:buSzPct val="100000"/>
              <a:buNone/>
              <a:defRPr b="1" sz="1800"/>
            </a:lvl4pPr>
            <a:lvl5pPr lvl="4" rtl="0" algn="ctr">
              <a:spcBef>
                <a:spcPts val="0"/>
              </a:spcBef>
              <a:buSzPct val="100000"/>
              <a:buNone/>
              <a:defRPr b="1" sz="1800"/>
            </a:lvl5pPr>
            <a:lvl6pPr lvl="5" rtl="0" algn="ctr">
              <a:spcBef>
                <a:spcPts val="0"/>
              </a:spcBef>
              <a:buSzPct val="100000"/>
              <a:buNone/>
              <a:defRPr b="1" sz="1800"/>
            </a:lvl6pPr>
            <a:lvl7pPr lvl="6" rtl="0" algn="ctr">
              <a:spcBef>
                <a:spcPts val="0"/>
              </a:spcBef>
              <a:buSzPct val="100000"/>
              <a:buNone/>
              <a:defRPr b="1" sz="1800"/>
            </a:lvl7pPr>
            <a:lvl8pPr lvl="7" rtl="0" algn="ctr">
              <a:spcBef>
                <a:spcPts val="0"/>
              </a:spcBef>
              <a:buSzPct val="100000"/>
              <a:buNone/>
              <a:defRPr b="1" sz="1800"/>
            </a:lvl8pPr>
            <a:lvl9pPr lvl="8" rtl="0" algn="ctr">
              <a:spcBef>
                <a:spcPts val="0"/>
              </a:spcBef>
              <a:buSzPct val="1000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8"/>
          </a:xfrm>
          <a:custGeom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9179" y="1495850"/>
            <a:ext cx="3560100" cy="342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3357261" y="1495850"/>
            <a:ext cx="2365200" cy="342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1"/>
            <a:ext cx="4445394" cy="1085643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6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5" cy="395810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0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296024" y="2355425"/>
            <a:ext cx="8551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 X-TRIM SERVICES INC.</a:t>
            </a:r>
          </a:p>
        </p:txBody>
      </p:sp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1815375" y="3212600"/>
            <a:ext cx="5513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BANAWA - CORONEL - PARAYNO</a:t>
            </a:r>
          </a:p>
        </p:txBody>
      </p:sp>
      <p:pic>
        <p:nvPicPr>
          <p:cNvPr descr="logo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2" y="438150"/>
            <a:ext cx="3990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273657_591853051003244_1174815132_o - Copy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625" y="152400"/>
            <a:ext cx="62047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273657_591853051003244_1174815132_o - Copy - Copy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87" y="152400"/>
            <a:ext cx="70960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520800" y="2144250"/>
            <a:ext cx="810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CURRENT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86650" y="3222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 ORDER FORM</a:t>
            </a:r>
          </a:p>
        </p:txBody>
      </p:sp>
      <p:pic>
        <p:nvPicPr>
          <p:cNvPr descr="IMG_2858.JPG" id="157" name="Shape 157"/>
          <p:cNvPicPr preferRelativeResize="0"/>
          <p:nvPr/>
        </p:nvPicPr>
        <p:blipFill rotWithShape="1">
          <a:blip r:embed="rId3">
            <a:alphaModFix/>
          </a:blip>
          <a:srcRect b="8319" l="0" r="0" t="6261"/>
          <a:stretch/>
        </p:blipFill>
        <p:spPr>
          <a:xfrm>
            <a:off x="2577074" y="749975"/>
            <a:ext cx="3857625" cy="439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86650" y="3222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 ASSIGNMENTS</a:t>
            </a:r>
          </a:p>
        </p:txBody>
      </p:sp>
      <p:pic>
        <p:nvPicPr>
          <p:cNvPr descr="12837475_1260110607337521_675531037_o.jpg" id="163" name="Shape 163"/>
          <p:cNvPicPr preferRelativeResize="0"/>
          <p:nvPr/>
        </p:nvPicPr>
        <p:blipFill rotWithShape="1">
          <a:blip r:embed="rId3">
            <a:alphaModFix/>
          </a:blip>
          <a:srcRect b="29597" l="3704" r="15598" t="9590"/>
          <a:stretch/>
        </p:blipFill>
        <p:spPr>
          <a:xfrm>
            <a:off x="962850" y="914800"/>
            <a:ext cx="7140825" cy="40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86650" y="3222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CURRENT SCHEDULING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12822903_1260110707337511_2048471827_o.jpg" id="169" name="Shape 169"/>
          <p:cNvPicPr preferRelativeResize="0"/>
          <p:nvPr/>
        </p:nvPicPr>
        <p:blipFill rotWithShape="1">
          <a:blip r:embed="rId3">
            <a:alphaModFix/>
          </a:blip>
          <a:srcRect b="13443" l="0" r="0" t="20427"/>
          <a:stretch/>
        </p:blipFill>
        <p:spPr>
          <a:xfrm>
            <a:off x="794752" y="964400"/>
            <a:ext cx="7725700" cy="38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833460_1260110710670844_1161952125_n.jpg" id="174" name="Shape 174"/>
          <p:cNvPicPr preferRelativeResize="0"/>
          <p:nvPr/>
        </p:nvPicPr>
        <p:blipFill rotWithShape="1">
          <a:blip r:embed="rId3">
            <a:alphaModFix/>
          </a:blip>
          <a:srcRect b="8719" l="0" r="0" t="23267"/>
          <a:stretch/>
        </p:blipFill>
        <p:spPr>
          <a:xfrm>
            <a:off x="2445375" y="972099"/>
            <a:ext cx="4478574" cy="406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886650" y="3222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CURRENT SCHEDULING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86650" y="3222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CLIENT PROFILE - SERVICE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controlno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27" y="845374"/>
            <a:ext cx="5738851" cy="42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833436_1260110694004179_1035501993_n.jp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48" y="810650"/>
            <a:ext cx="3364000" cy="44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type="title"/>
          </p:nvPr>
        </p:nvSpPr>
        <p:spPr>
          <a:xfrm>
            <a:off x="886650" y="3222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CLIENT PROFILE - SERVICE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520800" y="1991850"/>
            <a:ext cx="810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PROBLEM AREAS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86650" y="2460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COMPANY BACKGROUND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957275" y="1769099"/>
            <a:ext cx="7370700" cy="35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000"/>
              <a:t>Antonio &amp; Alfonso Facuri &amp; Family decided to venture in their own enterprise- AF X-trim Services Inc.</a:t>
            </a:r>
          </a:p>
          <a:p>
            <a:pPr indent="-355600" lvl="0" marL="457200" rtl="0" algn="just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000"/>
              <a:t>In 2005, with a complete set of power tools, pest/termite management equipment and a set of computers, AF X-trim began to service houses of friends and relatives.</a:t>
            </a: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TODAY,  XTRIM has been protecting approximately 250,000 square meters of residential and business structural investments against termites and other pests.</a:t>
            </a:r>
          </a:p>
        </p:txBody>
      </p:sp>
      <p:pic>
        <p:nvPicPr>
          <p:cNvPr descr="banner_03.jpg" id="96" name="Shape 96"/>
          <p:cNvPicPr preferRelativeResize="0"/>
          <p:nvPr/>
        </p:nvPicPr>
        <p:blipFill rotWithShape="1">
          <a:blip r:embed="rId3">
            <a:alphaModFix/>
          </a:blip>
          <a:srcRect b="18400" l="0" r="0" t="0"/>
          <a:stretch/>
        </p:blipFill>
        <p:spPr>
          <a:xfrm>
            <a:off x="957275" y="739774"/>
            <a:ext cx="7524750" cy="10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AREAS</a:t>
            </a:r>
          </a:p>
        </p:txBody>
      </p:sp>
      <p:cxnSp>
        <p:nvCxnSpPr>
          <p:cNvPr id="198" name="Shape 198"/>
          <p:cNvCxnSpPr/>
          <p:nvPr/>
        </p:nvCxnSpPr>
        <p:spPr>
          <a:xfrm>
            <a:off x="4710225" y="978375"/>
            <a:ext cx="0" cy="3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>
            <a:off x="796675" y="2879250"/>
            <a:ext cx="78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 txBox="1"/>
          <p:nvPr/>
        </p:nvSpPr>
        <p:spPr>
          <a:xfrm>
            <a:off x="1397700" y="978375"/>
            <a:ext cx="2781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MANPOWER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128175" y="978375"/>
            <a:ext cx="2781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METHOD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397700" y="2989725"/>
            <a:ext cx="2781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MATERIAL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128175" y="2989725"/>
            <a:ext cx="2781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MACHINE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551425" y="3494225"/>
            <a:ext cx="24042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020325" y="3410225"/>
            <a:ext cx="32397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uli"/>
              <a:buChar char="-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redundant forms </a:t>
            </a:r>
          </a:p>
          <a:p>
            <a:pPr indent="-228600" lvl="0" marL="457200" rtl="0">
              <a:spcBef>
                <a:spcPts val="0"/>
              </a:spcBef>
              <a:buFont typeface="Muli"/>
              <a:buChar char="-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inconsistent data entries</a:t>
            </a:r>
          </a:p>
          <a:p>
            <a:pPr indent="-228600" lvl="0" marL="457200" rtl="0">
              <a:spcBef>
                <a:spcPts val="0"/>
              </a:spcBef>
              <a:buFont typeface="Muli"/>
              <a:buChar char="-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unsynchronized calendar data</a:t>
            </a:r>
          </a:p>
          <a:p>
            <a:pPr indent="-228600" lvl="0" marL="457200" rtl="0">
              <a:spcBef>
                <a:spcPts val="0"/>
              </a:spcBef>
              <a:buFont typeface="Muli"/>
              <a:buChar char="-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disorganized files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898975" y="3410225"/>
            <a:ext cx="3239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3514075" y="2365725"/>
            <a:ext cx="23514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DELAY IN ATTENDING TO SERVICES AND CLIENT REQUESTS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128175" y="1429800"/>
            <a:ext cx="3075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-inefficient handling of files and reports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-untimely scheduling input which causes unattended services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093200" y="1500050"/>
            <a:ext cx="8050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-employees not from the Sales and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  Marketing Department receive client calls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-employees miss some services</a:t>
            </a:r>
          </a:p>
        </p:txBody>
      </p:sp>
      <p:sp>
        <p:nvSpPr>
          <p:cNvPr id="210" name="Shape 210"/>
          <p:cNvSpPr/>
          <p:nvPr/>
        </p:nvSpPr>
        <p:spPr>
          <a:xfrm>
            <a:off x="2033475" y="1004775"/>
            <a:ext cx="1480500" cy="37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830275" y="1004775"/>
            <a:ext cx="1480500" cy="37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013275" y="3032825"/>
            <a:ext cx="1480500" cy="37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AREAS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Ununified customer schedules/calendars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Weak interdepartmental 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document backups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Difficulty looking at past records due to the large collection of files accumulated throughout the 12 years of operation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520800" y="1991850"/>
            <a:ext cx="810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THE PROPOSED SYSTEM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HIVE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Resource Management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ctrTitle"/>
          </p:nvPr>
        </p:nvSpPr>
        <p:spPr>
          <a:xfrm>
            <a:off x="2956825" y="2049760"/>
            <a:ext cx="55338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34" name="Shape 234"/>
          <p:cNvSpPr txBox="1"/>
          <p:nvPr>
            <p:ph idx="4294967295" type="subTitle"/>
          </p:nvPr>
        </p:nvSpPr>
        <p:spPr>
          <a:xfrm>
            <a:off x="3064700" y="2636358"/>
            <a:ext cx="5533800" cy="219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/>
          </a:p>
        </p:txBody>
      </p:sp>
      <p:grpSp>
        <p:nvGrpSpPr>
          <p:cNvPr id="235" name="Shape 23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36" name="Shape 236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1681875" y="2683100"/>
            <a:ext cx="1274937" cy="115980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SERVICES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Household Pest Control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Termite Management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General Services (Construction, Paint,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520800" y="1991850"/>
            <a:ext cx="810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ORGANIZATIONAL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chart.PNG" id="112" name="Shape 112"/>
          <p:cNvPicPr preferRelativeResize="0"/>
          <p:nvPr/>
        </p:nvPicPr>
        <p:blipFill rotWithShape="1">
          <a:blip r:embed="rId3">
            <a:alphaModFix/>
          </a:blip>
          <a:srcRect b="0" l="2461" r="3243" t="7355"/>
          <a:stretch/>
        </p:blipFill>
        <p:spPr>
          <a:xfrm>
            <a:off x="-37212" y="533025"/>
            <a:ext cx="9218423" cy="396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3564575" y="1387550"/>
            <a:ext cx="0" cy="598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chart.PNG" id="118" name="Shape 118"/>
          <p:cNvPicPr preferRelativeResize="0"/>
          <p:nvPr/>
        </p:nvPicPr>
        <p:blipFill rotWithShape="1">
          <a:blip r:embed="rId3">
            <a:alphaModFix/>
          </a:blip>
          <a:srcRect b="0" l="2461" r="3243" t="7355"/>
          <a:stretch/>
        </p:blipFill>
        <p:spPr>
          <a:xfrm>
            <a:off x="-37212" y="533025"/>
            <a:ext cx="9218423" cy="396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 - Copy.PN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364" y="1580562"/>
            <a:ext cx="3877274" cy="19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chart.PNG" id="124" name="Shape 124"/>
          <p:cNvPicPr preferRelativeResize="0"/>
          <p:nvPr/>
        </p:nvPicPr>
        <p:blipFill rotWithShape="1">
          <a:blip r:embed="rId3">
            <a:alphaModFix/>
          </a:blip>
          <a:srcRect b="0" l="2461" r="3243" t="7355"/>
          <a:stretch/>
        </p:blipFill>
        <p:spPr>
          <a:xfrm>
            <a:off x="-37212" y="533025"/>
            <a:ext cx="9218423" cy="396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7511900" y="1507175"/>
            <a:ext cx="0" cy="598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orgchart.PNG"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912" y="1572987"/>
            <a:ext cx="2704175" cy="1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273657_591853051003244_1174815132_o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250" y="80625"/>
            <a:ext cx="60675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