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257" r:id="rId3"/>
    <p:sldId id="256" r:id="rId4"/>
    <p:sldId id="261" r:id="rId5"/>
    <p:sldId id="262" r:id="rId6"/>
    <p:sldId id="259" r:id="rId7"/>
    <p:sldId id="263" r:id="rId8"/>
    <p:sldId id="291" r:id="rId9"/>
    <p:sldId id="292" r:id="rId10"/>
    <p:sldId id="293" r:id="rId11"/>
    <p:sldId id="298" r:id="rId12"/>
    <p:sldId id="299" r:id="rId13"/>
    <p:sldId id="301" r:id="rId14"/>
    <p:sldId id="300" r:id="rId15"/>
    <p:sldId id="302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elicer celis" initials="Jec" lastIdx="1" clrIdx="0">
    <p:extLst>
      <p:ext uri="{19B8F6BF-5375-455C-9EA6-DF929625EA0E}">
        <p15:presenceInfo xmlns:p15="http://schemas.microsoft.com/office/powerpoint/2012/main" userId="Jorge elicer ce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explosion val="2"/>
          <c:dPt>
            <c:idx val="0"/>
            <c:bubble3D val="0"/>
            <c:spPr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18900000" scaled="0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1-0495-4661-8E63-37868AD6B59C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</c:spPr>
            <c:extLst>
              <c:ext xmlns:c16="http://schemas.microsoft.com/office/drawing/2014/chart" uri="{C3380CC4-5D6E-409C-BE32-E72D297353CC}">
                <c16:uniqueId val="{00000003-0495-4661-8E63-37868AD6B59C}"/>
              </c:ext>
            </c:extLst>
          </c:dPt>
          <c:dPt>
            <c:idx val="2"/>
            <c:bubble3D val="0"/>
            <c:spPr>
              <a:solidFill>
                <a:srgbClr val="FFCCFF"/>
              </a:solidFill>
            </c:spPr>
            <c:extLst>
              <c:ext xmlns:c16="http://schemas.microsoft.com/office/drawing/2014/chart" uri="{C3380CC4-5D6E-409C-BE32-E72D297353CC}">
                <c16:uniqueId val="{00000005-0495-4661-8E63-37868AD6B59C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c:spPr>
            <c:extLst>
              <c:ext xmlns:c16="http://schemas.microsoft.com/office/drawing/2014/chart" uri="{C3380CC4-5D6E-409C-BE32-E72D297353CC}">
                <c16:uniqueId val="{00000007-0495-4661-8E63-37868AD6B59C}"/>
              </c:ext>
            </c:extLst>
          </c:dPt>
          <c:dPt>
            <c:idx val="4"/>
            <c:bubble3D val="0"/>
            <c:spPr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c:spPr>
            <c:extLst>
              <c:ext xmlns:c16="http://schemas.microsoft.com/office/drawing/2014/chart" uri="{C3380CC4-5D6E-409C-BE32-E72D297353CC}">
                <c16:uniqueId val="{00000009-0495-4661-8E63-37868AD6B59C}"/>
              </c:ext>
            </c:extLst>
          </c:dPt>
          <c:dPt>
            <c:idx val="5"/>
            <c:bubble3D val="0"/>
            <c:spPr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</c:spPr>
            <c:extLst>
              <c:ext xmlns:c16="http://schemas.microsoft.com/office/drawing/2014/chart" uri="{C3380CC4-5D6E-409C-BE32-E72D297353CC}">
                <c16:uniqueId val="{0000000B-0495-4661-8E63-37868AD6B59C}"/>
              </c:ext>
            </c:extLst>
          </c:dPt>
          <c:dLbls>
            <c:dLbl>
              <c:idx val="0"/>
              <c:layout>
                <c:manualLayout>
                  <c:x val="-0.11846817367514739"/>
                  <c:y val="0.203443444555543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95-4661-8E63-37868AD6B59C}"/>
                </c:ext>
              </c:extLst>
            </c:dLbl>
            <c:dLbl>
              <c:idx val="2"/>
              <c:layout>
                <c:manualLayout>
                  <c:x val="-9.7296625606414097E-2"/>
                  <c:y val="-0.20210511589247318"/>
                </c:manualLayout>
              </c:layout>
              <c:tx>
                <c:rich>
                  <a:bodyPr/>
                  <a:lstStyle/>
                  <a:p>
                    <a:r>
                      <a:rPr lang="en-US" sz="1400" b="1" dirty="0"/>
                      <a:t>SALUD PUBLICA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95-4661-8E63-37868AD6B59C}"/>
                </c:ext>
              </c:extLst>
            </c:dLbl>
            <c:dLbl>
              <c:idx val="3"/>
              <c:layout>
                <c:manualLayout>
                  <c:x val="-4.1237113402061855E-2"/>
                  <c:y val="2.0000000000000046E-2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95-4661-8E63-37868AD6B59C}"/>
                </c:ext>
              </c:extLst>
            </c:dLbl>
            <c:dLbl>
              <c:idx val="5"/>
              <c:layout>
                <c:manualLayout>
                  <c:x val="0.12621268354442181"/>
                  <c:y val="0.2043337777284005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495-4661-8E63-37868AD6B5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CO" sz="100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Hoja1!$A$1:$B$6</c:f>
              <c:strCache>
                <c:ptCount val="6"/>
                <c:pt idx="0">
                  <c:v>ASEGURAMIENTO</c:v>
                </c:pt>
                <c:pt idx="1">
                  <c:v>PRESTACION DE SERVICIOS</c:v>
                </c:pt>
                <c:pt idx="2">
                  <c:v>SALUD PUBLICA</c:v>
                </c:pt>
                <c:pt idx="3">
                  <c:v>PROMOCION SOCIAL</c:v>
                </c:pt>
                <c:pt idx="4">
                  <c:v>RIESGOS PROFESIONALES</c:v>
                </c:pt>
                <c:pt idx="5">
                  <c:v>EMERGENCIAS Y DESASTRES</c:v>
                </c:pt>
              </c:strCache>
            </c:strRef>
          </c:cat>
          <c:val>
            <c:numRef>
              <c:f>Hoja1!$C$1:$C$6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95-4661-8E63-37868AD6B59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2T22:27:40.97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576C-ED0E-497B-8BD2-E8CDF209F5B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FAA2-AE0F-420A-97CC-C943E945B6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2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7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DFAA2-AE0F-420A-97CC-C943E945B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4" y="841773"/>
            <a:ext cx="6858001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4" y="2701528"/>
            <a:ext cx="6858001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3" indent="0" algn="ctr">
              <a:buNone/>
              <a:defRPr sz="1500"/>
            </a:lvl2pPr>
            <a:lvl3pPr marL="685787" indent="0" algn="ctr">
              <a:buNone/>
              <a:defRPr sz="1351"/>
            </a:lvl3pPr>
            <a:lvl4pPr marL="1028680" indent="0" algn="ctr">
              <a:buNone/>
              <a:defRPr sz="1200"/>
            </a:lvl4pPr>
            <a:lvl5pPr marL="1371572" indent="0" algn="ctr">
              <a:buNone/>
              <a:defRPr sz="1200"/>
            </a:lvl5pPr>
            <a:lvl6pPr marL="1714464" indent="0" algn="ctr">
              <a:buNone/>
              <a:defRPr sz="1200"/>
            </a:lvl6pPr>
            <a:lvl7pPr marL="2057358" indent="0" algn="ctr">
              <a:buNone/>
              <a:defRPr sz="1200"/>
            </a:lvl7pPr>
            <a:lvl8pPr marL="2400251" indent="0" algn="ctr">
              <a:buNone/>
              <a:defRPr sz="1200"/>
            </a:lvl8pPr>
            <a:lvl9pPr marL="2743145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3"/>
          </p:nvPr>
        </p:nvSpPr>
        <p:spPr>
          <a:xfrm>
            <a:off x="2941639" y="463550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273851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51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282311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7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3" indent="0">
              <a:buNone/>
              <a:defRPr sz="1500" b="1"/>
            </a:lvl2pPr>
            <a:lvl3pPr marL="685787" indent="0">
              <a:buNone/>
              <a:defRPr sz="1351" b="1"/>
            </a:lvl3pPr>
            <a:lvl4pPr marL="1028680" indent="0">
              <a:buNone/>
              <a:defRPr sz="1200" b="1"/>
            </a:lvl4pPr>
            <a:lvl5pPr marL="1371572" indent="0">
              <a:buNone/>
              <a:defRPr sz="1200" b="1"/>
            </a:lvl5pPr>
            <a:lvl6pPr marL="1714464" indent="0">
              <a:buNone/>
              <a:defRPr sz="1200" b="1"/>
            </a:lvl6pPr>
            <a:lvl7pPr marL="2057358" indent="0">
              <a:buNone/>
              <a:defRPr sz="1200" b="1"/>
            </a:lvl7pPr>
            <a:lvl8pPr marL="2400251" indent="0">
              <a:buNone/>
              <a:defRPr sz="1200" b="1"/>
            </a:lvl8pPr>
            <a:lvl9pPr marL="2743145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3" indent="0">
              <a:buNone/>
              <a:defRPr sz="1500" b="1"/>
            </a:lvl2pPr>
            <a:lvl3pPr marL="685787" indent="0">
              <a:buNone/>
              <a:defRPr sz="1351" b="1"/>
            </a:lvl3pPr>
            <a:lvl4pPr marL="1028680" indent="0">
              <a:buNone/>
              <a:defRPr sz="1200" b="1"/>
            </a:lvl4pPr>
            <a:lvl5pPr marL="1371572" indent="0">
              <a:buNone/>
              <a:defRPr sz="1200" b="1"/>
            </a:lvl5pPr>
            <a:lvl6pPr marL="1714464" indent="0">
              <a:buNone/>
              <a:defRPr sz="1200" b="1"/>
            </a:lvl6pPr>
            <a:lvl7pPr marL="2057358" indent="0">
              <a:buNone/>
              <a:defRPr sz="1200" b="1"/>
            </a:lvl7pPr>
            <a:lvl8pPr marL="2400251" indent="0">
              <a:buNone/>
              <a:defRPr sz="1200" b="1"/>
            </a:lvl8pPr>
            <a:lvl9pPr marL="2743145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7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740576"/>
            <a:ext cx="4629151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7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93" indent="0">
              <a:buNone/>
              <a:defRPr sz="1051"/>
            </a:lvl2pPr>
            <a:lvl3pPr marL="685787" indent="0">
              <a:buNone/>
              <a:defRPr sz="900"/>
            </a:lvl3pPr>
            <a:lvl4pPr marL="1028680" indent="0">
              <a:buNone/>
              <a:defRPr sz="751"/>
            </a:lvl4pPr>
            <a:lvl5pPr marL="1371572" indent="0">
              <a:buNone/>
              <a:defRPr sz="751"/>
            </a:lvl5pPr>
            <a:lvl6pPr marL="1714464" indent="0">
              <a:buNone/>
              <a:defRPr sz="751"/>
            </a:lvl6pPr>
            <a:lvl7pPr marL="2057358" indent="0">
              <a:buNone/>
              <a:defRPr sz="751"/>
            </a:lvl7pPr>
            <a:lvl8pPr marL="2400251" indent="0">
              <a:buNone/>
              <a:defRPr sz="751"/>
            </a:lvl8pPr>
            <a:lvl9pPr marL="2743145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740576"/>
            <a:ext cx="4629151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893" indent="0">
              <a:buNone/>
              <a:defRPr sz="2100"/>
            </a:lvl2pPr>
            <a:lvl3pPr marL="685787" indent="0">
              <a:buNone/>
              <a:defRPr sz="1800"/>
            </a:lvl3pPr>
            <a:lvl4pPr marL="1028680" indent="0">
              <a:buNone/>
              <a:defRPr sz="1500"/>
            </a:lvl4pPr>
            <a:lvl5pPr marL="1371572" indent="0">
              <a:buNone/>
              <a:defRPr sz="1500"/>
            </a:lvl5pPr>
            <a:lvl6pPr marL="1714464" indent="0">
              <a:buNone/>
              <a:defRPr sz="1500"/>
            </a:lvl6pPr>
            <a:lvl7pPr marL="2057358" indent="0">
              <a:buNone/>
              <a:defRPr sz="1500"/>
            </a:lvl7pPr>
            <a:lvl8pPr marL="2400251" indent="0">
              <a:buNone/>
              <a:defRPr sz="1500"/>
            </a:lvl8pPr>
            <a:lvl9pPr marL="2743145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7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893" indent="0">
              <a:buNone/>
              <a:defRPr sz="1051"/>
            </a:lvl2pPr>
            <a:lvl3pPr marL="685787" indent="0">
              <a:buNone/>
              <a:defRPr sz="900"/>
            </a:lvl3pPr>
            <a:lvl4pPr marL="1028680" indent="0">
              <a:buNone/>
              <a:defRPr sz="751"/>
            </a:lvl4pPr>
            <a:lvl5pPr marL="1371572" indent="0">
              <a:buNone/>
              <a:defRPr sz="751"/>
            </a:lvl5pPr>
            <a:lvl6pPr marL="1714464" indent="0">
              <a:buNone/>
              <a:defRPr sz="751"/>
            </a:lvl6pPr>
            <a:lvl7pPr marL="2057358" indent="0">
              <a:buNone/>
              <a:defRPr sz="751"/>
            </a:lvl7pPr>
            <a:lvl8pPr marL="2400251" indent="0">
              <a:buNone/>
              <a:defRPr sz="751"/>
            </a:lvl8pPr>
            <a:lvl9pPr marL="2743145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80399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BD67-94C2-421F-9A3C-F642AD5D938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4A2D-89AE-436E-AE56-168369F06E40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13C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8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0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3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5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0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2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6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98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1" indent="-171448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0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2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4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58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1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45" algn="l" defTabSz="68578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edios-antioquia.gov.co/Proyectos/Plan_Desarrollo/Plan%20de%20Desarrollo%20Consolidado%20Remedios%202020-2023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Plan%20Territorial%20de%20Salud%202020-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Resoluci&#243;n%20No.%201035%20de%202022%20PDSP%202022-2031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F63A70-25E4-4380-8F75-1B9C50E79516}"/>
              </a:ext>
            </a:extLst>
          </p:cNvPr>
          <p:cNvSpPr txBox="1"/>
          <p:nvPr/>
        </p:nvSpPr>
        <p:spPr>
          <a:xfrm>
            <a:off x="2011680" y="863590"/>
            <a:ext cx="46126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latin typeface="Work Sans" pitchFamily="2" charset="0"/>
              </a:rPr>
              <a:t>PLANES DE </a:t>
            </a:r>
            <a:r>
              <a:rPr lang="es-ES" sz="3600">
                <a:solidFill>
                  <a:srgbClr val="000000"/>
                </a:solidFill>
                <a:latin typeface="Work Sans" pitchFamily="2" charset="0"/>
              </a:rPr>
              <a:t>DESARROLLO MUNICIPALES </a:t>
            </a:r>
            <a:r>
              <a:rPr lang="es-ES" sz="3600" dirty="0">
                <a:solidFill>
                  <a:srgbClr val="000000"/>
                </a:solidFill>
                <a:latin typeface="Work Sans" pitchFamily="2" charset="0"/>
              </a:rPr>
              <a:t>y PLANES TERRITORIALES DE SALUD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8289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0">
            <a:extLst>
              <a:ext uri="{FF2B5EF4-FFF2-40B4-BE49-F238E27FC236}">
                <a16:creationId xmlns:a16="http://schemas.microsoft.com/office/drawing/2014/main" id="{64CB069D-958C-4DA0-93C6-CA9B93F079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80640" y="518159"/>
            <a:ext cx="3870960" cy="31845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FORMULACIÓN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B356A1C3-6734-4ECE-B2E9-8869BA2CC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474788"/>
            <a:ext cx="2428875" cy="19607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OBJETIVOS</a:t>
            </a:r>
          </a:p>
          <a:p>
            <a:pPr algn="ctr">
              <a:lnSpc>
                <a:spcPct val="130000"/>
              </a:lnSpc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METAS</a:t>
            </a:r>
          </a:p>
          <a:p>
            <a:pPr algn="ctr">
              <a:lnSpc>
                <a:spcPct val="130000"/>
              </a:lnSpc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PROGRAMAS</a:t>
            </a:r>
          </a:p>
          <a:p>
            <a:pPr algn="ctr">
              <a:lnSpc>
                <a:spcPct val="130000"/>
              </a:lnSpc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PROYECTOS</a:t>
            </a:r>
            <a:endParaRPr lang="es-ES_tradnl" sz="18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AutoShape 28">
            <a:extLst>
              <a:ext uri="{FF2B5EF4-FFF2-40B4-BE49-F238E27FC236}">
                <a16:creationId xmlns:a16="http://schemas.microsoft.com/office/drawing/2014/main" id="{16C012F5-700B-4A74-AF91-DAD81AF58F6F}"/>
              </a:ext>
            </a:extLst>
          </p:cNvPr>
          <p:cNvSpPr>
            <a:spLocks/>
          </p:cNvSpPr>
          <p:nvPr/>
        </p:nvSpPr>
        <p:spPr bwMode="auto">
          <a:xfrm>
            <a:off x="2865755" y="1474788"/>
            <a:ext cx="431800" cy="1960792"/>
          </a:xfrm>
          <a:prstGeom prst="rightBrace">
            <a:avLst>
              <a:gd name="adj1" fmla="val 472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s-ES"/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5E64CA5A-87FD-405E-92DC-C4A83E59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449388"/>
            <a:ext cx="5184775" cy="208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r>
              <a:rPr lang="es-ES_tradnl" sz="1800" b="1" dirty="0">
                <a:latin typeface="Arial Narrow" pitchFamily="34" charset="0"/>
              </a:rPr>
              <a:t>Insumos: Plan Nacional de Desarrollo, Programa de Gobierno Gobernador Electo, Estudios, Planes Estratégicos, etc.</a:t>
            </a: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s-ES_tradnl" sz="1800" b="1" dirty="0">
              <a:latin typeface="Arial Narrow" pitchFamily="34" charset="0"/>
            </a:endParaRP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r>
              <a:rPr lang="es-ES_tradnl" sz="1800" b="1" dirty="0">
                <a:latin typeface="Arial Narrow" pitchFamily="34" charset="0"/>
              </a:rPr>
              <a:t>Programa Gobierno</a:t>
            </a: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endParaRPr lang="es-ES_tradnl" sz="1800" b="1" dirty="0">
              <a:latin typeface="Arial Narrow" pitchFamily="34" charset="0"/>
            </a:endParaRP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r>
              <a:rPr lang="es-ES_tradnl" sz="1800" b="1" dirty="0">
                <a:latin typeface="Arial Narrow" pitchFamily="34" charset="0"/>
              </a:rPr>
              <a:t>Análisis diagnóstico</a:t>
            </a: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endParaRPr lang="es-ES_tradnl" sz="1800" b="1" dirty="0">
              <a:latin typeface="Arial Narrow" pitchFamily="34" charset="0"/>
            </a:endParaRPr>
          </a:p>
          <a:p>
            <a:pPr marL="266700" indent="-266700" algn="just">
              <a:lnSpc>
                <a:spcPct val="80000"/>
              </a:lnSpc>
              <a:buClr>
                <a:srgbClr val="006600"/>
              </a:buClr>
              <a:buSzPct val="80000"/>
              <a:buFont typeface="Wingdings" pitchFamily="2" charset="2"/>
              <a:buChar char="ü"/>
            </a:pPr>
            <a:r>
              <a:rPr lang="es-ES_tradnl" sz="1800" b="1" dirty="0">
                <a:latin typeface="Arial Narrow" pitchFamily="34" charset="0"/>
              </a:rPr>
              <a:t>Recursos disponibles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544C8A33-67ED-4E5A-A8A1-4AF4AB43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088" y="3750590"/>
            <a:ext cx="47025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Objetivos generales - Desarrollo municipio</a:t>
            </a:r>
          </a:p>
          <a:p>
            <a:pPr algn="ctr">
              <a:defRPr/>
            </a:pPr>
            <a:r>
              <a:rPr lang="es-ES_tradnl" sz="1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Funciones y competencias</a:t>
            </a:r>
          </a:p>
        </p:txBody>
      </p:sp>
    </p:spTree>
    <p:extLst>
      <p:ext uri="{BB962C8B-B14F-4D97-AF65-F5344CB8AC3E}">
        <p14:creationId xmlns:p14="http://schemas.microsoft.com/office/powerpoint/2010/main" val="120240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0E0A875D-365A-4B42-BDA7-1342501D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" y="1026160"/>
            <a:ext cx="6319520" cy="1960880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IMPORTANTE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El incumplimiento del cronograma establecido por la Ley 152 de 1994,  respecto de la 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presentación  del  Plan  ante  las  diferentes  instancias  de  planeación,  impide  a  los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mandatarios la posibilidad de aprobarlo por Decreto, en caso de tener dificultades en 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el  Cuerpo  Colegiado,  así corren el riesgo de que el instrumento sea demandado por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cualquier actor del territorio y, en consecuencia, la entidad se quede sin la respectiva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carta  de  navegación  para  el  período  de  gobierno.   </a:t>
            </a:r>
          </a:p>
          <a:p>
            <a:pPr marL="85725" algn="just">
              <a:lnSpc>
                <a:spcPct val="110000"/>
              </a:lnSpc>
              <a:defRPr/>
            </a:pPr>
            <a:r>
              <a:rPr lang="es-ES_tradnl" sz="1400" b="1" dirty="0">
                <a:solidFill>
                  <a:schemeClr val="bg1"/>
                </a:solidFill>
                <a:latin typeface="Arial Narrow" pitchFamily="34" charset="0"/>
              </a:rPr>
              <a:t>Además de las sanciones disciplinarias  que ello puede acarrear.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CABD7D-D346-4E0B-911C-39E1F47B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2" y="3171056"/>
            <a:ext cx="1534318" cy="13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s-E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Fecha limite</a:t>
            </a:r>
          </a:p>
          <a:p>
            <a:pPr algn="r">
              <a:lnSpc>
                <a:spcPct val="120000"/>
              </a:lnSpc>
              <a:defRPr/>
            </a:pPr>
            <a:r>
              <a:rPr lang="es-E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aprobación</a:t>
            </a:r>
          </a:p>
          <a:p>
            <a:pPr algn="r">
              <a:lnSpc>
                <a:spcPct val="120000"/>
              </a:lnSpc>
              <a:defRPr/>
            </a:pPr>
            <a:r>
              <a:rPr lang="es-E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 de mayo </a:t>
            </a:r>
          </a:p>
          <a:p>
            <a:pPr algn="r">
              <a:lnSpc>
                <a:spcPct val="120000"/>
              </a:lnSpc>
              <a:defRPr/>
            </a:pPr>
            <a:r>
              <a:rPr lang="es-E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….</a:t>
            </a:r>
          </a:p>
          <a:p>
            <a:pPr algn="r">
              <a:lnSpc>
                <a:spcPct val="120000"/>
              </a:lnSpc>
              <a:defRPr/>
            </a:pPr>
            <a:endParaRPr lang="es-ES" sz="1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" name="Flecha: a la derecha 7">
            <a:hlinkClick r:id="rId3"/>
            <a:extLst>
              <a:ext uri="{FF2B5EF4-FFF2-40B4-BE49-F238E27FC236}">
                <a16:creationId xmlns:a16="http://schemas.microsoft.com/office/drawing/2014/main" id="{A6317A6F-006D-4CBB-963B-35B97EB3F4B5}"/>
              </a:ext>
            </a:extLst>
          </p:cNvPr>
          <p:cNvSpPr/>
          <p:nvPr/>
        </p:nvSpPr>
        <p:spPr>
          <a:xfrm>
            <a:off x="2722880" y="3495040"/>
            <a:ext cx="408432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83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C8D5BF8-4BBD-42BF-A6DF-1ECE6094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20" y="879736"/>
            <a:ext cx="4754880" cy="307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s-MX" sz="4000" dirty="0"/>
              <a:t>  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s-MX" sz="3200" b="1" dirty="0"/>
              <a:t>PLAN DE DESARROLLO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s-MX" sz="1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s-MX" sz="36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s-MX" sz="32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s-MX" sz="32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s-MX" sz="2800" b="1" dirty="0"/>
              <a:t>PLAN TERRITORIAL DE SALUD 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A81BD655-AEFB-4C15-89FC-23F01B2F7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540" y="2415220"/>
            <a:ext cx="505460" cy="624205"/>
          </a:xfrm>
          <a:prstGeom prst="downArrow">
            <a:avLst>
              <a:gd name="adj1" fmla="val 62549"/>
              <a:gd name="adj2" fmla="val 2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9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B7D418-AA84-4E47-8506-7E5075BAE4A3}"/>
              </a:ext>
            </a:extLst>
          </p:cNvPr>
          <p:cNvSpPr txBox="1"/>
          <p:nvPr/>
        </p:nvSpPr>
        <p:spPr>
          <a:xfrm>
            <a:off x="660400" y="1361440"/>
            <a:ext cx="3159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3" action="ppaction://hlinkfile"/>
              </a:rPr>
              <a:t>Plan Territorial 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 Salud</a:t>
            </a:r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el instrumento estratégico e indicativo de política pública en 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salud</a:t>
            </a:r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que permite a las entidades 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territoriales</a:t>
            </a:r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contribuir con el logro de las metas estratégicas del 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Plan</a:t>
            </a:r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Decenal de </a:t>
            </a:r>
            <a:r>
              <a:rPr lang="es-E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Salud</a:t>
            </a:r>
            <a:r>
              <a:rPr lang="es-E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Pública.</a:t>
            </a: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05B7E-EF91-4E92-A54B-A9647984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15439"/>
            <a:ext cx="3732659" cy="2488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525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E9EA707-6398-46CC-9131-367CEFFA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24" y="636176"/>
            <a:ext cx="7429500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000" b="1" dirty="0"/>
              <a:t>PLAN NACIONAL DE SALUD PUBLICA</a:t>
            </a:r>
            <a:endParaRPr lang="es-MX" sz="1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B0236EE-910D-4FCF-94A8-2544B4E5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48" y="1036286"/>
            <a:ext cx="7312052" cy="412420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Marco Legal: </a:t>
            </a:r>
          </a:p>
          <a:p>
            <a:r>
              <a:rPr lang="es-MX" sz="1600" dirty="0"/>
              <a:t>Constitución Política Nacional (Art.189)</a:t>
            </a:r>
          </a:p>
          <a:p>
            <a:endParaRPr lang="es-MX" sz="1600" dirty="0"/>
          </a:p>
          <a:p>
            <a:r>
              <a:rPr lang="es-MX" sz="1600" dirty="0"/>
              <a:t>Ley 9 de 1979</a:t>
            </a:r>
          </a:p>
          <a:p>
            <a:endParaRPr lang="es-MX" sz="1600" dirty="0"/>
          </a:p>
          <a:p>
            <a:r>
              <a:rPr lang="es-MX" sz="1600" dirty="0"/>
              <a:t>Ley 10 1990</a:t>
            </a:r>
          </a:p>
          <a:p>
            <a:endParaRPr lang="es-MX" sz="1600" dirty="0"/>
          </a:p>
          <a:p>
            <a:r>
              <a:rPr lang="es-MX" sz="1600" dirty="0"/>
              <a:t>Ley 100 de 1993</a:t>
            </a:r>
          </a:p>
          <a:p>
            <a:endParaRPr lang="es-MX" sz="1600" dirty="0"/>
          </a:p>
          <a:p>
            <a:r>
              <a:rPr lang="es-MX" sz="1600" dirty="0"/>
              <a:t>Ley 715 de 2001</a:t>
            </a:r>
          </a:p>
          <a:p>
            <a:endParaRPr lang="es-MX" sz="1600" dirty="0"/>
          </a:p>
          <a:p>
            <a:r>
              <a:rPr lang="es-MX" sz="1600" dirty="0"/>
              <a:t>Ley 1122 de 2007 </a:t>
            </a:r>
          </a:p>
          <a:p>
            <a:endParaRPr lang="es-MX" sz="1600" dirty="0"/>
          </a:p>
          <a:p>
            <a:r>
              <a:rPr lang="es-MX" sz="1600" dirty="0"/>
              <a:t>Resolución 1035 de junio 14 de 2022 (Adopción del Plan Decenal de Salud Pública 2022-2031)</a:t>
            </a:r>
            <a:endParaRPr lang="es-MX" sz="1200" dirty="0"/>
          </a:p>
          <a:p>
            <a:endParaRPr lang="es-ES" sz="1800" dirty="0"/>
          </a:p>
        </p:txBody>
      </p:sp>
      <p:cxnSp>
        <p:nvCxnSpPr>
          <p:cNvPr id="6" name="Conector recto 5">
            <a:hlinkClick r:id="rId3" action="ppaction://hlinkfile"/>
            <a:extLst>
              <a:ext uri="{FF2B5EF4-FFF2-40B4-BE49-F238E27FC236}">
                <a16:creationId xmlns:a16="http://schemas.microsoft.com/office/drawing/2014/main" id="{06881431-4834-4EEC-A0B3-C2F4D27A655D}"/>
              </a:ext>
            </a:extLst>
          </p:cNvPr>
          <p:cNvCxnSpPr/>
          <p:nvPr/>
        </p:nvCxnSpPr>
        <p:spPr>
          <a:xfrm>
            <a:off x="883920" y="4531360"/>
            <a:ext cx="3078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5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6E71E57-E4CE-48AB-962A-E295C2992BA7}"/>
              </a:ext>
            </a:extLst>
          </p:cNvPr>
          <p:cNvSpPr txBox="1">
            <a:spLocks/>
          </p:cNvSpPr>
          <p:nvPr/>
        </p:nvSpPr>
        <p:spPr>
          <a:xfrm>
            <a:off x="1046480" y="944880"/>
            <a:ext cx="6238240" cy="55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/>
              <a:t>PLAN DE SALUD TERRITORIAL</a:t>
            </a:r>
            <a:endParaRPr lang="es-ES" sz="2800" b="1" dirty="0"/>
          </a:p>
        </p:txBody>
      </p:sp>
      <p:graphicFrame>
        <p:nvGraphicFramePr>
          <p:cNvPr id="3" name="5 Gráfico">
            <a:extLst>
              <a:ext uri="{FF2B5EF4-FFF2-40B4-BE49-F238E27FC236}">
                <a16:creationId xmlns:a16="http://schemas.microsoft.com/office/drawing/2014/main" id="{40188D15-15AB-4EBB-A129-E6EE57CD6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599945"/>
              </p:ext>
            </p:extLst>
          </p:nvPr>
        </p:nvGraphicFramePr>
        <p:xfrm>
          <a:off x="1331640" y="1818640"/>
          <a:ext cx="4926920" cy="267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269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1244" y="1629417"/>
            <a:ext cx="6858001" cy="1086875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Muchas gracias!!!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C719C-CBA7-4DCD-823E-9B2833C50891}"/>
              </a:ext>
            </a:extLst>
          </p:cNvPr>
          <p:cNvSpPr txBox="1"/>
          <p:nvPr/>
        </p:nvSpPr>
        <p:spPr>
          <a:xfrm>
            <a:off x="2468880" y="2001520"/>
            <a:ext cx="62687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solidFill>
                  <a:srgbClr val="000000"/>
                </a:solidFill>
                <a:effectLst/>
                <a:latin typeface="Work Sans" pitchFamily="2" charset="0"/>
              </a:rPr>
              <a:t>Es el documento que sirve de base y provee los lineamiento​s estratégicos de las políticas públicas formuladas por el </a:t>
            </a:r>
            <a:r>
              <a:rPr lang="es-ES" sz="2000" dirty="0">
                <a:solidFill>
                  <a:srgbClr val="000000"/>
                </a:solidFill>
                <a:latin typeface="Work Sans" pitchFamily="2" charset="0"/>
              </a:rPr>
              <a:t>alcalde municipal,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Work Sans" pitchFamily="2" charset="0"/>
              </a:rPr>
              <a:t>a través de su equipo de gobierno. </a:t>
            </a:r>
            <a:r>
              <a:rPr lang="es-ES" sz="2000" dirty="0">
                <a:solidFill>
                  <a:srgbClr val="000000"/>
                </a:solidFill>
                <a:latin typeface="Work Sans" pitchFamily="2" charset="0"/>
              </a:rPr>
              <a:t>E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Work Sans" pitchFamily="2" charset="0"/>
              </a:rPr>
              <a:t>s el instrumento formal y legal por medio del cual se trazan los objetivos del gobierno de turno permitiendo la subsecuente evaluación de su gestión.</a:t>
            </a:r>
            <a:endParaRPr lang="es-C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F97068-90C4-4406-BE3C-D6AF1A7D315B}"/>
              </a:ext>
            </a:extLst>
          </p:cNvPr>
          <p:cNvSpPr txBox="1"/>
          <p:nvPr/>
        </p:nvSpPr>
        <p:spPr>
          <a:xfrm>
            <a:off x="487680" y="115150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000000"/>
                </a:solidFill>
                <a:effectLst/>
                <a:latin typeface="Work Sans" pitchFamily="2" charset="0"/>
              </a:rPr>
              <a:t>PLAN DE DESARROLLO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13239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Rectángulo">
            <a:extLst>
              <a:ext uri="{FF2B5EF4-FFF2-40B4-BE49-F238E27FC236}">
                <a16:creationId xmlns:a16="http://schemas.microsoft.com/office/drawing/2014/main" id="{620EA54A-A7D2-4C8F-A97D-40C6D21562C1}"/>
              </a:ext>
            </a:extLst>
          </p:cNvPr>
          <p:cNvSpPr/>
          <p:nvPr/>
        </p:nvSpPr>
        <p:spPr>
          <a:xfrm>
            <a:off x="251521" y="1158240"/>
            <a:ext cx="399535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ES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PROCESO ELABORACIÓN</a:t>
            </a:r>
            <a:endParaRPr lang="es-CO" sz="36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r>
              <a:rPr lang="es-E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Plan de Desarrollo M</a:t>
            </a:r>
            <a:r>
              <a:rPr lang="es-CO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unicipal</a:t>
            </a:r>
            <a:endParaRPr lang="es-CO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/>
            <a:endParaRPr lang="es-CO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2792DF3-4C07-4A9A-A3C8-46397E03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258" y="714362"/>
            <a:ext cx="3014609" cy="3714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173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D138155-2230-4416-B8B8-692C8CE2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080" y="547792"/>
            <a:ext cx="4392489" cy="576262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2500" lnSpcReduction="10000"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s-E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MARCO NORMATIVO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93E36B-D2BA-45F1-922D-B29E63D43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520" y="1215494"/>
            <a:ext cx="5822950" cy="35382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defTabSz="685787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3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0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2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4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58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1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45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es-ES" sz="2400" b="1" dirty="0">
                <a:latin typeface="Arial Narrow" pitchFamily="34" charset="0"/>
              </a:rPr>
              <a:t>Ley Orgánica del Plan de Desarrollo, Ley 152 del 15 de julio de 1994. </a:t>
            </a:r>
          </a:p>
          <a:p>
            <a:pPr algn="just">
              <a:lnSpc>
                <a:spcPct val="110000"/>
              </a:lnSpc>
            </a:pPr>
            <a:r>
              <a:rPr lang="es-ES" sz="2400" b="1" dirty="0">
                <a:latin typeface="Arial Narrow" pitchFamily="34" charset="0"/>
              </a:rPr>
              <a:t>El proceso de planeación </a:t>
            </a:r>
          </a:p>
          <a:p>
            <a:pPr algn="just">
              <a:lnSpc>
                <a:spcPct val="110000"/>
              </a:lnSpc>
            </a:pPr>
            <a:r>
              <a:rPr lang="es-ES" sz="2400" b="1" dirty="0">
                <a:latin typeface="Arial Narrow" pitchFamily="34" charset="0"/>
              </a:rPr>
              <a:t>Plan de desarrollo como su instrumento principal, </a:t>
            </a:r>
          </a:p>
          <a:p>
            <a:pPr algn="just">
              <a:lnSpc>
                <a:spcPct val="110000"/>
              </a:lnSpc>
            </a:pPr>
            <a:r>
              <a:rPr lang="es-ES" sz="2400" b="1" dirty="0">
                <a:latin typeface="Arial Narrow" pitchFamily="34" charset="0"/>
              </a:rPr>
              <a:t>otros conceptos de la gestión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endParaRPr lang="es-CO" sz="1500" b="1" dirty="0">
              <a:solidFill>
                <a:srgbClr val="0000CC"/>
              </a:solidFill>
              <a:latin typeface="Arial Narrow" pitchFamily="34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" sz="2400" b="1" dirty="0">
                <a:latin typeface="Arial Narrow" pitchFamily="34" charset="0"/>
              </a:rPr>
              <a:t>“El Concejo municipal deberá decidir sobre los Planes dentro del mes siguiente a su presentación…”. </a:t>
            </a:r>
            <a:r>
              <a:rPr lang="es-ES" sz="1700" dirty="0">
                <a:latin typeface="Arial Narrow" pitchFamily="34" charset="0"/>
              </a:rPr>
              <a:t>(artículo 40  - Ley 152/94).</a:t>
            </a:r>
          </a:p>
          <a:p>
            <a:pPr algn="just">
              <a:lnSpc>
                <a:spcPct val="110000"/>
              </a:lnSpc>
              <a:buFontTx/>
              <a:buNone/>
            </a:pPr>
            <a:endParaRPr lang="es-ES_tradnl" sz="1500" b="1" dirty="0">
              <a:latin typeface="Arial Narrow" pitchFamily="34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endParaRPr lang="es-ES" sz="15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A3018C8-992D-48DE-84B2-A798F4BA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200" y="555288"/>
            <a:ext cx="4632325" cy="576262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2500" lnSpcReduction="10000"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s-E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MARCO NORMATIVO</a:t>
            </a:r>
            <a:endParaRPr lang="es-ES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2E5895-4248-493C-B051-9298CB92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420" y="1402080"/>
            <a:ext cx="5243160" cy="2570479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685787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3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0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2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4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58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1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45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es-ES" sz="2400" b="1" dirty="0">
                <a:latin typeface="Arial Narrow" pitchFamily="34" charset="0"/>
              </a:rPr>
              <a:t>Los municipios tienen </a:t>
            </a:r>
            <a:r>
              <a:rPr lang="es-ES" sz="2400" b="1" dirty="0">
                <a:solidFill>
                  <a:srgbClr val="0000CC"/>
                </a:solidFill>
                <a:latin typeface="Arial Narrow" pitchFamily="34" charset="0"/>
              </a:rPr>
              <a:t>autonomía en su proceso de planeación</a:t>
            </a:r>
            <a:r>
              <a:rPr lang="es-ES" sz="2400" b="1" dirty="0">
                <a:latin typeface="Arial Narrow" pitchFamily="34" charset="0"/>
              </a:rPr>
              <a:t>, siempre y cuando se realice en el marco de sus competencias, recursos y responsabilidades. (artículo 32 – Ley 152/94 ).</a:t>
            </a:r>
          </a:p>
          <a:p>
            <a:pPr algn="just">
              <a:lnSpc>
                <a:spcPct val="110000"/>
              </a:lnSpc>
              <a:buFontTx/>
              <a:buNone/>
            </a:pPr>
            <a:endParaRPr lang="es-ES_tradnl" sz="1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1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B872B5C-2F88-4DB6-ADF8-0D65AE0B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520" y="751840"/>
            <a:ext cx="5882640" cy="507048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¿Para qué sirve el Plan de Desarrollo?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DBCD9B-1BFB-4574-8EA0-CA68624D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" y="1545908"/>
            <a:ext cx="7104380" cy="2314892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685787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3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0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2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4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58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1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45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Clr>
                <a:srgbClr val="006600"/>
              </a:buClr>
              <a:buSzPct val="75000"/>
              <a:buFont typeface="Wingdings" pitchFamily="2" charset="2"/>
              <a:buNone/>
              <a:defRPr/>
            </a:pPr>
            <a:r>
              <a:rPr lang="es-ES" b="1">
                <a:latin typeface="Arial Narrow" pitchFamily="34" charset="0"/>
              </a:rPr>
              <a:t>Constituye </a:t>
            </a:r>
            <a:r>
              <a:rPr lang="es-ES" b="1">
                <a:solidFill>
                  <a:srgbClr val="0070C0"/>
                </a:solidFill>
                <a:latin typeface="Arial Narrow" pitchFamily="34" charset="0"/>
              </a:rPr>
              <a:t>el </a:t>
            </a:r>
            <a:r>
              <a:rPr lang="es-ES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punto de referencia</a:t>
            </a:r>
            <a:r>
              <a:rPr lang="es-ES" b="1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s-ES" b="1">
                <a:latin typeface="Arial Narrow" pitchFamily="34" charset="0"/>
              </a:rPr>
              <a:t>en todo proceso de gestión pública, pues a través de él, se articula y delimita la acción del Estado, tanto a nivel nacional como territorial, con el objeto de asegurar el </a:t>
            </a:r>
            <a:r>
              <a:rPr lang="es-ES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uso eficiente de sus recursos y el desempeño adecuado de las funciones</a:t>
            </a:r>
            <a:r>
              <a:rPr lang="es-ES" b="1">
                <a:latin typeface="Arial Narrow" pitchFamily="34" charset="0"/>
              </a:rPr>
              <a:t> que les hayan sido asignadas por la Constitución y la ley.</a:t>
            </a:r>
          </a:p>
          <a:p>
            <a:pPr algn="just">
              <a:lnSpc>
                <a:spcPct val="160000"/>
              </a:lnSpc>
              <a:buClr>
                <a:srgbClr val="006600"/>
              </a:buClr>
              <a:buSzPct val="75000"/>
              <a:buFont typeface="Wingdings" pitchFamily="2" charset="2"/>
              <a:buNone/>
              <a:defRPr/>
            </a:pPr>
            <a:endParaRPr lang="es-E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E9515C-1B93-44F3-A883-2F59DEC9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9433"/>
            <a:ext cx="8064500" cy="45720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0000" lnSpcReduction="20000"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s-ES_tradnl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PROCESO</a:t>
            </a:r>
            <a:r>
              <a:rPr lang="es-ES_tradnl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s-ES_tradnl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PLANIFICADOR</a:t>
            </a:r>
            <a:endParaRPr lang="es-ES_tradnl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C726F8-1356-4D7D-843A-E0615B91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64" y="1058546"/>
            <a:ext cx="6012896" cy="3443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987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11">
            <a:extLst>
              <a:ext uri="{FF2B5EF4-FFF2-40B4-BE49-F238E27FC236}">
                <a16:creationId xmlns:a16="http://schemas.microsoft.com/office/drawing/2014/main" id="{D2B56A19-DB2D-4337-8636-F1D5FA7BD2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66165" y="742477"/>
            <a:ext cx="3856072" cy="3056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 dirty="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DIAGNOSTICO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40722CB7-79ED-4708-BB21-F07A8A23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1" y="1477012"/>
            <a:ext cx="222504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FOTOGRAFIA</a:t>
            </a:r>
          </a:p>
          <a:p>
            <a:pPr algn="ctr"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Línea Base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E62141F5-1473-44A2-A421-82EDA500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061" y="1861731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diamond" w="med" len="med"/>
            <a:tailEnd type="diamond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DF051F02-9956-400E-B4D9-E78A4346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383" y="1446233"/>
            <a:ext cx="25987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SITUACION ACTUAL</a:t>
            </a:r>
            <a:endParaRPr lang="es-ES_tradnl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59019A97-9AF2-44FB-AAA4-81DF4A70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085366"/>
            <a:ext cx="896620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 algn="ctr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B2836450-850D-4391-8895-270495F7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406" y="3060061"/>
            <a:ext cx="3719831" cy="15340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¿</a:t>
            </a:r>
            <a:r>
              <a:rPr lang="es-ES_tradnl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Qué ocurre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?</a:t>
            </a:r>
            <a:endParaRPr lang="es-ES_tradnl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¿</a:t>
            </a:r>
            <a:r>
              <a:rPr lang="es-ES_tradnl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Por qué ocurre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? </a:t>
            </a:r>
          </a:p>
          <a:p>
            <a:pPr algn="ctr">
              <a:lnSpc>
                <a:spcPct val="120000"/>
              </a:lnSpc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¿</a:t>
            </a:r>
            <a:r>
              <a:rPr lang="es-ES_tradnl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Qué se puede resolver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?</a:t>
            </a:r>
            <a:endParaRPr lang="es-ES_tradnl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s-ES_tradnl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Consecuencias</a:t>
            </a:r>
          </a:p>
        </p:txBody>
      </p:sp>
    </p:spTree>
    <p:extLst>
      <p:ext uri="{BB962C8B-B14F-4D97-AF65-F5344CB8AC3E}">
        <p14:creationId xmlns:p14="http://schemas.microsoft.com/office/powerpoint/2010/main" val="8484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AAC75-3906-4B72-9FA9-C5B28D50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79" y="396240"/>
            <a:ext cx="8168641" cy="995680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 defTabSz="6857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00913C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Características </a:t>
            </a:r>
            <a:b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que debe tener un plan de desarrollo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B37F042-8141-46E4-A34C-0C016B97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492250"/>
            <a:ext cx="7169150" cy="661670"/>
          </a:xfrm>
          <a:prstGeom prst="rect">
            <a:avLst/>
          </a:prstGeo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0" indent="0" algn="ctr" defTabSz="685787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3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7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80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72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64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58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51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45" indent="0" algn="ctr" defTabSz="68578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indent="-582613" algn="just">
              <a:lnSpc>
                <a:spcPct val="120000"/>
              </a:lnSpc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Responder a los compromisos adquiridos en el Programa de Gobierno. </a:t>
            </a:r>
          </a:p>
          <a:p>
            <a:pPr marL="582613" indent="-582613" algn="just">
              <a:lnSpc>
                <a:spcPct val="120000"/>
              </a:lnSpc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Estar articulado al POT - PND.  Entre otros.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C65CA9-C7C6-4671-A2CF-24D45877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254250"/>
            <a:ext cx="3887787" cy="18716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Orientado a resultados.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Coherente.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Estratégico.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Armonizado.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3F4D5-BBEA-41ED-A442-65E92C04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7279"/>
            <a:ext cx="3312160" cy="19929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Articulado.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Evaluable.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None/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(</a:t>
            </a:r>
            <a:r>
              <a:rPr lang="es-E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Indicadores – Marcadores)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r>
              <a:rPr lang="es-E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Viable.</a:t>
            </a:r>
          </a:p>
          <a:p>
            <a:pPr marL="582613" indent="-582613" algn="just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Ø"/>
              <a:defRPr/>
            </a:pPr>
            <a:endParaRPr lang="es-ES" sz="18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55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537</Words>
  <Application>Microsoft Office PowerPoint</Application>
  <PresentationFormat>Presentación en pantalla 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Arial</vt:lpstr>
      <vt:lpstr>Arial Narrow</vt:lpstr>
      <vt:lpstr>Arial Rounded MT Bold</vt:lpstr>
      <vt:lpstr>Calibri</vt:lpstr>
      <vt:lpstr>Calibri Light</vt:lpstr>
      <vt:lpstr>Tahoma</vt:lpstr>
      <vt:lpstr>Times New Roman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 Remedios</dc:creator>
  <cp:lastModifiedBy>SIAU</cp:lastModifiedBy>
  <cp:revision>17</cp:revision>
  <dcterms:created xsi:type="dcterms:W3CDTF">2020-01-14T19:42:59Z</dcterms:created>
  <dcterms:modified xsi:type="dcterms:W3CDTF">2023-01-16T19:13:48Z</dcterms:modified>
</cp:coreProperties>
</file>