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62E4E5-B415-40D9-AE11-14DF185E847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pt-BR"/>
        </a:p>
      </dgm:t>
    </dgm:pt>
    <dgm:pt modelId="{91E9555B-EFFC-4AD7-B90E-56F5DF4C41E5}">
      <dgm:prSet phldrT="[Texto]"/>
      <dgm:spPr/>
      <dgm:t>
        <a:bodyPr/>
        <a:lstStyle/>
        <a:p>
          <a:r>
            <a:rPr lang="pt-BR" dirty="0" err="1"/>
            <a:t>Blockchain</a:t>
          </a:r>
          <a:endParaRPr lang="pt-BR" dirty="0"/>
        </a:p>
      </dgm:t>
    </dgm:pt>
    <dgm:pt modelId="{3C2F60E1-628C-4C6C-9401-E0FEC1F467A9}" type="parTrans" cxnId="{503957D5-10DA-4818-80A0-D020CDCECEF4}">
      <dgm:prSet/>
      <dgm:spPr/>
      <dgm:t>
        <a:bodyPr/>
        <a:lstStyle/>
        <a:p>
          <a:endParaRPr lang="pt-BR"/>
        </a:p>
      </dgm:t>
    </dgm:pt>
    <dgm:pt modelId="{81AFDE79-48AF-4E4C-84B9-9BCF49CECD59}" type="sibTrans" cxnId="{503957D5-10DA-4818-80A0-D020CDCECEF4}">
      <dgm:prSet/>
      <dgm:spPr/>
      <dgm:t>
        <a:bodyPr/>
        <a:lstStyle/>
        <a:p>
          <a:endParaRPr lang="pt-BR"/>
        </a:p>
      </dgm:t>
    </dgm:pt>
    <dgm:pt modelId="{86047099-9805-4EDB-B7E4-27594404F1C7}">
      <dgm:prSet phldrT="[Texto]"/>
      <dgm:spPr/>
      <dgm:t>
        <a:bodyPr/>
        <a:lstStyle/>
        <a:p>
          <a:r>
            <a:rPr lang="pt-BR" dirty="0"/>
            <a:t>Moedas</a:t>
          </a:r>
          <a:r>
            <a:rPr lang="pt-BR" baseline="0" dirty="0"/>
            <a:t> sociais</a:t>
          </a:r>
          <a:endParaRPr lang="pt-BR" dirty="0"/>
        </a:p>
      </dgm:t>
    </dgm:pt>
    <dgm:pt modelId="{F5AC5216-438C-425F-88EC-775D7AE55C94}" type="parTrans" cxnId="{D3B2D05E-13E3-4501-A61D-5FBAE3AD2B81}">
      <dgm:prSet/>
      <dgm:spPr/>
      <dgm:t>
        <a:bodyPr/>
        <a:lstStyle/>
        <a:p>
          <a:endParaRPr lang="pt-BR"/>
        </a:p>
      </dgm:t>
    </dgm:pt>
    <dgm:pt modelId="{DE49D1F4-6375-43B3-9EEB-9A521E812089}" type="sibTrans" cxnId="{D3B2D05E-13E3-4501-A61D-5FBAE3AD2B81}">
      <dgm:prSet/>
      <dgm:spPr/>
      <dgm:t>
        <a:bodyPr/>
        <a:lstStyle/>
        <a:p>
          <a:endParaRPr lang="pt-BR"/>
        </a:p>
      </dgm:t>
    </dgm:pt>
    <dgm:pt modelId="{C49ACDA4-184D-48C9-A380-C9896D9429EB}">
      <dgm:prSet phldrT="[Texto]"/>
      <dgm:spPr/>
      <dgm:t>
        <a:bodyPr/>
        <a:lstStyle/>
        <a:p>
          <a:r>
            <a:rPr lang="pt-BR" dirty="0"/>
            <a:t>Criptomoedas</a:t>
          </a:r>
        </a:p>
      </dgm:t>
    </dgm:pt>
    <dgm:pt modelId="{4CD7D431-CED6-42DE-9E44-D7CFAE8834D5}" type="parTrans" cxnId="{932F7D7B-508F-464E-9B3B-D7BAF23F5587}">
      <dgm:prSet/>
      <dgm:spPr/>
      <dgm:t>
        <a:bodyPr/>
        <a:lstStyle/>
        <a:p>
          <a:endParaRPr lang="pt-BR"/>
        </a:p>
      </dgm:t>
    </dgm:pt>
    <dgm:pt modelId="{8305883A-4FAA-4AA8-88D5-1E3B9B8356DD}" type="sibTrans" cxnId="{932F7D7B-508F-464E-9B3B-D7BAF23F5587}">
      <dgm:prSet/>
      <dgm:spPr/>
      <dgm:t>
        <a:bodyPr/>
        <a:lstStyle/>
        <a:p>
          <a:endParaRPr lang="pt-BR"/>
        </a:p>
      </dgm:t>
    </dgm:pt>
    <dgm:pt modelId="{93AFA36C-80CB-442D-BBD7-3C65ED1C11D8}">
      <dgm:prSet phldrT="[Texto]"/>
      <dgm:spPr/>
      <dgm:t>
        <a:bodyPr/>
        <a:lstStyle/>
        <a:p>
          <a:r>
            <a:rPr lang="pt-BR" dirty="0"/>
            <a:t>Tipologia</a:t>
          </a:r>
        </a:p>
      </dgm:t>
    </dgm:pt>
    <dgm:pt modelId="{760932E3-319E-4335-ABFE-7E5C6CB507C3}" type="parTrans" cxnId="{90D7410F-4969-45FD-8A6E-F73C491F6715}">
      <dgm:prSet/>
      <dgm:spPr/>
      <dgm:t>
        <a:bodyPr/>
        <a:lstStyle/>
        <a:p>
          <a:endParaRPr lang="pt-BR"/>
        </a:p>
      </dgm:t>
    </dgm:pt>
    <dgm:pt modelId="{6AF8EBF1-0391-47F5-AE5A-C1B0B42B71EC}" type="sibTrans" cxnId="{90D7410F-4969-45FD-8A6E-F73C491F6715}">
      <dgm:prSet/>
      <dgm:spPr/>
      <dgm:t>
        <a:bodyPr/>
        <a:lstStyle/>
        <a:p>
          <a:endParaRPr lang="pt-BR"/>
        </a:p>
      </dgm:t>
    </dgm:pt>
    <dgm:pt modelId="{2A214E5D-D890-413E-B97C-F9E8AFFB241F}">
      <dgm:prSet phldrT="[Texto]"/>
      <dgm:spPr/>
      <dgm:t>
        <a:bodyPr/>
        <a:lstStyle/>
        <a:p>
          <a:r>
            <a:rPr lang="pt-BR" dirty="0"/>
            <a:t>Moedas </a:t>
          </a:r>
          <a:r>
            <a:rPr lang="pt-BR" dirty="0" err="1"/>
            <a:t>comunitarias</a:t>
          </a:r>
          <a:endParaRPr lang="pt-BR" dirty="0"/>
        </a:p>
      </dgm:t>
    </dgm:pt>
    <dgm:pt modelId="{B13373B2-D771-4B2B-A703-18FEF5D5C4EE}" type="parTrans" cxnId="{22849DC4-7494-449B-95B6-149BD364D8CA}">
      <dgm:prSet/>
      <dgm:spPr/>
      <dgm:t>
        <a:bodyPr/>
        <a:lstStyle/>
        <a:p>
          <a:endParaRPr lang="pt-BR"/>
        </a:p>
      </dgm:t>
    </dgm:pt>
    <dgm:pt modelId="{51E5355D-8274-4C14-A59F-26781DBBB3EA}" type="sibTrans" cxnId="{22849DC4-7494-449B-95B6-149BD364D8CA}">
      <dgm:prSet/>
      <dgm:spPr/>
      <dgm:t>
        <a:bodyPr/>
        <a:lstStyle/>
        <a:p>
          <a:endParaRPr lang="pt-BR"/>
        </a:p>
      </dgm:t>
    </dgm:pt>
    <dgm:pt modelId="{9D1B8967-9F5E-4BBE-B634-4A26F9375DCF}">
      <dgm:prSet phldrT="[Texto]"/>
      <dgm:spPr/>
      <dgm:t>
        <a:bodyPr/>
        <a:lstStyle/>
        <a:p>
          <a:r>
            <a:rPr lang="pt-BR" dirty="0"/>
            <a:t>Moedas</a:t>
          </a:r>
          <a:r>
            <a:rPr lang="pt-BR" baseline="0" dirty="0"/>
            <a:t> </a:t>
          </a:r>
          <a:r>
            <a:rPr lang="pt-BR" baseline="0" dirty="0" err="1"/>
            <a:t>comunitarias</a:t>
          </a:r>
          <a:endParaRPr lang="pt-BR" dirty="0"/>
        </a:p>
      </dgm:t>
    </dgm:pt>
    <dgm:pt modelId="{8B8615AD-5FAA-4636-BAC5-98FF698A1FEA}" type="parTrans" cxnId="{1EF2DA88-953A-43A8-A476-BE4602D4C397}">
      <dgm:prSet/>
      <dgm:spPr/>
      <dgm:t>
        <a:bodyPr/>
        <a:lstStyle/>
        <a:p>
          <a:endParaRPr lang="pt-BR"/>
        </a:p>
      </dgm:t>
    </dgm:pt>
    <dgm:pt modelId="{32C8CE48-1925-43B0-8E95-9F7EFB05AF41}" type="sibTrans" cxnId="{1EF2DA88-953A-43A8-A476-BE4602D4C397}">
      <dgm:prSet/>
      <dgm:spPr/>
      <dgm:t>
        <a:bodyPr/>
        <a:lstStyle/>
        <a:p>
          <a:endParaRPr lang="pt-BR"/>
        </a:p>
      </dgm:t>
    </dgm:pt>
    <dgm:pt modelId="{3CA918DB-35CC-402E-9BA2-84C4312A774A}">
      <dgm:prSet phldrT="[Texto]"/>
      <dgm:spPr/>
      <dgm:t>
        <a:bodyPr/>
        <a:lstStyle/>
        <a:p>
          <a:r>
            <a:rPr lang="pt-BR" dirty="0"/>
            <a:t>Moedas locais</a:t>
          </a:r>
        </a:p>
      </dgm:t>
    </dgm:pt>
    <dgm:pt modelId="{8647E6BE-AA06-4E3D-A567-55BE399F87C3}" type="sibTrans" cxnId="{FAA7E659-B2C6-4198-BDEE-A0CB452DE491}">
      <dgm:prSet/>
      <dgm:spPr/>
      <dgm:t>
        <a:bodyPr/>
        <a:lstStyle/>
        <a:p>
          <a:endParaRPr lang="pt-BR"/>
        </a:p>
      </dgm:t>
    </dgm:pt>
    <dgm:pt modelId="{B3F4EF1C-047C-48D8-AD7E-E339A191D985}" type="parTrans" cxnId="{FAA7E659-B2C6-4198-BDEE-A0CB452DE491}">
      <dgm:prSet/>
      <dgm:spPr/>
      <dgm:t>
        <a:bodyPr/>
        <a:lstStyle/>
        <a:p>
          <a:endParaRPr lang="pt-BR"/>
        </a:p>
      </dgm:t>
    </dgm:pt>
    <dgm:pt modelId="{58C5D2AB-D45E-43FC-A648-FD0219C64132}" type="pres">
      <dgm:prSet presAssocID="{8162E4E5-B415-40D9-AE11-14DF185E8479}" presName="diagram" presStyleCnt="0">
        <dgm:presLayoutVars>
          <dgm:dir/>
          <dgm:resizeHandles val="exact"/>
        </dgm:presLayoutVars>
      </dgm:prSet>
      <dgm:spPr/>
    </dgm:pt>
    <dgm:pt modelId="{C51D013B-2E42-42C5-843F-913EACC42C99}" type="pres">
      <dgm:prSet presAssocID="{3CA918DB-35CC-402E-9BA2-84C4312A774A}" presName="node" presStyleLbl="node1" presStyleIdx="0" presStyleCnt="7" custScaleX="39953" custScaleY="26215" custLinFactX="9250" custLinFactNeighborX="100000" custLinFactNeighborY="73968">
        <dgm:presLayoutVars>
          <dgm:bulletEnabled val="1"/>
        </dgm:presLayoutVars>
      </dgm:prSet>
      <dgm:spPr/>
    </dgm:pt>
    <dgm:pt modelId="{D20B296F-A9A8-4FE3-8C8B-605B1BBC6564}" type="pres">
      <dgm:prSet presAssocID="{8647E6BE-AA06-4E3D-A567-55BE399F87C3}" presName="sibTrans" presStyleCnt="0"/>
      <dgm:spPr/>
    </dgm:pt>
    <dgm:pt modelId="{7682489B-94D9-4F38-B9F0-366504C53E9C}" type="pres">
      <dgm:prSet presAssocID="{91E9555B-EFFC-4AD7-B90E-56F5DF4C41E5}" presName="node" presStyleLbl="node1" presStyleIdx="1" presStyleCnt="7" custScaleX="81298" custScaleY="53819" custLinFactNeighborX="-30874" custLinFactNeighborY="-6978">
        <dgm:presLayoutVars>
          <dgm:bulletEnabled val="1"/>
        </dgm:presLayoutVars>
      </dgm:prSet>
      <dgm:spPr/>
    </dgm:pt>
    <dgm:pt modelId="{20809B3E-A8F8-4BC3-ACAC-E4618CF1A94F}" type="pres">
      <dgm:prSet presAssocID="{81AFDE79-48AF-4E4C-84B9-9BCF49CECD59}" presName="sibTrans" presStyleCnt="0"/>
      <dgm:spPr/>
    </dgm:pt>
    <dgm:pt modelId="{38D621B7-29B1-4B37-9DCC-F9B370CF5E38}" type="pres">
      <dgm:prSet presAssocID="{86047099-9805-4EDB-B7E4-27594404F1C7}" presName="node" presStyleLbl="node1" presStyleIdx="2" presStyleCnt="7" custScaleX="45598" custScaleY="22575" custLinFactNeighborX="-2254" custLinFactNeighborY="58150">
        <dgm:presLayoutVars>
          <dgm:bulletEnabled val="1"/>
        </dgm:presLayoutVars>
      </dgm:prSet>
      <dgm:spPr/>
    </dgm:pt>
    <dgm:pt modelId="{171EC69E-DFC8-4A1F-B634-495EB9E915D5}" type="pres">
      <dgm:prSet presAssocID="{DE49D1F4-6375-43B3-9EEB-9A521E812089}" presName="sibTrans" presStyleCnt="0"/>
      <dgm:spPr/>
    </dgm:pt>
    <dgm:pt modelId="{1785FF0E-6AF9-4EC0-86D4-1586C19EF39A}" type="pres">
      <dgm:prSet presAssocID="{C49ACDA4-184D-48C9-A380-C9896D9429EB}" presName="node" presStyleLbl="node1" presStyleIdx="3" presStyleCnt="7" custScaleX="52167" custScaleY="23115" custLinFactNeighborX="-65195" custLinFactNeighborY="16148">
        <dgm:presLayoutVars>
          <dgm:bulletEnabled val="1"/>
        </dgm:presLayoutVars>
      </dgm:prSet>
      <dgm:spPr/>
    </dgm:pt>
    <dgm:pt modelId="{A93CBC30-355F-4748-AAC9-702D3CD82DC5}" type="pres">
      <dgm:prSet presAssocID="{8305883A-4FAA-4AA8-88D5-1E3B9B8356DD}" presName="sibTrans" presStyleCnt="0"/>
      <dgm:spPr/>
    </dgm:pt>
    <dgm:pt modelId="{3626584C-7D5B-4D47-B5DF-3CCC7B6F7765}" type="pres">
      <dgm:prSet presAssocID="{2A214E5D-D890-413E-B97C-F9E8AFFB241F}" presName="node" presStyleLbl="node1" presStyleIdx="4" presStyleCnt="7" custScaleX="50287" custScaleY="23613" custLinFactNeighborX="3101" custLinFactNeighborY="59121">
        <dgm:presLayoutVars>
          <dgm:bulletEnabled val="1"/>
        </dgm:presLayoutVars>
      </dgm:prSet>
      <dgm:spPr/>
    </dgm:pt>
    <dgm:pt modelId="{98399DA3-7B0E-4BA9-B976-24265BB5B346}" type="pres">
      <dgm:prSet presAssocID="{51E5355D-8274-4C14-A59F-26781DBBB3EA}" presName="sibTrans" presStyleCnt="0"/>
      <dgm:spPr/>
    </dgm:pt>
    <dgm:pt modelId="{71D78C3B-3F63-47C9-A971-049D91C897DC}" type="pres">
      <dgm:prSet presAssocID="{9D1B8967-9F5E-4BBE-B634-4A26F9375DCF}" presName="node" presStyleLbl="node1" presStyleIdx="5" presStyleCnt="7" custScaleX="48589" custScaleY="23359" custLinFactNeighborX="29896" custLinFactNeighborY="18002">
        <dgm:presLayoutVars>
          <dgm:bulletEnabled val="1"/>
        </dgm:presLayoutVars>
      </dgm:prSet>
      <dgm:spPr/>
    </dgm:pt>
    <dgm:pt modelId="{AFE41851-A7CF-4640-899D-930110497C32}" type="pres">
      <dgm:prSet presAssocID="{32C8CE48-1925-43B0-8E95-9F7EFB05AF41}" presName="sibTrans" presStyleCnt="0"/>
      <dgm:spPr/>
    </dgm:pt>
    <dgm:pt modelId="{3B4E90EA-0FBF-404C-A944-C9E71EB73DE9}" type="pres">
      <dgm:prSet presAssocID="{93AFA36C-80CB-442D-BBD7-3C65ED1C11D8}" presName="node" presStyleLbl="node1" presStyleIdx="6" presStyleCnt="7" custScaleX="45576" custScaleY="25004" custLinFactNeighborX="-30098" custLinFactNeighborY="-23257">
        <dgm:presLayoutVars>
          <dgm:bulletEnabled val="1"/>
        </dgm:presLayoutVars>
      </dgm:prSet>
      <dgm:spPr/>
    </dgm:pt>
  </dgm:ptLst>
  <dgm:cxnLst>
    <dgm:cxn modelId="{90D7410F-4969-45FD-8A6E-F73C491F6715}" srcId="{8162E4E5-B415-40D9-AE11-14DF185E8479}" destId="{93AFA36C-80CB-442D-BBD7-3C65ED1C11D8}" srcOrd="6" destOrd="0" parTransId="{760932E3-319E-4335-ABFE-7E5C6CB507C3}" sibTransId="{6AF8EBF1-0391-47F5-AE5A-C1B0B42B71EC}"/>
    <dgm:cxn modelId="{D2A9E02F-20F6-46B2-B337-3CD08BF704C9}" type="presOf" srcId="{86047099-9805-4EDB-B7E4-27594404F1C7}" destId="{38D621B7-29B1-4B37-9DCC-F9B370CF5E38}" srcOrd="0" destOrd="0" presId="urn:microsoft.com/office/officeart/2005/8/layout/default"/>
    <dgm:cxn modelId="{9040533E-FE93-49FF-905B-29750B154BEE}" type="presOf" srcId="{2A214E5D-D890-413E-B97C-F9E8AFFB241F}" destId="{3626584C-7D5B-4D47-B5DF-3CCC7B6F7765}" srcOrd="0" destOrd="0" presId="urn:microsoft.com/office/officeart/2005/8/layout/default"/>
    <dgm:cxn modelId="{D3B2D05E-13E3-4501-A61D-5FBAE3AD2B81}" srcId="{8162E4E5-B415-40D9-AE11-14DF185E8479}" destId="{86047099-9805-4EDB-B7E4-27594404F1C7}" srcOrd="2" destOrd="0" parTransId="{F5AC5216-438C-425F-88EC-775D7AE55C94}" sibTransId="{DE49D1F4-6375-43B3-9EEB-9A521E812089}"/>
    <dgm:cxn modelId="{935AAB68-0FC2-4B9F-97EA-9337420675A5}" type="presOf" srcId="{9D1B8967-9F5E-4BBE-B634-4A26F9375DCF}" destId="{71D78C3B-3F63-47C9-A971-049D91C897DC}" srcOrd="0" destOrd="0" presId="urn:microsoft.com/office/officeart/2005/8/layout/default"/>
    <dgm:cxn modelId="{FAA7E659-B2C6-4198-BDEE-A0CB452DE491}" srcId="{8162E4E5-B415-40D9-AE11-14DF185E8479}" destId="{3CA918DB-35CC-402E-9BA2-84C4312A774A}" srcOrd="0" destOrd="0" parTransId="{B3F4EF1C-047C-48D8-AD7E-E339A191D985}" sibTransId="{8647E6BE-AA06-4E3D-A567-55BE399F87C3}"/>
    <dgm:cxn modelId="{932F7D7B-508F-464E-9B3B-D7BAF23F5587}" srcId="{8162E4E5-B415-40D9-AE11-14DF185E8479}" destId="{C49ACDA4-184D-48C9-A380-C9896D9429EB}" srcOrd="3" destOrd="0" parTransId="{4CD7D431-CED6-42DE-9E44-D7CFAE8834D5}" sibTransId="{8305883A-4FAA-4AA8-88D5-1E3B9B8356DD}"/>
    <dgm:cxn modelId="{527B7086-3F85-4937-BFBA-3BCD29633CB7}" type="presOf" srcId="{93AFA36C-80CB-442D-BBD7-3C65ED1C11D8}" destId="{3B4E90EA-0FBF-404C-A944-C9E71EB73DE9}" srcOrd="0" destOrd="0" presId="urn:microsoft.com/office/officeart/2005/8/layout/default"/>
    <dgm:cxn modelId="{1EF2DA88-953A-43A8-A476-BE4602D4C397}" srcId="{8162E4E5-B415-40D9-AE11-14DF185E8479}" destId="{9D1B8967-9F5E-4BBE-B634-4A26F9375DCF}" srcOrd="5" destOrd="0" parTransId="{8B8615AD-5FAA-4636-BAC5-98FF698A1FEA}" sibTransId="{32C8CE48-1925-43B0-8E95-9F7EFB05AF41}"/>
    <dgm:cxn modelId="{45A8148E-2089-44F1-B14E-7C7ACFD0462B}" type="presOf" srcId="{C49ACDA4-184D-48C9-A380-C9896D9429EB}" destId="{1785FF0E-6AF9-4EC0-86D4-1586C19EF39A}" srcOrd="0" destOrd="0" presId="urn:microsoft.com/office/officeart/2005/8/layout/default"/>
    <dgm:cxn modelId="{71677C93-E7D0-4E06-97A2-8B4467AA9E2C}" type="presOf" srcId="{3CA918DB-35CC-402E-9BA2-84C4312A774A}" destId="{C51D013B-2E42-42C5-843F-913EACC42C99}" srcOrd="0" destOrd="0" presId="urn:microsoft.com/office/officeart/2005/8/layout/default"/>
    <dgm:cxn modelId="{22849DC4-7494-449B-95B6-149BD364D8CA}" srcId="{8162E4E5-B415-40D9-AE11-14DF185E8479}" destId="{2A214E5D-D890-413E-B97C-F9E8AFFB241F}" srcOrd="4" destOrd="0" parTransId="{B13373B2-D771-4B2B-A703-18FEF5D5C4EE}" sibTransId="{51E5355D-8274-4C14-A59F-26781DBBB3EA}"/>
    <dgm:cxn modelId="{503957D5-10DA-4818-80A0-D020CDCECEF4}" srcId="{8162E4E5-B415-40D9-AE11-14DF185E8479}" destId="{91E9555B-EFFC-4AD7-B90E-56F5DF4C41E5}" srcOrd="1" destOrd="0" parTransId="{3C2F60E1-628C-4C6C-9401-E0FEC1F467A9}" sibTransId="{81AFDE79-48AF-4E4C-84B9-9BCF49CECD59}"/>
    <dgm:cxn modelId="{A3C3FFE0-9722-4979-A800-809C6A333A01}" type="presOf" srcId="{91E9555B-EFFC-4AD7-B90E-56F5DF4C41E5}" destId="{7682489B-94D9-4F38-B9F0-366504C53E9C}" srcOrd="0" destOrd="0" presId="urn:microsoft.com/office/officeart/2005/8/layout/default"/>
    <dgm:cxn modelId="{87FEC5FE-B02C-4DF5-9070-8B24A3060C6A}" type="presOf" srcId="{8162E4E5-B415-40D9-AE11-14DF185E8479}" destId="{58C5D2AB-D45E-43FC-A648-FD0219C64132}" srcOrd="0" destOrd="0" presId="urn:microsoft.com/office/officeart/2005/8/layout/default"/>
    <dgm:cxn modelId="{39037A2B-0C09-463F-84D0-ECDF7F2409AD}" type="presParOf" srcId="{58C5D2AB-D45E-43FC-A648-FD0219C64132}" destId="{C51D013B-2E42-42C5-843F-913EACC42C99}" srcOrd="0" destOrd="0" presId="urn:microsoft.com/office/officeart/2005/8/layout/default"/>
    <dgm:cxn modelId="{059E646A-3D9C-4E7D-BA3D-D32267356B5C}" type="presParOf" srcId="{58C5D2AB-D45E-43FC-A648-FD0219C64132}" destId="{D20B296F-A9A8-4FE3-8C8B-605B1BBC6564}" srcOrd="1" destOrd="0" presId="urn:microsoft.com/office/officeart/2005/8/layout/default"/>
    <dgm:cxn modelId="{6D3284A0-D2DE-4C67-9860-E51A2D06BB74}" type="presParOf" srcId="{58C5D2AB-D45E-43FC-A648-FD0219C64132}" destId="{7682489B-94D9-4F38-B9F0-366504C53E9C}" srcOrd="2" destOrd="0" presId="urn:microsoft.com/office/officeart/2005/8/layout/default"/>
    <dgm:cxn modelId="{5E0331D8-CBB6-4E6E-9C9B-852395BF0D1E}" type="presParOf" srcId="{58C5D2AB-D45E-43FC-A648-FD0219C64132}" destId="{20809B3E-A8F8-4BC3-ACAC-E4618CF1A94F}" srcOrd="3" destOrd="0" presId="urn:microsoft.com/office/officeart/2005/8/layout/default"/>
    <dgm:cxn modelId="{4AEBE071-BEDA-4C47-933F-74A23BF1E877}" type="presParOf" srcId="{58C5D2AB-D45E-43FC-A648-FD0219C64132}" destId="{38D621B7-29B1-4B37-9DCC-F9B370CF5E38}" srcOrd="4" destOrd="0" presId="urn:microsoft.com/office/officeart/2005/8/layout/default"/>
    <dgm:cxn modelId="{9F9CC7D2-89CF-4021-ADD9-BFF6CD5D3568}" type="presParOf" srcId="{58C5D2AB-D45E-43FC-A648-FD0219C64132}" destId="{171EC69E-DFC8-4A1F-B634-495EB9E915D5}" srcOrd="5" destOrd="0" presId="urn:microsoft.com/office/officeart/2005/8/layout/default"/>
    <dgm:cxn modelId="{DBBF3C9F-A859-4F4B-9E82-C9B39586D570}" type="presParOf" srcId="{58C5D2AB-D45E-43FC-A648-FD0219C64132}" destId="{1785FF0E-6AF9-4EC0-86D4-1586C19EF39A}" srcOrd="6" destOrd="0" presId="urn:microsoft.com/office/officeart/2005/8/layout/default"/>
    <dgm:cxn modelId="{8B0B308F-A875-4230-99F2-F75247B7161D}" type="presParOf" srcId="{58C5D2AB-D45E-43FC-A648-FD0219C64132}" destId="{A93CBC30-355F-4748-AAC9-702D3CD82DC5}" srcOrd="7" destOrd="0" presId="urn:microsoft.com/office/officeart/2005/8/layout/default"/>
    <dgm:cxn modelId="{73FB75FA-3F47-4D7C-A4AE-F8B1401340E5}" type="presParOf" srcId="{58C5D2AB-D45E-43FC-A648-FD0219C64132}" destId="{3626584C-7D5B-4D47-B5DF-3CCC7B6F7765}" srcOrd="8" destOrd="0" presId="urn:microsoft.com/office/officeart/2005/8/layout/default"/>
    <dgm:cxn modelId="{909C91BD-D1FC-434B-9367-C5A46704D0F6}" type="presParOf" srcId="{58C5D2AB-D45E-43FC-A648-FD0219C64132}" destId="{98399DA3-7B0E-4BA9-B976-24265BB5B346}" srcOrd="9" destOrd="0" presId="urn:microsoft.com/office/officeart/2005/8/layout/default"/>
    <dgm:cxn modelId="{56C85D9D-0372-4AF4-9D81-1CB9A9E0C1CD}" type="presParOf" srcId="{58C5D2AB-D45E-43FC-A648-FD0219C64132}" destId="{71D78C3B-3F63-47C9-A971-049D91C897DC}" srcOrd="10" destOrd="0" presId="urn:microsoft.com/office/officeart/2005/8/layout/default"/>
    <dgm:cxn modelId="{A28EA065-FA6B-4BA9-8B5F-A308F9603B49}" type="presParOf" srcId="{58C5D2AB-D45E-43FC-A648-FD0219C64132}" destId="{AFE41851-A7CF-4640-899D-930110497C32}" srcOrd="11" destOrd="0" presId="urn:microsoft.com/office/officeart/2005/8/layout/default"/>
    <dgm:cxn modelId="{4957B278-1116-407D-A3B2-1BEA029D2B00}" type="presParOf" srcId="{58C5D2AB-D45E-43FC-A648-FD0219C64132}" destId="{3B4E90EA-0FBF-404C-A944-C9E71EB73DE9}"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62E4E5-B415-40D9-AE11-14DF185E847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pt-BR"/>
        </a:p>
      </dgm:t>
    </dgm:pt>
    <dgm:pt modelId="{3CA918DB-35CC-402E-9BA2-84C4312A774A}">
      <dgm:prSet phldrT="[Texto]"/>
      <dgm:spPr/>
      <dgm:t>
        <a:bodyPr/>
        <a:lstStyle/>
        <a:p>
          <a:r>
            <a:rPr lang="pt-BR" dirty="0"/>
            <a:t>Tecnologia </a:t>
          </a:r>
        </a:p>
      </dgm:t>
    </dgm:pt>
    <dgm:pt modelId="{B3F4EF1C-047C-48D8-AD7E-E339A191D985}" type="parTrans" cxnId="{FAA7E659-B2C6-4198-BDEE-A0CB452DE491}">
      <dgm:prSet/>
      <dgm:spPr/>
      <dgm:t>
        <a:bodyPr/>
        <a:lstStyle/>
        <a:p>
          <a:endParaRPr lang="pt-BR"/>
        </a:p>
      </dgm:t>
    </dgm:pt>
    <dgm:pt modelId="{8647E6BE-AA06-4E3D-A567-55BE399F87C3}" type="sibTrans" cxnId="{FAA7E659-B2C6-4198-BDEE-A0CB452DE491}">
      <dgm:prSet/>
      <dgm:spPr/>
      <dgm:t>
        <a:bodyPr/>
        <a:lstStyle/>
        <a:p>
          <a:endParaRPr lang="pt-BR"/>
        </a:p>
      </dgm:t>
    </dgm:pt>
    <dgm:pt modelId="{86047099-9805-4EDB-B7E4-27594404F1C7}">
      <dgm:prSet phldrT="[Texto]"/>
      <dgm:spPr/>
      <dgm:t>
        <a:bodyPr/>
        <a:lstStyle/>
        <a:p>
          <a:r>
            <a:rPr lang="pt-BR" dirty="0"/>
            <a:t>Simplicidade no desenvolvimento</a:t>
          </a:r>
        </a:p>
      </dgm:t>
    </dgm:pt>
    <dgm:pt modelId="{F5AC5216-438C-425F-88EC-775D7AE55C94}" type="parTrans" cxnId="{D3B2D05E-13E3-4501-A61D-5FBAE3AD2B81}">
      <dgm:prSet/>
      <dgm:spPr/>
      <dgm:t>
        <a:bodyPr/>
        <a:lstStyle/>
        <a:p>
          <a:endParaRPr lang="pt-BR"/>
        </a:p>
      </dgm:t>
    </dgm:pt>
    <dgm:pt modelId="{DE49D1F4-6375-43B3-9EEB-9A521E812089}" type="sibTrans" cxnId="{D3B2D05E-13E3-4501-A61D-5FBAE3AD2B81}">
      <dgm:prSet/>
      <dgm:spPr/>
      <dgm:t>
        <a:bodyPr/>
        <a:lstStyle/>
        <a:p>
          <a:endParaRPr lang="pt-BR"/>
        </a:p>
      </dgm:t>
    </dgm:pt>
    <dgm:pt modelId="{C49ACDA4-184D-48C9-A380-C9896D9429EB}">
      <dgm:prSet phldrT="[Texto]"/>
      <dgm:spPr/>
      <dgm:t>
        <a:bodyPr/>
        <a:lstStyle/>
        <a:p>
          <a:r>
            <a:rPr lang="pt-BR" dirty="0"/>
            <a:t>Educação</a:t>
          </a:r>
        </a:p>
      </dgm:t>
    </dgm:pt>
    <dgm:pt modelId="{4CD7D431-CED6-42DE-9E44-D7CFAE8834D5}" type="parTrans" cxnId="{932F7D7B-508F-464E-9B3B-D7BAF23F5587}">
      <dgm:prSet/>
      <dgm:spPr/>
      <dgm:t>
        <a:bodyPr/>
        <a:lstStyle/>
        <a:p>
          <a:endParaRPr lang="pt-BR"/>
        </a:p>
      </dgm:t>
    </dgm:pt>
    <dgm:pt modelId="{8305883A-4FAA-4AA8-88D5-1E3B9B8356DD}" type="sibTrans" cxnId="{932F7D7B-508F-464E-9B3B-D7BAF23F5587}">
      <dgm:prSet/>
      <dgm:spPr/>
      <dgm:t>
        <a:bodyPr/>
        <a:lstStyle/>
        <a:p>
          <a:endParaRPr lang="pt-BR"/>
        </a:p>
      </dgm:t>
    </dgm:pt>
    <dgm:pt modelId="{93AFA36C-80CB-442D-BBD7-3C65ED1C11D8}">
      <dgm:prSet phldrT="[Texto]"/>
      <dgm:spPr/>
      <dgm:t>
        <a:bodyPr/>
        <a:lstStyle/>
        <a:p>
          <a:r>
            <a:rPr lang="pt-BR" dirty="0" err="1"/>
            <a:t>Blockchian</a:t>
          </a:r>
          <a:endParaRPr lang="pt-BR" dirty="0"/>
        </a:p>
      </dgm:t>
    </dgm:pt>
    <dgm:pt modelId="{760932E3-319E-4335-ABFE-7E5C6CB507C3}" type="parTrans" cxnId="{90D7410F-4969-45FD-8A6E-F73C491F6715}">
      <dgm:prSet/>
      <dgm:spPr/>
      <dgm:t>
        <a:bodyPr/>
        <a:lstStyle/>
        <a:p>
          <a:endParaRPr lang="pt-BR"/>
        </a:p>
      </dgm:t>
    </dgm:pt>
    <dgm:pt modelId="{6AF8EBF1-0391-47F5-AE5A-C1B0B42B71EC}" type="sibTrans" cxnId="{90D7410F-4969-45FD-8A6E-F73C491F6715}">
      <dgm:prSet/>
      <dgm:spPr/>
      <dgm:t>
        <a:bodyPr/>
        <a:lstStyle/>
        <a:p>
          <a:endParaRPr lang="pt-BR"/>
        </a:p>
      </dgm:t>
    </dgm:pt>
    <dgm:pt modelId="{9D1B8967-9F5E-4BBE-B634-4A26F9375DCF}">
      <dgm:prSet phldrT="[Texto]"/>
      <dgm:spPr/>
      <dgm:t>
        <a:bodyPr/>
        <a:lstStyle/>
        <a:p>
          <a:r>
            <a:rPr lang="pt-BR" dirty="0"/>
            <a:t>criptografia</a:t>
          </a:r>
        </a:p>
      </dgm:t>
    </dgm:pt>
    <dgm:pt modelId="{8B8615AD-5FAA-4636-BAC5-98FF698A1FEA}" type="parTrans" cxnId="{1EF2DA88-953A-43A8-A476-BE4602D4C397}">
      <dgm:prSet/>
      <dgm:spPr/>
      <dgm:t>
        <a:bodyPr/>
        <a:lstStyle/>
        <a:p>
          <a:endParaRPr lang="pt-BR"/>
        </a:p>
      </dgm:t>
    </dgm:pt>
    <dgm:pt modelId="{32C8CE48-1925-43B0-8E95-9F7EFB05AF41}" type="sibTrans" cxnId="{1EF2DA88-953A-43A8-A476-BE4602D4C397}">
      <dgm:prSet/>
      <dgm:spPr/>
      <dgm:t>
        <a:bodyPr/>
        <a:lstStyle/>
        <a:p>
          <a:endParaRPr lang="pt-BR"/>
        </a:p>
      </dgm:t>
    </dgm:pt>
    <dgm:pt modelId="{58C5D2AB-D45E-43FC-A648-FD0219C64132}" type="pres">
      <dgm:prSet presAssocID="{8162E4E5-B415-40D9-AE11-14DF185E8479}" presName="diagram" presStyleCnt="0">
        <dgm:presLayoutVars>
          <dgm:dir/>
          <dgm:resizeHandles val="exact"/>
        </dgm:presLayoutVars>
      </dgm:prSet>
      <dgm:spPr/>
    </dgm:pt>
    <dgm:pt modelId="{C51D013B-2E42-42C5-843F-913EACC42C99}" type="pres">
      <dgm:prSet presAssocID="{3CA918DB-35CC-402E-9BA2-84C4312A774A}" presName="node" presStyleLbl="node1" presStyleIdx="0" presStyleCnt="5" custScaleX="39953" custScaleY="26215" custLinFactNeighborX="56358" custLinFactNeighborY="55399">
        <dgm:presLayoutVars>
          <dgm:bulletEnabled val="1"/>
        </dgm:presLayoutVars>
      </dgm:prSet>
      <dgm:spPr/>
    </dgm:pt>
    <dgm:pt modelId="{D20B296F-A9A8-4FE3-8C8B-605B1BBC6564}" type="pres">
      <dgm:prSet presAssocID="{8647E6BE-AA06-4E3D-A567-55BE399F87C3}" presName="sibTrans" presStyleCnt="0"/>
      <dgm:spPr/>
    </dgm:pt>
    <dgm:pt modelId="{38D621B7-29B1-4B37-9DCC-F9B370CF5E38}" type="pres">
      <dgm:prSet presAssocID="{86047099-9805-4EDB-B7E4-27594404F1C7}" presName="node" presStyleLbl="node1" presStyleIdx="1" presStyleCnt="5" custScaleX="45598" custScaleY="22575" custLinFactNeighborX="-25609" custLinFactNeighborY="84698">
        <dgm:presLayoutVars>
          <dgm:bulletEnabled val="1"/>
        </dgm:presLayoutVars>
      </dgm:prSet>
      <dgm:spPr/>
    </dgm:pt>
    <dgm:pt modelId="{171EC69E-DFC8-4A1F-B634-495EB9E915D5}" type="pres">
      <dgm:prSet presAssocID="{DE49D1F4-6375-43B3-9EEB-9A521E812089}" presName="sibTrans" presStyleCnt="0"/>
      <dgm:spPr/>
    </dgm:pt>
    <dgm:pt modelId="{1785FF0E-6AF9-4EC0-86D4-1586C19EF39A}" type="pres">
      <dgm:prSet presAssocID="{C49ACDA4-184D-48C9-A380-C9896D9429EB}" presName="node" presStyleLbl="node1" presStyleIdx="2" presStyleCnt="5" custScaleX="52167" custScaleY="23115" custLinFactNeighborX="815" custLinFactNeighborY="12395">
        <dgm:presLayoutVars>
          <dgm:bulletEnabled val="1"/>
        </dgm:presLayoutVars>
      </dgm:prSet>
      <dgm:spPr/>
    </dgm:pt>
    <dgm:pt modelId="{A93CBC30-355F-4748-AAC9-702D3CD82DC5}" type="pres">
      <dgm:prSet presAssocID="{8305883A-4FAA-4AA8-88D5-1E3B9B8356DD}" presName="sibTrans" presStyleCnt="0"/>
      <dgm:spPr/>
    </dgm:pt>
    <dgm:pt modelId="{71D78C3B-3F63-47C9-A971-049D91C897DC}" type="pres">
      <dgm:prSet presAssocID="{9D1B8967-9F5E-4BBE-B634-4A26F9375DCF}" presName="node" presStyleLbl="node1" presStyleIdx="3" presStyleCnt="5" custScaleX="48589" custScaleY="23359" custLinFactNeighborX="-2322" custLinFactNeighborY="-27739">
        <dgm:presLayoutVars>
          <dgm:bulletEnabled val="1"/>
        </dgm:presLayoutVars>
      </dgm:prSet>
      <dgm:spPr/>
    </dgm:pt>
    <dgm:pt modelId="{AFE41851-A7CF-4640-899D-930110497C32}" type="pres">
      <dgm:prSet presAssocID="{32C8CE48-1925-43B0-8E95-9F7EFB05AF41}" presName="sibTrans" presStyleCnt="0"/>
      <dgm:spPr/>
    </dgm:pt>
    <dgm:pt modelId="{3B4E90EA-0FBF-404C-A944-C9E71EB73DE9}" type="pres">
      <dgm:prSet presAssocID="{93AFA36C-80CB-442D-BBD7-3C65ED1C11D8}" presName="node" presStyleLbl="node1" presStyleIdx="4" presStyleCnt="5" custScaleX="45576" custScaleY="25004" custLinFactNeighborX="-30631" custLinFactNeighborY="-67530">
        <dgm:presLayoutVars>
          <dgm:bulletEnabled val="1"/>
        </dgm:presLayoutVars>
      </dgm:prSet>
      <dgm:spPr/>
    </dgm:pt>
  </dgm:ptLst>
  <dgm:cxnLst>
    <dgm:cxn modelId="{90D7410F-4969-45FD-8A6E-F73C491F6715}" srcId="{8162E4E5-B415-40D9-AE11-14DF185E8479}" destId="{93AFA36C-80CB-442D-BBD7-3C65ED1C11D8}" srcOrd="4" destOrd="0" parTransId="{760932E3-319E-4335-ABFE-7E5C6CB507C3}" sibTransId="{6AF8EBF1-0391-47F5-AE5A-C1B0B42B71EC}"/>
    <dgm:cxn modelId="{D2A9E02F-20F6-46B2-B337-3CD08BF704C9}" type="presOf" srcId="{86047099-9805-4EDB-B7E4-27594404F1C7}" destId="{38D621B7-29B1-4B37-9DCC-F9B370CF5E38}" srcOrd="0" destOrd="0" presId="urn:microsoft.com/office/officeart/2005/8/layout/default"/>
    <dgm:cxn modelId="{D3B2D05E-13E3-4501-A61D-5FBAE3AD2B81}" srcId="{8162E4E5-B415-40D9-AE11-14DF185E8479}" destId="{86047099-9805-4EDB-B7E4-27594404F1C7}" srcOrd="1" destOrd="0" parTransId="{F5AC5216-438C-425F-88EC-775D7AE55C94}" sibTransId="{DE49D1F4-6375-43B3-9EEB-9A521E812089}"/>
    <dgm:cxn modelId="{935AAB68-0FC2-4B9F-97EA-9337420675A5}" type="presOf" srcId="{9D1B8967-9F5E-4BBE-B634-4A26F9375DCF}" destId="{71D78C3B-3F63-47C9-A971-049D91C897DC}" srcOrd="0" destOrd="0" presId="urn:microsoft.com/office/officeart/2005/8/layout/default"/>
    <dgm:cxn modelId="{FAA7E659-B2C6-4198-BDEE-A0CB452DE491}" srcId="{8162E4E5-B415-40D9-AE11-14DF185E8479}" destId="{3CA918DB-35CC-402E-9BA2-84C4312A774A}" srcOrd="0" destOrd="0" parTransId="{B3F4EF1C-047C-48D8-AD7E-E339A191D985}" sibTransId="{8647E6BE-AA06-4E3D-A567-55BE399F87C3}"/>
    <dgm:cxn modelId="{932F7D7B-508F-464E-9B3B-D7BAF23F5587}" srcId="{8162E4E5-B415-40D9-AE11-14DF185E8479}" destId="{C49ACDA4-184D-48C9-A380-C9896D9429EB}" srcOrd="2" destOrd="0" parTransId="{4CD7D431-CED6-42DE-9E44-D7CFAE8834D5}" sibTransId="{8305883A-4FAA-4AA8-88D5-1E3B9B8356DD}"/>
    <dgm:cxn modelId="{527B7086-3F85-4937-BFBA-3BCD29633CB7}" type="presOf" srcId="{93AFA36C-80CB-442D-BBD7-3C65ED1C11D8}" destId="{3B4E90EA-0FBF-404C-A944-C9E71EB73DE9}" srcOrd="0" destOrd="0" presId="urn:microsoft.com/office/officeart/2005/8/layout/default"/>
    <dgm:cxn modelId="{1EF2DA88-953A-43A8-A476-BE4602D4C397}" srcId="{8162E4E5-B415-40D9-AE11-14DF185E8479}" destId="{9D1B8967-9F5E-4BBE-B634-4A26F9375DCF}" srcOrd="3" destOrd="0" parTransId="{8B8615AD-5FAA-4636-BAC5-98FF698A1FEA}" sibTransId="{32C8CE48-1925-43B0-8E95-9F7EFB05AF41}"/>
    <dgm:cxn modelId="{45A8148E-2089-44F1-B14E-7C7ACFD0462B}" type="presOf" srcId="{C49ACDA4-184D-48C9-A380-C9896D9429EB}" destId="{1785FF0E-6AF9-4EC0-86D4-1586C19EF39A}" srcOrd="0" destOrd="0" presId="urn:microsoft.com/office/officeart/2005/8/layout/default"/>
    <dgm:cxn modelId="{71677C93-E7D0-4E06-97A2-8B4467AA9E2C}" type="presOf" srcId="{3CA918DB-35CC-402E-9BA2-84C4312A774A}" destId="{C51D013B-2E42-42C5-843F-913EACC42C99}" srcOrd="0" destOrd="0" presId="urn:microsoft.com/office/officeart/2005/8/layout/default"/>
    <dgm:cxn modelId="{87FEC5FE-B02C-4DF5-9070-8B24A3060C6A}" type="presOf" srcId="{8162E4E5-B415-40D9-AE11-14DF185E8479}" destId="{58C5D2AB-D45E-43FC-A648-FD0219C64132}" srcOrd="0" destOrd="0" presId="urn:microsoft.com/office/officeart/2005/8/layout/default"/>
    <dgm:cxn modelId="{39037A2B-0C09-463F-84D0-ECDF7F2409AD}" type="presParOf" srcId="{58C5D2AB-D45E-43FC-A648-FD0219C64132}" destId="{C51D013B-2E42-42C5-843F-913EACC42C99}" srcOrd="0" destOrd="0" presId="urn:microsoft.com/office/officeart/2005/8/layout/default"/>
    <dgm:cxn modelId="{059E646A-3D9C-4E7D-BA3D-D32267356B5C}" type="presParOf" srcId="{58C5D2AB-D45E-43FC-A648-FD0219C64132}" destId="{D20B296F-A9A8-4FE3-8C8B-605B1BBC6564}" srcOrd="1" destOrd="0" presId="urn:microsoft.com/office/officeart/2005/8/layout/default"/>
    <dgm:cxn modelId="{4AEBE071-BEDA-4C47-933F-74A23BF1E877}" type="presParOf" srcId="{58C5D2AB-D45E-43FC-A648-FD0219C64132}" destId="{38D621B7-29B1-4B37-9DCC-F9B370CF5E38}" srcOrd="2" destOrd="0" presId="urn:microsoft.com/office/officeart/2005/8/layout/default"/>
    <dgm:cxn modelId="{9F9CC7D2-89CF-4021-ADD9-BFF6CD5D3568}" type="presParOf" srcId="{58C5D2AB-D45E-43FC-A648-FD0219C64132}" destId="{171EC69E-DFC8-4A1F-B634-495EB9E915D5}" srcOrd="3" destOrd="0" presId="urn:microsoft.com/office/officeart/2005/8/layout/default"/>
    <dgm:cxn modelId="{DBBF3C9F-A859-4F4B-9E82-C9B39586D570}" type="presParOf" srcId="{58C5D2AB-D45E-43FC-A648-FD0219C64132}" destId="{1785FF0E-6AF9-4EC0-86D4-1586C19EF39A}" srcOrd="4" destOrd="0" presId="urn:microsoft.com/office/officeart/2005/8/layout/default"/>
    <dgm:cxn modelId="{8B0B308F-A875-4230-99F2-F75247B7161D}" type="presParOf" srcId="{58C5D2AB-D45E-43FC-A648-FD0219C64132}" destId="{A93CBC30-355F-4748-AAC9-702D3CD82DC5}" srcOrd="5" destOrd="0" presId="urn:microsoft.com/office/officeart/2005/8/layout/default"/>
    <dgm:cxn modelId="{56C85D9D-0372-4AF4-9D81-1CB9A9E0C1CD}" type="presParOf" srcId="{58C5D2AB-D45E-43FC-A648-FD0219C64132}" destId="{71D78C3B-3F63-47C9-A971-049D91C897DC}" srcOrd="6" destOrd="0" presId="urn:microsoft.com/office/officeart/2005/8/layout/default"/>
    <dgm:cxn modelId="{A28EA065-FA6B-4BA9-8B5F-A308F9603B49}" type="presParOf" srcId="{58C5D2AB-D45E-43FC-A648-FD0219C64132}" destId="{AFE41851-A7CF-4640-899D-930110497C32}" srcOrd="7" destOrd="0" presId="urn:microsoft.com/office/officeart/2005/8/layout/default"/>
    <dgm:cxn modelId="{4957B278-1116-407D-A3B2-1BEA029D2B00}" type="presParOf" srcId="{58C5D2AB-D45E-43FC-A648-FD0219C64132}" destId="{3B4E90EA-0FBF-404C-A944-C9E71EB73DE9}"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62E4E5-B415-40D9-AE11-14DF185E847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pt-BR"/>
        </a:p>
      </dgm:t>
    </dgm:pt>
    <dgm:pt modelId="{91E9555B-EFFC-4AD7-B90E-56F5DF4C41E5}">
      <dgm:prSet phldrT="[Texto]"/>
      <dgm:spPr/>
      <dgm:t>
        <a:bodyPr/>
        <a:lstStyle/>
        <a:p>
          <a:r>
            <a:rPr lang="pt-BR" dirty="0" err="1"/>
            <a:t>Blockchain</a:t>
          </a:r>
          <a:endParaRPr lang="pt-BR" dirty="0"/>
        </a:p>
      </dgm:t>
    </dgm:pt>
    <dgm:pt modelId="{3C2F60E1-628C-4C6C-9401-E0FEC1F467A9}" type="parTrans" cxnId="{503957D5-10DA-4818-80A0-D020CDCECEF4}">
      <dgm:prSet/>
      <dgm:spPr/>
      <dgm:t>
        <a:bodyPr/>
        <a:lstStyle/>
        <a:p>
          <a:endParaRPr lang="pt-BR"/>
        </a:p>
      </dgm:t>
    </dgm:pt>
    <dgm:pt modelId="{81AFDE79-48AF-4E4C-84B9-9BCF49CECD59}" type="sibTrans" cxnId="{503957D5-10DA-4818-80A0-D020CDCECEF4}">
      <dgm:prSet/>
      <dgm:spPr/>
      <dgm:t>
        <a:bodyPr/>
        <a:lstStyle/>
        <a:p>
          <a:endParaRPr lang="pt-BR"/>
        </a:p>
      </dgm:t>
    </dgm:pt>
    <dgm:pt modelId="{86047099-9805-4EDB-B7E4-27594404F1C7}">
      <dgm:prSet phldrT="[Texto]"/>
      <dgm:spPr/>
      <dgm:t>
        <a:bodyPr/>
        <a:lstStyle/>
        <a:p>
          <a:r>
            <a:rPr lang="pt-BR" dirty="0"/>
            <a:t>Manutenção</a:t>
          </a:r>
        </a:p>
      </dgm:t>
    </dgm:pt>
    <dgm:pt modelId="{F5AC5216-438C-425F-88EC-775D7AE55C94}" type="parTrans" cxnId="{D3B2D05E-13E3-4501-A61D-5FBAE3AD2B81}">
      <dgm:prSet/>
      <dgm:spPr/>
      <dgm:t>
        <a:bodyPr/>
        <a:lstStyle/>
        <a:p>
          <a:endParaRPr lang="pt-BR"/>
        </a:p>
      </dgm:t>
    </dgm:pt>
    <dgm:pt modelId="{DE49D1F4-6375-43B3-9EEB-9A521E812089}" type="sibTrans" cxnId="{D3B2D05E-13E3-4501-A61D-5FBAE3AD2B81}">
      <dgm:prSet/>
      <dgm:spPr/>
      <dgm:t>
        <a:bodyPr/>
        <a:lstStyle/>
        <a:p>
          <a:endParaRPr lang="pt-BR"/>
        </a:p>
      </dgm:t>
    </dgm:pt>
    <dgm:pt modelId="{C49ACDA4-184D-48C9-A380-C9896D9429EB}">
      <dgm:prSet phldrT="[Texto]"/>
      <dgm:spPr/>
      <dgm:t>
        <a:bodyPr/>
        <a:lstStyle/>
        <a:p>
          <a:r>
            <a:rPr lang="pt-BR" dirty="0"/>
            <a:t>Criptomoedas</a:t>
          </a:r>
        </a:p>
      </dgm:t>
    </dgm:pt>
    <dgm:pt modelId="{4CD7D431-CED6-42DE-9E44-D7CFAE8834D5}" type="parTrans" cxnId="{932F7D7B-508F-464E-9B3B-D7BAF23F5587}">
      <dgm:prSet/>
      <dgm:spPr/>
      <dgm:t>
        <a:bodyPr/>
        <a:lstStyle/>
        <a:p>
          <a:endParaRPr lang="pt-BR"/>
        </a:p>
      </dgm:t>
    </dgm:pt>
    <dgm:pt modelId="{8305883A-4FAA-4AA8-88D5-1E3B9B8356DD}" type="sibTrans" cxnId="{932F7D7B-508F-464E-9B3B-D7BAF23F5587}">
      <dgm:prSet/>
      <dgm:spPr/>
      <dgm:t>
        <a:bodyPr/>
        <a:lstStyle/>
        <a:p>
          <a:endParaRPr lang="pt-BR"/>
        </a:p>
      </dgm:t>
    </dgm:pt>
    <dgm:pt modelId="{93AFA36C-80CB-442D-BBD7-3C65ED1C11D8}">
      <dgm:prSet phldrT="[Texto]"/>
      <dgm:spPr/>
      <dgm:t>
        <a:bodyPr/>
        <a:lstStyle/>
        <a:p>
          <a:r>
            <a:rPr lang="pt-BR" dirty="0"/>
            <a:t>Tipologia</a:t>
          </a:r>
        </a:p>
      </dgm:t>
    </dgm:pt>
    <dgm:pt modelId="{760932E3-319E-4335-ABFE-7E5C6CB507C3}" type="parTrans" cxnId="{90D7410F-4969-45FD-8A6E-F73C491F6715}">
      <dgm:prSet/>
      <dgm:spPr/>
      <dgm:t>
        <a:bodyPr/>
        <a:lstStyle/>
        <a:p>
          <a:endParaRPr lang="pt-BR"/>
        </a:p>
      </dgm:t>
    </dgm:pt>
    <dgm:pt modelId="{6AF8EBF1-0391-47F5-AE5A-C1B0B42B71EC}" type="sibTrans" cxnId="{90D7410F-4969-45FD-8A6E-F73C491F6715}">
      <dgm:prSet/>
      <dgm:spPr/>
      <dgm:t>
        <a:bodyPr/>
        <a:lstStyle/>
        <a:p>
          <a:endParaRPr lang="pt-BR"/>
        </a:p>
      </dgm:t>
    </dgm:pt>
    <dgm:pt modelId="{2A214E5D-D890-413E-B97C-F9E8AFFB241F}">
      <dgm:prSet phldrT="[Texto]"/>
      <dgm:spPr/>
      <dgm:t>
        <a:bodyPr/>
        <a:lstStyle/>
        <a:p>
          <a:r>
            <a:rPr lang="pt-BR" dirty="0"/>
            <a:t>Ciclo de vida do produto</a:t>
          </a:r>
        </a:p>
      </dgm:t>
    </dgm:pt>
    <dgm:pt modelId="{B13373B2-D771-4B2B-A703-18FEF5D5C4EE}" type="parTrans" cxnId="{22849DC4-7494-449B-95B6-149BD364D8CA}">
      <dgm:prSet/>
      <dgm:spPr/>
      <dgm:t>
        <a:bodyPr/>
        <a:lstStyle/>
        <a:p>
          <a:endParaRPr lang="pt-BR"/>
        </a:p>
      </dgm:t>
    </dgm:pt>
    <dgm:pt modelId="{51E5355D-8274-4C14-A59F-26781DBBB3EA}" type="sibTrans" cxnId="{22849DC4-7494-449B-95B6-149BD364D8CA}">
      <dgm:prSet/>
      <dgm:spPr/>
      <dgm:t>
        <a:bodyPr/>
        <a:lstStyle/>
        <a:p>
          <a:endParaRPr lang="pt-BR"/>
        </a:p>
      </dgm:t>
    </dgm:pt>
    <dgm:pt modelId="{9D1B8967-9F5E-4BBE-B634-4A26F9375DCF}">
      <dgm:prSet phldrT="[Texto]"/>
      <dgm:spPr/>
      <dgm:t>
        <a:bodyPr/>
        <a:lstStyle/>
        <a:p>
          <a:r>
            <a:rPr lang="pt-BR" dirty="0"/>
            <a:t>Industria </a:t>
          </a:r>
          <a:r>
            <a:rPr lang="pt-BR" dirty="0" err="1"/>
            <a:t>automobilistica</a:t>
          </a:r>
          <a:endParaRPr lang="pt-BR" dirty="0"/>
        </a:p>
      </dgm:t>
    </dgm:pt>
    <dgm:pt modelId="{8B8615AD-5FAA-4636-BAC5-98FF698A1FEA}" type="parTrans" cxnId="{1EF2DA88-953A-43A8-A476-BE4602D4C397}">
      <dgm:prSet/>
      <dgm:spPr/>
      <dgm:t>
        <a:bodyPr/>
        <a:lstStyle/>
        <a:p>
          <a:endParaRPr lang="pt-BR"/>
        </a:p>
      </dgm:t>
    </dgm:pt>
    <dgm:pt modelId="{32C8CE48-1925-43B0-8E95-9F7EFB05AF41}" type="sibTrans" cxnId="{1EF2DA88-953A-43A8-A476-BE4602D4C397}">
      <dgm:prSet/>
      <dgm:spPr/>
      <dgm:t>
        <a:bodyPr/>
        <a:lstStyle/>
        <a:p>
          <a:endParaRPr lang="pt-BR"/>
        </a:p>
      </dgm:t>
    </dgm:pt>
    <dgm:pt modelId="{3CA918DB-35CC-402E-9BA2-84C4312A774A}">
      <dgm:prSet phldrT="[Texto]"/>
      <dgm:spPr/>
      <dgm:t>
        <a:bodyPr/>
        <a:lstStyle/>
        <a:p>
          <a:r>
            <a:rPr lang="pt-BR" dirty="0"/>
            <a:t>Embarcados</a:t>
          </a:r>
        </a:p>
      </dgm:t>
    </dgm:pt>
    <dgm:pt modelId="{8647E6BE-AA06-4E3D-A567-55BE399F87C3}" type="sibTrans" cxnId="{FAA7E659-B2C6-4198-BDEE-A0CB452DE491}">
      <dgm:prSet/>
      <dgm:spPr/>
      <dgm:t>
        <a:bodyPr/>
        <a:lstStyle/>
        <a:p>
          <a:endParaRPr lang="pt-BR"/>
        </a:p>
      </dgm:t>
    </dgm:pt>
    <dgm:pt modelId="{B3F4EF1C-047C-48D8-AD7E-E339A191D985}" type="parTrans" cxnId="{FAA7E659-B2C6-4198-BDEE-A0CB452DE491}">
      <dgm:prSet/>
      <dgm:spPr/>
      <dgm:t>
        <a:bodyPr/>
        <a:lstStyle/>
        <a:p>
          <a:endParaRPr lang="pt-BR"/>
        </a:p>
      </dgm:t>
    </dgm:pt>
    <dgm:pt modelId="{58C5D2AB-D45E-43FC-A648-FD0219C64132}" type="pres">
      <dgm:prSet presAssocID="{8162E4E5-B415-40D9-AE11-14DF185E8479}" presName="diagram" presStyleCnt="0">
        <dgm:presLayoutVars>
          <dgm:dir/>
          <dgm:resizeHandles val="exact"/>
        </dgm:presLayoutVars>
      </dgm:prSet>
      <dgm:spPr/>
    </dgm:pt>
    <dgm:pt modelId="{C51D013B-2E42-42C5-843F-913EACC42C99}" type="pres">
      <dgm:prSet presAssocID="{3CA918DB-35CC-402E-9BA2-84C4312A774A}" presName="node" presStyleLbl="node1" presStyleIdx="0" presStyleCnt="7" custScaleX="39953" custScaleY="26215" custLinFactX="9250" custLinFactNeighborX="100000" custLinFactNeighborY="73968">
        <dgm:presLayoutVars>
          <dgm:bulletEnabled val="1"/>
        </dgm:presLayoutVars>
      </dgm:prSet>
      <dgm:spPr/>
    </dgm:pt>
    <dgm:pt modelId="{D20B296F-A9A8-4FE3-8C8B-605B1BBC6564}" type="pres">
      <dgm:prSet presAssocID="{8647E6BE-AA06-4E3D-A567-55BE399F87C3}" presName="sibTrans" presStyleCnt="0"/>
      <dgm:spPr/>
    </dgm:pt>
    <dgm:pt modelId="{7682489B-94D9-4F38-B9F0-366504C53E9C}" type="pres">
      <dgm:prSet presAssocID="{91E9555B-EFFC-4AD7-B90E-56F5DF4C41E5}" presName="node" presStyleLbl="node1" presStyleIdx="1" presStyleCnt="7" custScaleX="81298" custScaleY="53819" custLinFactNeighborX="-30874" custLinFactNeighborY="-6978">
        <dgm:presLayoutVars>
          <dgm:bulletEnabled val="1"/>
        </dgm:presLayoutVars>
      </dgm:prSet>
      <dgm:spPr/>
    </dgm:pt>
    <dgm:pt modelId="{20809B3E-A8F8-4BC3-ACAC-E4618CF1A94F}" type="pres">
      <dgm:prSet presAssocID="{81AFDE79-48AF-4E4C-84B9-9BCF49CECD59}" presName="sibTrans" presStyleCnt="0"/>
      <dgm:spPr/>
    </dgm:pt>
    <dgm:pt modelId="{38D621B7-29B1-4B37-9DCC-F9B370CF5E38}" type="pres">
      <dgm:prSet presAssocID="{86047099-9805-4EDB-B7E4-27594404F1C7}" presName="node" presStyleLbl="node1" presStyleIdx="2" presStyleCnt="7" custScaleX="45598" custScaleY="22575" custLinFactNeighborX="-2254" custLinFactNeighborY="58150">
        <dgm:presLayoutVars>
          <dgm:bulletEnabled val="1"/>
        </dgm:presLayoutVars>
      </dgm:prSet>
      <dgm:spPr/>
    </dgm:pt>
    <dgm:pt modelId="{171EC69E-DFC8-4A1F-B634-495EB9E915D5}" type="pres">
      <dgm:prSet presAssocID="{DE49D1F4-6375-43B3-9EEB-9A521E812089}" presName="sibTrans" presStyleCnt="0"/>
      <dgm:spPr/>
    </dgm:pt>
    <dgm:pt modelId="{1785FF0E-6AF9-4EC0-86D4-1586C19EF39A}" type="pres">
      <dgm:prSet presAssocID="{C49ACDA4-184D-48C9-A380-C9896D9429EB}" presName="node" presStyleLbl="node1" presStyleIdx="3" presStyleCnt="7" custScaleX="52167" custScaleY="23115" custLinFactNeighborX="-65195" custLinFactNeighborY="16148">
        <dgm:presLayoutVars>
          <dgm:bulletEnabled val="1"/>
        </dgm:presLayoutVars>
      </dgm:prSet>
      <dgm:spPr/>
    </dgm:pt>
    <dgm:pt modelId="{A93CBC30-355F-4748-AAC9-702D3CD82DC5}" type="pres">
      <dgm:prSet presAssocID="{8305883A-4FAA-4AA8-88D5-1E3B9B8356DD}" presName="sibTrans" presStyleCnt="0"/>
      <dgm:spPr/>
    </dgm:pt>
    <dgm:pt modelId="{3626584C-7D5B-4D47-B5DF-3CCC7B6F7765}" type="pres">
      <dgm:prSet presAssocID="{2A214E5D-D890-413E-B97C-F9E8AFFB241F}" presName="node" presStyleLbl="node1" presStyleIdx="4" presStyleCnt="7" custScaleX="50287" custScaleY="23613" custLinFactNeighborX="3101" custLinFactNeighborY="59121">
        <dgm:presLayoutVars>
          <dgm:bulletEnabled val="1"/>
        </dgm:presLayoutVars>
      </dgm:prSet>
      <dgm:spPr/>
    </dgm:pt>
    <dgm:pt modelId="{98399DA3-7B0E-4BA9-B976-24265BB5B346}" type="pres">
      <dgm:prSet presAssocID="{51E5355D-8274-4C14-A59F-26781DBBB3EA}" presName="sibTrans" presStyleCnt="0"/>
      <dgm:spPr/>
    </dgm:pt>
    <dgm:pt modelId="{71D78C3B-3F63-47C9-A971-049D91C897DC}" type="pres">
      <dgm:prSet presAssocID="{9D1B8967-9F5E-4BBE-B634-4A26F9375DCF}" presName="node" presStyleLbl="node1" presStyleIdx="5" presStyleCnt="7" custScaleX="48589" custScaleY="23359" custLinFactNeighborX="29896" custLinFactNeighborY="18002">
        <dgm:presLayoutVars>
          <dgm:bulletEnabled val="1"/>
        </dgm:presLayoutVars>
      </dgm:prSet>
      <dgm:spPr/>
    </dgm:pt>
    <dgm:pt modelId="{AFE41851-A7CF-4640-899D-930110497C32}" type="pres">
      <dgm:prSet presAssocID="{32C8CE48-1925-43B0-8E95-9F7EFB05AF41}" presName="sibTrans" presStyleCnt="0"/>
      <dgm:spPr/>
    </dgm:pt>
    <dgm:pt modelId="{3B4E90EA-0FBF-404C-A944-C9E71EB73DE9}" type="pres">
      <dgm:prSet presAssocID="{93AFA36C-80CB-442D-BBD7-3C65ED1C11D8}" presName="node" presStyleLbl="node1" presStyleIdx="6" presStyleCnt="7" custScaleX="45576" custScaleY="25004" custLinFactNeighborX="-30098" custLinFactNeighborY="-23257">
        <dgm:presLayoutVars>
          <dgm:bulletEnabled val="1"/>
        </dgm:presLayoutVars>
      </dgm:prSet>
      <dgm:spPr/>
    </dgm:pt>
  </dgm:ptLst>
  <dgm:cxnLst>
    <dgm:cxn modelId="{90D7410F-4969-45FD-8A6E-F73C491F6715}" srcId="{8162E4E5-B415-40D9-AE11-14DF185E8479}" destId="{93AFA36C-80CB-442D-BBD7-3C65ED1C11D8}" srcOrd="6" destOrd="0" parTransId="{760932E3-319E-4335-ABFE-7E5C6CB507C3}" sibTransId="{6AF8EBF1-0391-47F5-AE5A-C1B0B42B71EC}"/>
    <dgm:cxn modelId="{D2A9E02F-20F6-46B2-B337-3CD08BF704C9}" type="presOf" srcId="{86047099-9805-4EDB-B7E4-27594404F1C7}" destId="{38D621B7-29B1-4B37-9DCC-F9B370CF5E38}" srcOrd="0" destOrd="0" presId="urn:microsoft.com/office/officeart/2005/8/layout/default"/>
    <dgm:cxn modelId="{9040533E-FE93-49FF-905B-29750B154BEE}" type="presOf" srcId="{2A214E5D-D890-413E-B97C-F9E8AFFB241F}" destId="{3626584C-7D5B-4D47-B5DF-3CCC7B6F7765}" srcOrd="0" destOrd="0" presId="urn:microsoft.com/office/officeart/2005/8/layout/default"/>
    <dgm:cxn modelId="{D3B2D05E-13E3-4501-A61D-5FBAE3AD2B81}" srcId="{8162E4E5-B415-40D9-AE11-14DF185E8479}" destId="{86047099-9805-4EDB-B7E4-27594404F1C7}" srcOrd="2" destOrd="0" parTransId="{F5AC5216-438C-425F-88EC-775D7AE55C94}" sibTransId="{DE49D1F4-6375-43B3-9EEB-9A521E812089}"/>
    <dgm:cxn modelId="{935AAB68-0FC2-4B9F-97EA-9337420675A5}" type="presOf" srcId="{9D1B8967-9F5E-4BBE-B634-4A26F9375DCF}" destId="{71D78C3B-3F63-47C9-A971-049D91C897DC}" srcOrd="0" destOrd="0" presId="urn:microsoft.com/office/officeart/2005/8/layout/default"/>
    <dgm:cxn modelId="{FAA7E659-B2C6-4198-BDEE-A0CB452DE491}" srcId="{8162E4E5-B415-40D9-AE11-14DF185E8479}" destId="{3CA918DB-35CC-402E-9BA2-84C4312A774A}" srcOrd="0" destOrd="0" parTransId="{B3F4EF1C-047C-48D8-AD7E-E339A191D985}" sibTransId="{8647E6BE-AA06-4E3D-A567-55BE399F87C3}"/>
    <dgm:cxn modelId="{932F7D7B-508F-464E-9B3B-D7BAF23F5587}" srcId="{8162E4E5-B415-40D9-AE11-14DF185E8479}" destId="{C49ACDA4-184D-48C9-A380-C9896D9429EB}" srcOrd="3" destOrd="0" parTransId="{4CD7D431-CED6-42DE-9E44-D7CFAE8834D5}" sibTransId="{8305883A-4FAA-4AA8-88D5-1E3B9B8356DD}"/>
    <dgm:cxn modelId="{527B7086-3F85-4937-BFBA-3BCD29633CB7}" type="presOf" srcId="{93AFA36C-80CB-442D-BBD7-3C65ED1C11D8}" destId="{3B4E90EA-0FBF-404C-A944-C9E71EB73DE9}" srcOrd="0" destOrd="0" presId="urn:microsoft.com/office/officeart/2005/8/layout/default"/>
    <dgm:cxn modelId="{1EF2DA88-953A-43A8-A476-BE4602D4C397}" srcId="{8162E4E5-B415-40D9-AE11-14DF185E8479}" destId="{9D1B8967-9F5E-4BBE-B634-4A26F9375DCF}" srcOrd="5" destOrd="0" parTransId="{8B8615AD-5FAA-4636-BAC5-98FF698A1FEA}" sibTransId="{32C8CE48-1925-43B0-8E95-9F7EFB05AF41}"/>
    <dgm:cxn modelId="{45A8148E-2089-44F1-B14E-7C7ACFD0462B}" type="presOf" srcId="{C49ACDA4-184D-48C9-A380-C9896D9429EB}" destId="{1785FF0E-6AF9-4EC0-86D4-1586C19EF39A}" srcOrd="0" destOrd="0" presId="urn:microsoft.com/office/officeart/2005/8/layout/default"/>
    <dgm:cxn modelId="{71677C93-E7D0-4E06-97A2-8B4467AA9E2C}" type="presOf" srcId="{3CA918DB-35CC-402E-9BA2-84C4312A774A}" destId="{C51D013B-2E42-42C5-843F-913EACC42C99}" srcOrd="0" destOrd="0" presId="urn:microsoft.com/office/officeart/2005/8/layout/default"/>
    <dgm:cxn modelId="{22849DC4-7494-449B-95B6-149BD364D8CA}" srcId="{8162E4E5-B415-40D9-AE11-14DF185E8479}" destId="{2A214E5D-D890-413E-B97C-F9E8AFFB241F}" srcOrd="4" destOrd="0" parTransId="{B13373B2-D771-4B2B-A703-18FEF5D5C4EE}" sibTransId="{51E5355D-8274-4C14-A59F-26781DBBB3EA}"/>
    <dgm:cxn modelId="{503957D5-10DA-4818-80A0-D020CDCECEF4}" srcId="{8162E4E5-B415-40D9-AE11-14DF185E8479}" destId="{91E9555B-EFFC-4AD7-B90E-56F5DF4C41E5}" srcOrd="1" destOrd="0" parTransId="{3C2F60E1-628C-4C6C-9401-E0FEC1F467A9}" sibTransId="{81AFDE79-48AF-4E4C-84B9-9BCF49CECD59}"/>
    <dgm:cxn modelId="{A3C3FFE0-9722-4979-A800-809C6A333A01}" type="presOf" srcId="{91E9555B-EFFC-4AD7-B90E-56F5DF4C41E5}" destId="{7682489B-94D9-4F38-B9F0-366504C53E9C}" srcOrd="0" destOrd="0" presId="urn:microsoft.com/office/officeart/2005/8/layout/default"/>
    <dgm:cxn modelId="{87FEC5FE-B02C-4DF5-9070-8B24A3060C6A}" type="presOf" srcId="{8162E4E5-B415-40D9-AE11-14DF185E8479}" destId="{58C5D2AB-D45E-43FC-A648-FD0219C64132}" srcOrd="0" destOrd="0" presId="urn:microsoft.com/office/officeart/2005/8/layout/default"/>
    <dgm:cxn modelId="{39037A2B-0C09-463F-84D0-ECDF7F2409AD}" type="presParOf" srcId="{58C5D2AB-D45E-43FC-A648-FD0219C64132}" destId="{C51D013B-2E42-42C5-843F-913EACC42C99}" srcOrd="0" destOrd="0" presId="urn:microsoft.com/office/officeart/2005/8/layout/default"/>
    <dgm:cxn modelId="{059E646A-3D9C-4E7D-BA3D-D32267356B5C}" type="presParOf" srcId="{58C5D2AB-D45E-43FC-A648-FD0219C64132}" destId="{D20B296F-A9A8-4FE3-8C8B-605B1BBC6564}" srcOrd="1" destOrd="0" presId="urn:microsoft.com/office/officeart/2005/8/layout/default"/>
    <dgm:cxn modelId="{6D3284A0-D2DE-4C67-9860-E51A2D06BB74}" type="presParOf" srcId="{58C5D2AB-D45E-43FC-A648-FD0219C64132}" destId="{7682489B-94D9-4F38-B9F0-366504C53E9C}" srcOrd="2" destOrd="0" presId="urn:microsoft.com/office/officeart/2005/8/layout/default"/>
    <dgm:cxn modelId="{5E0331D8-CBB6-4E6E-9C9B-852395BF0D1E}" type="presParOf" srcId="{58C5D2AB-D45E-43FC-A648-FD0219C64132}" destId="{20809B3E-A8F8-4BC3-ACAC-E4618CF1A94F}" srcOrd="3" destOrd="0" presId="urn:microsoft.com/office/officeart/2005/8/layout/default"/>
    <dgm:cxn modelId="{4AEBE071-BEDA-4C47-933F-74A23BF1E877}" type="presParOf" srcId="{58C5D2AB-D45E-43FC-A648-FD0219C64132}" destId="{38D621B7-29B1-4B37-9DCC-F9B370CF5E38}" srcOrd="4" destOrd="0" presId="urn:microsoft.com/office/officeart/2005/8/layout/default"/>
    <dgm:cxn modelId="{9F9CC7D2-89CF-4021-ADD9-BFF6CD5D3568}" type="presParOf" srcId="{58C5D2AB-D45E-43FC-A648-FD0219C64132}" destId="{171EC69E-DFC8-4A1F-B634-495EB9E915D5}" srcOrd="5" destOrd="0" presId="urn:microsoft.com/office/officeart/2005/8/layout/default"/>
    <dgm:cxn modelId="{DBBF3C9F-A859-4F4B-9E82-C9B39586D570}" type="presParOf" srcId="{58C5D2AB-D45E-43FC-A648-FD0219C64132}" destId="{1785FF0E-6AF9-4EC0-86D4-1586C19EF39A}" srcOrd="6" destOrd="0" presId="urn:microsoft.com/office/officeart/2005/8/layout/default"/>
    <dgm:cxn modelId="{8B0B308F-A875-4230-99F2-F75247B7161D}" type="presParOf" srcId="{58C5D2AB-D45E-43FC-A648-FD0219C64132}" destId="{A93CBC30-355F-4748-AAC9-702D3CD82DC5}" srcOrd="7" destOrd="0" presId="urn:microsoft.com/office/officeart/2005/8/layout/default"/>
    <dgm:cxn modelId="{73FB75FA-3F47-4D7C-A4AE-F8B1401340E5}" type="presParOf" srcId="{58C5D2AB-D45E-43FC-A648-FD0219C64132}" destId="{3626584C-7D5B-4D47-B5DF-3CCC7B6F7765}" srcOrd="8" destOrd="0" presId="urn:microsoft.com/office/officeart/2005/8/layout/default"/>
    <dgm:cxn modelId="{909C91BD-D1FC-434B-9367-C5A46704D0F6}" type="presParOf" srcId="{58C5D2AB-D45E-43FC-A648-FD0219C64132}" destId="{98399DA3-7B0E-4BA9-B976-24265BB5B346}" srcOrd="9" destOrd="0" presId="urn:microsoft.com/office/officeart/2005/8/layout/default"/>
    <dgm:cxn modelId="{56C85D9D-0372-4AF4-9D81-1CB9A9E0C1CD}" type="presParOf" srcId="{58C5D2AB-D45E-43FC-A648-FD0219C64132}" destId="{71D78C3B-3F63-47C9-A971-049D91C897DC}" srcOrd="10" destOrd="0" presId="urn:microsoft.com/office/officeart/2005/8/layout/default"/>
    <dgm:cxn modelId="{A28EA065-FA6B-4BA9-8B5F-A308F9603B49}" type="presParOf" srcId="{58C5D2AB-D45E-43FC-A648-FD0219C64132}" destId="{AFE41851-A7CF-4640-899D-930110497C32}" srcOrd="11" destOrd="0" presId="urn:microsoft.com/office/officeart/2005/8/layout/default"/>
    <dgm:cxn modelId="{4957B278-1116-407D-A3B2-1BEA029D2B00}" type="presParOf" srcId="{58C5D2AB-D45E-43FC-A648-FD0219C64132}" destId="{3B4E90EA-0FBF-404C-A944-C9E71EB73DE9}"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1D013B-2E42-42C5-843F-913EACC42C99}">
      <dsp:nvSpPr>
        <dsp:cNvPr id="0" name=""/>
        <dsp:cNvSpPr/>
      </dsp:nvSpPr>
      <dsp:spPr>
        <a:xfrm>
          <a:off x="7166178" y="3515457"/>
          <a:ext cx="2091612" cy="82344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t-BR" sz="2000" kern="1200" dirty="0"/>
            <a:t>Moedas locais</a:t>
          </a:r>
        </a:p>
      </dsp:txBody>
      <dsp:txXfrm>
        <a:off x="7166178" y="3515457"/>
        <a:ext cx="2091612" cy="823441"/>
      </dsp:txXfrm>
    </dsp:sp>
    <dsp:sp modelId="{7682489B-94D9-4F38-B9F0-366504C53E9C}">
      <dsp:nvSpPr>
        <dsp:cNvPr id="0" name=""/>
        <dsp:cNvSpPr/>
      </dsp:nvSpPr>
      <dsp:spPr>
        <a:xfrm>
          <a:off x="2445561" y="539319"/>
          <a:ext cx="4256098" cy="16905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t-BR" sz="2000" kern="1200" dirty="0" err="1"/>
            <a:t>Blockchain</a:t>
          </a:r>
          <a:endParaRPr lang="pt-BR" sz="2000" kern="1200" dirty="0"/>
        </a:p>
      </dsp:txBody>
      <dsp:txXfrm>
        <a:off x="2445561" y="539319"/>
        <a:ext cx="4256098" cy="1690513"/>
      </dsp:txXfrm>
    </dsp:sp>
    <dsp:sp modelId="{38D621B7-29B1-4B37-9DCC-F9B370CF5E38}">
      <dsp:nvSpPr>
        <dsp:cNvPr id="0" name=""/>
        <dsp:cNvSpPr/>
      </dsp:nvSpPr>
      <dsp:spPr>
        <a:xfrm>
          <a:off x="365440" y="4815395"/>
          <a:ext cx="2387138" cy="7091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t-BR" sz="2000" kern="1200" dirty="0"/>
            <a:t>Moedas</a:t>
          </a:r>
          <a:r>
            <a:rPr lang="pt-BR" sz="2000" kern="1200" baseline="0" dirty="0"/>
            <a:t> sociais</a:t>
          </a:r>
          <a:endParaRPr lang="pt-BR" sz="2000" kern="1200" dirty="0"/>
        </a:p>
      </dsp:txBody>
      <dsp:txXfrm>
        <a:off x="365440" y="4815395"/>
        <a:ext cx="2387138" cy="709105"/>
      </dsp:txXfrm>
    </dsp:sp>
    <dsp:sp modelId="{1785FF0E-6AF9-4EC0-86D4-1586C19EF39A}">
      <dsp:nvSpPr>
        <dsp:cNvPr id="0" name=""/>
        <dsp:cNvSpPr/>
      </dsp:nvSpPr>
      <dsp:spPr>
        <a:xfrm>
          <a:off x="0" y="3487585"/>
          <a:ext cx="2731037" cy="72606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t-BR" sz="2000" kern="1200" dirty="0"/>
            <a:t>Criptomoedas</a:t>
          </a:r>
        </a:p>
      </dsp:txBody>
      <dsp:txXfrm>
        <a:off x="0" y="3487585"/>
        <a:ext cx="2731037" cy="726067"/>
      </dsp:txXfrm>
    </dsp:sp>
    <dsp:sp modelId="{3626584C-7D5B-4D47-B5DF-3CCC7B6F7765}">
      <dsp:nvSpPr>
        <dsp:cNvPr id="0" name=""/>
        <dsp:cNvSpPr/>
      </dsp:nvSpPr>
      <dsp:spPr>
        <a:xfrm>
          <a:off x="6810997" y="4829593"/>
          <a:ext cx="2632616" cy="7417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t-BR" sz="2000" kern="1200" dirty="0"/>
            <a:t>Moedas </a:t>
          </a:r>
          <a:r>
            <a:rPr lang="pt-BR" sz="2000" kern="1200" dirty="0" err="1"/>
            <a:t>comunitarias</a:t>
          </a:r>
          <a:endParaRPr lang="pt-BR" sz="2000" kern="1200" dirty="0"/>
        </a:p>
      </dsp:txBody>
      <dsp:txXfrm>
        <a:off x="6810997" y="4829593"/>
        <a:ext cx="2632616" cy="741710"/>
      </dsp:txXfrm>
    </dsp:sp>
    <dsp:sp modelId="{71D78C3B-3F63-47C9-A971-049D91C897DC}">
      <dsp:nvSpPr>
        <dsp:cNvPr id="0" name=""/>
        <dsp:cNvSpPr/>
      </dsp:nvSpPr>
      <dsp:spPr>
        <a:xfrm>
          <a:off x="3720852" y="4829064"/>
          <a:ext cx="2543722" cy="7337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t-BR" sz="2000" kern="1200" dirty="0"/>
            <a:t>Moedas</a:t>
          </a:r>
          <a:r>
            <a:rPr lang="pt-BR" sz="2000" kern="1200" baseline="0" dirty="0"/>
            <a:t> </a:t>
          </a:r>
          <a:r>
            <a:rPr lang="pt-BR" sz="2000" kern="1200" baseline="0" dirty="0" err="1"/>
            <a:t>comunitarias</a:t>
          </a:r>
          <a:endParaRPr lang="pt-BR" sz="2000" kern="1200" dirty="0"/>
        </a:p>
      </dsp:txBody>
      <dsp:txXfrm>
        <a:off x="3720852" y="4829064"/>
        <a:ext cx="2543722" cy="733731"/>
      </dsp:txXfrm>
    </dsp:sp>
    <dsp:sp modelId="{3B4E90EA-0FBF-404C-A944-C9E71EB73DE9}">
      <dsp:nvSpPr>
        <dsp:cNvPr id="0" name=""/>
        <dsp:cNvSpPr/>
      </dsp:nvSpPr>
      <dsp:spPr>
        <a:xfrm>
          <a:off x="3647297" y="3507238"/>
          <a:ext cx="2385986" cy="78540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t-BR" sz="2000" kern="1200" dirty="0"/>
            <a:t>Tipologia</a:t>
          </a:r>
        </a:p>
      </dsp:txBody>
      <dsp:txXfrm>
        <a:off x="3647297" y="3507238"/>
        <a:ext cx="2385986" cy="7854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1D013B-2E42-42C5-843F-913EACC42C99}">
      <dsp:nvSpPr>
        <dsp:cNvPr id="0" name=""/>
        <dsp:cNvSpPr/>
      </dsp:nvSpPr>
      <dsp:spPr>
        <a:xfrm>
          <a:off x="5590284" y="2962269"/>
          <a:ext cx="3295527" cy="12974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pt-BR" sz="3100" kern="1200" dirty="0"/>
            <a:t>Tecnologia </a:t>
          </a:r>
        </a:p>
      </dsp:txBody>
      <dsp:txXfrm>
        <a:off x="5590284" y="2962269"/>
        <a:ext cx="3295527" cy="1297408"/>
      </dsp:txXfrm>
    </dsp:sp>
    <dsp:sp modelId="{38D621B7-29B1-4B37-9DCC-F9B370CF5E38}">
      <dsp:nvSpPr>
        <dsp:cNvPr id="0" name=""/>
        <dsp:cNvSpPr/>
      </dsp:nvSpPr>
      <dsp:spPr>
        <a:xfrm>
          <a:off x="2949606" y="4502382"/>
          <a:ext cx="3761156" cy="11172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pt-BR" sz="3100" kern="1200" dirty="0"/>
            <a:t>Simplicidade no desenvolvimento</a:t>
          </a:r>
        </a:p>
      </dsp:txBody>
      <dsp:txXfrm>
        <a:off x="2949606" y="4502382"/>
        <a:ext cx="3761156" cy="1117260"/>
      </dsp:txXfrm>
    </dsp:sp>
    <dsp:sp modelId="{1785FF0E-6AF9-4EC0-86D4-1586C19EF39A}">
      <dsp:nvSpPr>
        <dsp:cNvPr id="0" name=""/>
        <dsp:cNvSpPr/>
      </dsp:nvSpPr>
      <dsp:spPr>
        <a:xfrm>
          <a:off x="381720" y="2962253"/>
          <a:ext cx="4303001" cy="11439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pt-BR" sz="3100" kern="1200" dirty="0"/>
            <a:t>Educação</a:t>
          </a:r>
        </a:p>
      </dsp:txBody>
      <dsp:txXfrm>
        <a:off x="381720" y="2962253"/>
        <a:ext cx="4303001" cy="1143986"/>
      </dsp:txXfrm>
    </dsp:sp>
    <dsp:sp modelId="{71D78C3B-3F63-47C9-A971-049D91C897DC}">
      <dsp:nvSpPr>
        <dsp:cNvPr id="0" name=""/>
        <dsp:cNvSpPr/>
      </dsp:nvSpPr>
      <dsp:spPr>
        <a:xfrm>
          <a:off x="5250817" y="969940"/>
          <a:ext cx="4007869" cy="11560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pt-BR" sz="3100" kern="1200" dirty="0"/>
            <a:t>criptografia</a:t>
          </a:r>
        </a:p>
      </dsp:txBody>
      <dsp:txXfrm>
        <a:off x="5250817" y="969940"/>
        <a:ext cx="4007869" cy="1156061"/>
      </dsp:txXfrm>
    </dsp:sp>
    <dsp:sp modelId="{3B4E90EA-0FBF-404C-A944-C9E71EB73DE9}">
      <dsp:nvSpPr>
        <dsp:cNvPr id="0" name=""/>
        <dsp:cNvSpPr/>
      </dsp:nvSpPr>
      <dsp:spPr>
        <a:xfrm>
          <a:off x="476083" y="981554"/>
          <a:ext cx="3759341" cy="12374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pt-BR" sz="3100" kern="1200" dirty="0" err="1"/>
            <a:t>Blockchian</a:t>
          </a:r>
          <a:endParaRPr lang="pt-BR" sz="3100" kern="1200" dirty="0"/>
        </a:p>
      </dsp:txBody>
      <dsp:txXfrm>
        <a:off x="476083" y="981554"/>
        <a:ext cx="3759341" cy="12374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1D013B-2E42-42C5-843F-913EACC42C99}">
      <dsp:nvSpPr>
        <dsp:cNvPr id="0" name=""/>
        <dsp:cNvSpPr/>
      </dsp:nvSpPr>
      <dsp:spPr>
        <a:xfrm>
          <a:off x="7166178" y="3515457"/>
          <a:ext cx="2091612" cy="82344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t-BR" sz="2000" kern="1200" dirty="0"/>
            <a:t>Embarcados</a:t>
          </a:r>
        </a:p>
      </dsp:txBody>
      <dsp:txXfrm>
        <a:off x="7166178" y="3515457"/>
        <a:ext cx="2091612" cy="823441"/>
      </dsp:txXfrm>
    </dsp:sp>
    <dsp:sp modelId="{7682489B-94D9-4F38-B9F0-366504C53E9C}">
      <dsp:nvSpPr>
        <dsp:cNvPr id="0" name=""/>
        <dsp:cNvSpPr/>
      </dsp:nvSpPr>
      <dsp:spPr>
        <a:xfrm>
          <a:off x="2445561" y="539319"/>
          <a:ext cx="4256098" cy="16905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t-BR" sz="2000" kern="1200" dirty="0" err="1"/>
            <a:t>Blockchain</a:t>
          </a:r>
          <a:endParaRPr lang="pt-BR" sz="2000" kern="1200" dirty="0"/>
        </a:p>
      </dsp:txBody>
      <dsp:txXfrm>
        <a:off x="2445561" y="539319"/>
        <a:ext cx="4256098" cy="1690513"/>
      </dsp:txXfrm>
    </dsp:sp>
    <dsp:sp modelId="{38D621B7-29B1-4B37-9DCC-F9B370CF5E38}">
      <dsp:nvSpPr>
        <dsp:cNvPr id="0" name=""/>
        <dsp:cNvSpPr/>
      </dsp:nvSpPr>
      <dsp:spPr>
        <a:xfrm>
          <a:off x="365440" y="4815395"/>
          <a:ext cx="2387138" cy="7091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t-BR" sz="2000" kern="1200" dirty="0"/>
            <a:t>Manutenção</a:t>
          </a:r>
        </a:p>
      </dsp:txBody>
      <dsp:txXfrm>
        <a:off x="365440" y="4815395"/>
        <a:ext cx="2387138" cy="709105"/>
      </dsp:txXfrm>
    </dsp:sp>
    <dsp:sp modelId="{1785FF0E-6AF9-4EC0-86D4-1586C19EF39A}">
      <dsp:nvSpPr>
        <dsp:cNvPr id="0" name=""/>
        <dsp:cNvSpPr/>
      </dsp:nvSpPr>
      <dsp:spPr>
        <a:xfrm>
          <a:off x="0" y="3487585"/>
          <a:ext cx="2731037" cy="72606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t-BR" sz="2000" kern="1200" dirty="0"/>
            <a:t>Criptomoedas</a:t>
          </a:r>
        </a:p>
      </dsp:txBody>
      <dsp:txXfrm>
        <a:off x="0" y="3487585"/>
        <a:ext cx="2731037" cy="726067"/>
      </dsp:txXfrm>
    </dsp:sp>
    <dsp:sp modelId="{3626584C-7D5B-4D47-B5DF-3CCC7B6F7765}">
      <dsp:nvSpPr>
        <dsp:cNvPr id="0" name=""/>
        <dsp:cNvSpPr/>
      </dsp:nvSpPr>
      <dsp:spPr>
        <a:xfrm>
          <a:off x="6810997" y="4829593"/>
          <a:ext cx="2632616" cy="7417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t-BR" sz="2000" kern="1200" dirty="0"/>
            <a:t>Ciclo de vida do produto</a:t>
          </a:r>
        </a:p>
      </dsp:txBody>
      <dsp:txXfrm>
        <a:off x="6810997" y="4829593"/>
        <a:ext cx="2632616" cy="741710"/>
      </dsp:txXfrm>
    </dsp:sp>
    <dsp:sp modelId="{71D78C3B-3F63-47C9-A971-049D91C897DC}">
      <dsp:nvSpPr>
        <dsp:cNvPr id="0" name=""/>
        <dsp:cNvSpPr/>
      </dsp:nvSpPr>
      <dsp:spPr>
        <a:xfrm>
          <a:off x="3720852" y="4829064"/>
          <a:ext cx="2543722" cy="7337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t-BR" sz="2000" kern="1200" dirty="0"/>
            <a:t>Industria </a:t>
          </a:r>
          <a:r>
            <a:rPr lang="pt-BR" sz="2000" kern="1200" dirty="0" err="1"/>
            <a:t>automobilistica</a:t>
          </a:r>
          <a:endParaRPr lang="pt-BR" sz="2000" kern="1200" dirty="0"/>
        </a:p>
      </dsp:txBody>
      <dsp:txXfrm>
        <a:off x="3720852" y="4829064"/>
        <a:ext cx="2543722" cy="733731"/>
      </dsp:txXfrm>
    </dsp:sp>
    <dsp:sp modelId="{3B4E90EA-0FBF-404C-A944-C9E71EB73DE9}">
      <dsp:nvSpPr>
        <dsp:cNvPr id="0" name=""/>
        <dsp:cNvSpPr/>
      </dsp:nvSpPr>
      <dsp:spPr>
        <a:xfrm>
          <a:off x="3647297" y="3507238"/>
          <a:ext cx="2385986" cy="78540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t-BR" sz="2000" kern="1200" dirty="0"/>
            <a:t>Tipologia</a:t>
          </a:r>
        </a:p>
      </dsp:txBody>
      <dsp:txXfrm>
        <a:off x="3647297" y="3507238"/>
        <a:ext cx="2385986" cy="78540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pt-BR"/>
              <a:t>Clique para editar o título Mestre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F8F589F-1D04-4868-8687-30A85F5C0192}" type="datetimeFigureOut">
              <a:rPr lang="pt-BR" smtClean="0"/>
              <a:t>24/10/2022</a:t>
            </a:fld>
            <a:endParaRPr lang="pt-BR"/>
          </a:p>
        </p:txBody>
      </p:sp>
      <p:sp>
        <p:nvSpPr>
          <p:cNvPr id="5" name="Footer Placeholder 4"/>
          <p:cNvSpPr>
            <a:spLocks noGrp="1"/>
          </p:cNvSpPr>
          <p:nvPr>
            <p:ph type="ftr" sz="quarter" idx="11"/>
          </p:nvPr>
        </p:nvSpPr>
        <p:spPr>
          <a:xfrm>
            <a:off x="1371600" y="4323845"/>
            <a:ext cx="6400800" cy="365125"/>
          </a:xfrm>
        </p:spPr>
        <p:txBody>
          <a:bodyPr/>
          <a:lstStyle/>
          <a:p>
            <a:endParaRPr lang="pt-BR"/>
          </a:p>
        </p:txBody>
      </p:sp>
      <p:sp>
        <p:nvSpPr>
          <p:cNvPr id="6" name="Slide Number Placeholder 5"/>
          <p:cNvSpPr>
            <a:spLocks noGrp="1"/>
          </p:cNvSpPr>
          <p:nvPr>
            <p:ph type="sldNum" sz="quarter" idx="12"/>
          </p:nvPr>
        </p:nvSpPr>
        <p:spPr>
          <a:xfrm>
            <a:off x="8077200" y="1430866"/>
            <a:ext cx="2743200" cy="365125"/>
          </a:xfrm>
        </p:spPr>
        <p:txBody>
          <a:bodyPr/>
          <a:lstStyle/>
          <a:p>
            <a:fld id="{0785F3C9-8885-478D-83BE-44A811BE4DC5}" type="slidenum">
              <a:rPr lang="pt-BR" smtClean="0"/>
              <a:t>‹nº›</a:t>
            </a:fld>
            <a:endParaRPr lang="pt-BR"/>
          </a:p>
        </p:txBody>
      </p:sp>
    </p:spTree>
    <p:extLst>
      <p:ext uri="{BB962C8B-B14F-4D97-AF65-F5344CB8AC3E}">
        <p14:creationId xmlns:p14="http://schemas.microsoft.com/office/powerpoint/2010/main" val="1244883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1F8F589F-1D04-4868-8687-30A85F5C0192}" type="datetimeFigureOut">
              <a:rPr lang="pt-BR" smtClean="0"/>
              <a:t>24/10/2022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785F3C9-8885-478D-83BE-44A811BE4DC5}" type="slidenum">
              <a:rPr lang="pt-BR" smtClean="0"/>
              <a:t>‹nº›</a:t>
            </a:fld>
            <a:endParaRPr lang="pt-BR"/>
          </a:p>
        </p:txBody>
      </p:sp>
    </p:spTree>
    <p:extLst>
      <p:ext uri="{BB962C8B-B14F-4D97-AF65-F5344CB8AC3E}">
        <p14:creationId xmlns:p14="http://schemas.microsoft.com/office/powerpoint/2010/main" val="2328894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e Legenda">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pt-BR"/>
              <a:t>Clique para editar o título Mestre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F8F589F-1D04-4868-8687-30A85F5C0192}" type="datetimeFigureOut">
              <a:rPr lang="pt-BR" smtClean="0"/>
              <a:t>24/10/2022</a:t>
            </a:fld>
            <a:endParaRPr lang="pt-BR"/>
          </a:p>
        </p:txBody>
      </p:sp>
      <p:sp>
        <p:nvSpPr>
          <p:cNvPr id="6" name="Footer Placeholder 5"/>
          <p:cNvSpPr>
            <a:spLocks noGrp="1"/>
          </p:cNvSpPr>
          <p:nvPr>
            <p:ph type="ftr" sz="quarter" idx="11"/>
          </p:nvPr>
        </p:nvSpPr>
        <p:spPr>
          <a:xfrm>
            <a:off x="685800" y="379941"/>
            <a:ext cx="6991492" cy="365125"/>
          </a:xfrm>
        </p:spPr>
        <p:txBody>
          <a:bodyPr/>
          <a:lstStyle/>
          <a:p>
            <a:endParaRPr lang="pt-BR"/>
          </a:p>
        </p:txBody>
      </p:sp>
      <p:sp>
        <p:nvSpPr>
          <p:cNvPr id="7" name="Slide Number Placeholder 6"/>
          <p:cNvSpPr>
            <a:spLocks noGrp="1"/>
          </p:cNvSpPr>
          <p:nvPr>
            <p:ph type="sldNum" sz="quarter" idx="12"/>
          </p:nvPr>
        </p:nvSpPr>
        <p:spPr>
          <a:xfrm>
            <a:off x="10862452" y="381000"/>
            <a:ext cx="643748" cy="365125"/>
          </a:xfrm>
        </p:spPr>
        <p:txBody>
          <a:bodyPr/>
          <a:lstStyle/>
          <a:p>
            <a:fld id="{0785F3C9-8885-478D-83BE-44A811BE4DC5}" type="slidenum">
              <a:rPr lang="pt-BR" smtClean="0"/>
              <a:t>‹nº›</a:t>
            </a:fld>
            <a:endParaRPr lang="pt-BR"/>
          </a:p>
        </p:txBody>
      </p:sp>
    </p:spTree>
    <p:extLst>
      <p:ext uri="{BB962C8B-B14F-4D97-AF65-F5344CB8AC3E}">
        <p14:creationId xmlns:p14="http://schemas.microsoft.com/office/powerpoint/2010/main" val="3225537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ção com Legenda">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pt-BR"/>
              <a:t>Clique para editar o título Mestre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F8F589F-1D04-4868-8687-30A85F5C0192}" type="datetimeFigureOut">
              <a:rPr lang="pt-BR" smtClean="0"/>
              <a:t>24/10/2022</a:t>
            </a:fld>
            <a:endParaRPr lang="pt-BR"/>
          </a:p>
        </p:txBody>
      </p:sp>
      <p:sp>
        <p:nvSpPr>
          <p:cNvPr id="6" name="Footer Placeholder 5"/>
          <p:cNvSpPr>
            <a:spLocks noGrp="1"/>
          </p:cNvSpPr>
          <p:nvPr>
            <p:ph type="ftr" sz="quarter" idx="11"/>
          </p:nvPr>
        </p:nvSpPr>
        <p:spPr>
          <a:xfrm>
            <a:off x="685800" y="379941"/>
            <a:ext cx="6991492" cy="365125"/>
          </a:xfrm>
        </p:spPr>
        <p:txBody>
          <a:bodyPr/>
          <a:lstStyle/>
          <a:p>
            <a:endParaRPr lang="pt-BR"/>
          </a:p>
        </p:txBody>
      </p:sp>
      <p:sp>
        <p:nvSpPr>
          <p:cNvPr id="7" name="Slide Number Placeholder 6"/>
          <p:cNvSpPr>
            <a:spLocks noGrp="1"/>
          </p:cNvSpPr>
          <p:nvPr>
            <p:ph type="sldNum" sz="quarter" idx="12"/>
          </p:nvPr>
        </p:nvSpPr>
        <p:spPr>
          <a:xfrm>
            <a:off x="10862452" y="381000"/>
            <a:ext cx="643748" cy="365125"/>
          </a:xfrm>
        </p:spPr>
        <p:txBody>
          <a:bodyPr/>
          <a:lstStyle/>
          <a:p>
            <a:fld id="{0785F3C9-8885-478D-83BE-44A811BE4DC5}" type="slidenum">
              <a:rPr lang="pt-BR" smtClean="0"/>
              <a:t>‹nº›</a:t>
            </a:fld>
            <a:endParaRPr lang="pt-BR"/>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0599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ão de Nom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pt-BR"/>
              <a:t>Clique para editar o título Mestre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F8F589F-1D04-4868-8687-30A85F5C0192}" type="datetimeFigureOut">
              <a:rPr lang="pt-BR" smtClean="0"/>
              <a:t>24/10/2022</a:t>
            </a:fld>
            <a:endParaRPr lang="pt-BR"/>
          </a:p>
        </p:txBody>
      </p:sp>
      <p:sp>
        <p:nvSpPr>
          <p:cNvPr id="6" name="Footer Placeholder 5"/>
          <p:cNvSpPr>
            <a:spLocks noGrp="1"/>
          </p:cNvSpPr>
          <p:nvPr>
            <p:ph type="ftr" sz="quarter" idx="11"/>
          </p:nvPr>
        </p:nvSpPr>
        <p:spPr>
          <a:xfrm>
            <a:off x="685800" y="378883"/>
            <a:ext cx="6991492" cy="365125"/>
          </a:xfrm>
        </p:spPr>
        <p:txBody>
          <a:bodyPr/>
          <a:lstStyle/>
          <a:p>
            <a:endParaRPr lang="pt-BR"/>
          </a:p>
        </p:txBody>
      </p:sp>
      <p:sp>
        <p:nvSpPr>
          <p:cNvPr id="7" name="Slide Number Placeholder 6"/>
          <p:cNvSpPr>
            <a:spLocks noGrp="1"/>
          </p:cNvSpPr>
          <p:nvPr>
            <p:ph type="sldNum" sz="quarter" idx="12"/>
          </p:nvPr>
        </p:nvSpPr>
        <p:spPr>
          <a:xfrm>
            <a:off x="10862452" y="381000"/>
            <a:ext cx="643748" cy="365125"/>
          </a:xfrm>
        </p:spPr>
        <p:txBody>
          <a:bodyPr/>
          <a:lstStyle/>
          <a:p>
            <a:fld id="{0785F3C9-8885-478D-83BE-44A811BE4DC5}" type="slidenum">
              <a:rPr lang="pt-BR" smtClean="0"/>
              <a:t>‹nº›</a:t>
            </a:fld>
            <a:endParaRPr lang="pt-BR"/>
          </a:p>
        </p:txBody>
      </p:sp>
    </p:spTree>
    <p:extLst>
      <p:ext uri="{BB962C8B-B14F-4D97-AF65-F5344CB8AC3E}">
        <p14:creationId xmlns:p14="http://schemas.microsoft.com/office/powerpoint/2010/main" val="1993557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1F8F589F-1D04-4868-8687-30A85F5C0192}" type="datetimeFigureOut">
              <a:rPr lang="pt-BR" smtClean="0"/>
              <a:t>24/10/2022</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0785F3C9-8885-478D-83BE-44A811BE4DC5}" type="slidenum">
              <a:rPr lang="pt-BR" smtClean="0"/>
              <a:t>‹nº›</a:t>
            </a:fld>
            <a:endParaRPr lang="pt-BR"/>
          </a:p>
        </p:txBody>
      </p:sp>
    </p:spTree>
    <p:extLst>
      <p:ext uri="{BB962C8B-B14F-4D97-AF65-F5344CB8AC3E}">
        <p14:creationId xmlns:p14="http://schemas.microsoft.com/office/powerpoint/2010/main" val="31620941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1F8F589F-1D04-4868-8687-30A85F5C0192}" type="datetimeFigureOut">
              <a:rPr lang="pt-BR" smtClean="0"/>
              <a:t>24/10/2022</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0785F3C9-8885-478D-83BE-44A811BE4DC5}" type="slidenum">
              <a:rPr lang="pt-BR" smtClean="0"/>
              <a:t>‹nº›</a:t>
            </a:fld>
            <a:endParaRPr lang="pt-BR"/>
          </a:p>
        </p:txBody>
      </p:sp>
    </p:spTree>
    <p:extLst>
      <p:ext uri="{BB962C8B-B14F-4D97-AF65-F5344CB8AC3E}">
        <p14:creationId xmlns:p14="http://schemas.microsoft.com/office/powerpoint/2010/main" val="32732951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1F8F589F-1D04-4868-8687-30A85F5C0192}" type="datetimeFigureOut">
              <a:rPr lang="pt-BR" smtClean="0"/>
              <a:t>24/10/2022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785F3C9-8885-478D-83BE-44A811BE4DC5}" type="slidenum">
              <a:rPr lang="pt-BR" smtClean="0"/>
              <a:t>‹nº›</a:t>
            </a:fld>
            <a:endParaRPr lang="pt-BR"/>
          </a:p>
        </p:txBody>
      </p:sp>
    </p:spTree>
    <p:extLst>
      <p:ext uri="{BB962C8B-B14F-4D97-AF65-F5344CB8AC3E}">
        <p14:creationId xmlns:p14="http://schemas.microsoft.com/office/powerpoint/2010/main" val="20809415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pt-BR"/>
              <a:t>Clique para editar o título Mestre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F8F589F-1D04-4868-8687-30A85F5C0192}" type="datetimeFigureOut">
              <a:rPr lang="pt-BR" smtClean="0"/>
              <a:t>24/10/2022</a:t>
            </a:fld>
            <a:endParaRPr lang="pt-BR"/>
          </a:p>
        </p:txBody>
      </p:sp>
      <p:sp>
        <p:nvSpPr>
          <p:cNvPr id="5" name="Footer Placeholder 4"/>
          <p:cNvSpPr>
            <a:spLocks noGrp="1"/>
          </p:cNvSpPr>
          <p:nvPr>
            <p:ph type="ftr" sz="quarter" idx="11"/>
          </p:nvPr>
        </p:nvSpPr>
        <p:spPr>
          <a:xfrm>
            <a:off x="685800" y="381000"/>
            <a:ext cx="6991492" cy="365125"/>
          </a:xfrm>
        </p:spPr>
        <p:txBody>
          <a:bodyPr/>
          <a:lstStyle/>
          <a:p>
            <a:endParaRPr lang="pt-BR"/>
          </a:p>
        </p:txBody>
      </p:sp>
      <p:sp>
        <p:nvSpPr>
          <p:cNvPr id="6" name="Slide Number Placeholder 5"/>
          <p:cNvSpPr>
            <a:spLocks noGrp="1"/>
          </p:cNvSpPr>
          <p:nvPr>
            <p:ph type="sldNum" sz="quarter" idx="12"/>
          </p:nvPr>
        </p:nvSpPr>
        <p:spPr>
          <a:xfrm>
            <a:off x="10862452" y="381000"/>
            <a:ext cx="643748" cy="365125"/>
          </a:xfrm>
        </p:spPr>
        <p:txBody>
          <a:bodyPr/>
          <a:lstStyle/>
          <a:p>
            <a:fld id="{0785F3C9-8885-478D-83BE-44A811BE4DC5}" type="slidenum">
              <a:rPr lang="pt-BR" smtClean="0"/>
              <a:t>‹nº›</a:t>
            </a:fld>
            <a:endParaRPr lang="pt-BR"/>
          </a:p>
        </p:txBody>
      </p:sp>
    </p:spTree>
    <p:extLst>
      <p:ext uri="{BB962C8B-B14F-4D97-AF65-F5344CB8AC3E}">
        <p14:creationId xmlns:p14="http://schemas.microsoft.com/office/powerpoint/2010/main" val="1567853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1F8F589F-1D04-4868-8687-30A85F5C0192}" type="datetimeFigureOut">
              <a:rPr lang="pt-BR" smtClean="0"/>
              <a:t>24/10/2022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785F3C9-8885-478D-83BE-44A811BE4DC5}" type="slidenum">
              <a:rPr lang="pt-BR" smtClean="0"/>
              <a:t>‹nº›</a:t>
            </a:fld>
            <a:endParaRPr lang="pt-BR"/>
          </a:p>
        </p:txBody>
      </p:sp>
    </p:spTree>
    <p:extLst>
      <p:ext uri="{BB962C8B-B14F-4D97-AF65-F5344CB8AC3E}">
        <p14:creationId xmlns:p14="http://schemas.microsoft.com/office/powerpoint/2010/main" val="1099606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pt-BR"/>
              <a:t>Clique para editar o título Mestre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F8F589F-1D04-4868-8687-30A85F5C0192}" type="datetimeFigureOut">
              <a:rPr lang="pt-BR" smtClean="0"/>
              <a:t>24/10/2022</a:t>
            </a:fld>
            <a:endParaRPr lang="pt-BR"/>
          </a:p>
        </p:txBody>
      </p:sp>
      <p:sp>
        <p:nvSpPr>
          <p:cNvPr id="5" name="Footer Placeholder 4"/>
          <p:cNvSpPr>
            <a:spLocks noGrp="1"/>
          </p:cNvSpPr>
          <p:nvPr>
            <p:ph type="ftr" sz="quarter" idx="11"/>
          </p:nvPr>
        </p:nvSpPr>
        <p:spPr>
          <a:xfrm>
            <a:off x="685800" y="381001"/>
            <a:ext cx="6991492" cy="364065"/>
          </a:xfrm>
        </p:spPr>
        <p:txBody>
          <a:bodyPr/>
          <a:lstStyle/>
          <a:p>
            <a:endParaRPr lang="pt-BR"/>
          </a:p>
        </p:txBody>
      </p:sp>
      <p:sp>
        <p:nvSpPr>
          <p:cNvPr id="6" name="Slide Number Placeholder 5"/>
          <p:cNvSpPr>
            <a:spLocks noGrp="1"/>
          </p:cNvSpPr>
          <p:nvPr>
            <p:ph type="sldNum" sz="quarter" idx="12"/>
          </p:nvPr>
        </p:nvSpPr>
        <p:spPr>
          <a:xfrm>
            <a:off x="10862452" y="381000"/>
            <a:ext cx="643748" cy="365125"/>
          </a:xfrm>
        </p:spPr>
        <p:txBody>
          <a:bodyPr/>
          <a:lstStyle/>
          <a:p>
            <a:fld id="{0785F3C9-8885-478D-83BE-44A811BE4DC5}" type="slidenum">
              <a:rPr lang="pt-BR" smtClean="0"/>
              <a:t>‹nº›</a:t>
            </a:fld>
            <a:endParaRPr lang="pt-BR"/>
          </a:p>
        </p:txBody>
      </p:sp>
    </p:spTree>
    <p:extLst>
      <p:ext uri="{BB962C8B-B14F-4D97-AF65-F5344CB8AC3E}">
        <p14:creationId xmlns:p14="http://schemas.microsoft.com/office/powerpoint/2010/main" val="3196455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1F8F589F-1D04-4868-8687-30A85F5C0192}" type="datetimeFigureOut">
              <a:rPr lang="pt-BR" smtClean="0"/>
              <a:t>24/10/2022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785F3C9-8885-478D-83BE-44A811BE4DC5}" type="slidenum">
              <a:rPr lang="pt-BR" smtClean="0"/>
              <a:t>‹nº›</a:t>
            </a:fld>
            <a:endParaRPr lang="pt-BR"/>
          </a:p>
        </p:txBody>
      </p:sp>
    </p:spTree>
    <p:extLst>
      <p:ext uri="{BB962C8B-B14F-4D97-AF65-F5344CB8AC3E}">
        <p14:creationId xmlns:p14="http://schemas.microsoft.com/office/powerpoint/2010/main" val="503255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685800" y="3132666"/>
            <a:ext cx="5311775" cy="3086019"/>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3132666"/>
            <a:ext cx="5334000" cy="3086019"/>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1F8F589F-1D04-4868-8687-30A85F5C0192}" type="datetimeFigureOut">
              <a:rPr lang="pt-BR" smtClean="0"/>
              <a:t>24/10/2022</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0785F3C9-8885-478D-83BE-44A811BE4DC5}" type="slidenum">
              <a:rPr lang="pt-BR" smtClean="0"/>
              <a:t>‹nº›</a:t>
            </a:fld>
            <a:endParaRPr lang="pt-BR"/>
          </a:p>
        </p:txBody>
      </p:sp>
    </p:spTree>
    <p:extLst>
      <p:ext uri="{BB962C8B-B14F-4D97-AF65-F5344CB8AC3E}">
        <p14:creationId xmlns:p14="http://schemas.microsoft.com/office/powerpoint/2010/main" val="3203131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1F8F589F-1D04-4868-8687-30A85F5C0192}" type="datetimeFigureOut">
              <a:rPr lang="pt-BR" smtClean="0"/>
              <a:t>24/10/2022</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0785F3C9-8885-478D-83BE-44A811BE4DC5}" type="slidenum">
              <a:rPr lang="pt-BR" smtClean="0"/>
              <a:t>‹nº›</a:t>
            </a:fld>
            <a:endParaRPr lang="pt-BR"/>
          </a:p>
        </p:txBody>
      </p:sp>
    </p:spTree>
    <p:extLst>
      <p:ext uri="{BB962C8B-B14F-4D97-AF65-F5344CB8AC3E}">
        <p14:creationId xmlns:p14="http://schemas.microsoft.com/office/powerpoint/2010/main" val="3163132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8F589F-1D04-4868-8687-30A85F5C0192}" type="datetimeFigureOut">
              <a:rPr lang="pt-BR" smtClean="0"/>
              <a:t>24/10/2022</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0785F3C9-8885-478D-83BE-44A811BE4DC5}" type="slidenum">
              <a:rPr lang="pt-BR" smtClean="0"/>
              <a:t>‹nº›</a:t>
            </a:fld>
            <a:endParaRPr lang="pt-BR"/>
          </a:p>
        </p:txBody>
      </p:sp>
    </p:spTree>
    <p:extLst>
      <p:ext uri="{BB962C8B-B14F-4D97-AF65-F5344CB8AC3E}">
        <p14:creationId xmlns:p14="http://schemas.microsoft.com/office/powerpoint/2010/main" val="551608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pt-BR"/>
              <a:t>Clique para editar o título Mestre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1F8F589F-1D04-4868-8687-30A85F5C0192}" type="datetimeFigureOut">
              <a:rPr lang="pt-BR" smtClean="0"/>
              <a:t>24/10/2022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785F3C9-8885-478D-83BE-44A811BE4DC5}" type="slidenum">
              <a:rPr lang="pt-BR" smtClean="0"/>
              <a:t>‹nº›</a:t>
            </a:fld>
            <a:endParaRPr lang="pt-BR"/>
          </a:p>
        </p:txBody>
      </p:sp>
    </p:spTree>
    <p:extLst>
      <p:ext uri="{BB962C8B-B14F-4D97-AF65-F5344CB8AC3E}">
        <p14:creationId xmlns:p14="http://schemas.microsoft.com/office/powerpoint/2010/main" val="2309177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1F8F589F-1D04-4868-8687-30A85F5C0192}" type="datetimeFigureOut">
              <a:rPr lang="pt-BR" smtClean="0"/>
              <a:t>24/10/2022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785F3C9-8885-478D-83BE-44A811BE4DC5}" type="slidenum">
              <a:rPr lang="pt-BR" smtClean="0"/>
              <a:t>‹nº›</a:t>
            </a:fld>
            <a:endParaRPr lang="pt-BR"/>
          </a:p>
        </p:txBody>
      </p:sp>
    </p:spTree>
    <p:extLst>
      <p:ext uri="{BB962C8B-B14F-4D97-AF65-F5344CB8AC3E}">
        <p14:creationId xmlns:p14="http://schemas.microsoft.com/office/powerpoint/2010/main" val="2816319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F8F589F-1D04-4868-8687-30A85F5C0192}" type="datetimeFigureOut">
              <a:rPr lang="pt-BR" smtClean="0"/>
              <a:t>24/10/2022</a:t>
            </a:fld>
            <a:endParaRPr lang="pt-BR"/>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785F3C9-8885-478D-83BE-44A811BE4DC5}" type="slidenum">
              <a:rPr lang="pt-BR" smtClean="0"/>
              <a:t>‹nº›</a:t>
            </a:fld>
            <a:endParaRPr lang="pt-BR"/>
          </a:p>
        </p:txBody>
      </p:sp>
    </p:spTree>
    <p:extLst>
      <p:ext uri="{BB962C8B-B14F-4D97-AF65-F5344CB8AC3E}">
        <p14:creationId xmlns:p14="http://schemas.microsoft.com/office/powerpoint/2010/main" val="3562402803"/>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2" Type="http://schemas.openxmlformats.org/officeDocument/2006/relationships/hyperlink" Target="http://hdl.handle.net/10438/2196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hyperlink" Target="https://bdtd.ibict.br/vufind/Author/Home?author=SANTOS%2C+Wylliams+Barbos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hyperlink" Target="https://bdtd.ibict.br/vufind/Search/Results?lookfor=%22arquitetura+limpa%22&amp;type=Subject" TargetMode="External"/><Relationship Id="rId2" Type="http://schemas.openxmlformats.org/officeDocument/2006/relationships/hyperlink" Target="https://bdtd.ibict.br/vufind/Author/Home?author=Souza%2C+Gustavo+%5BUNIFESP%5D" TargetMode="External"/><Relationship Id="rId1" Type="http://schemas.openxmlformats.org/officeDocument/2006/relationships/slideLayout" Target="../slideLayouts/slideLayout2.xml"/><Relationship Id="rId4" Type="http://schemas.openxmlformats.org/officeDocument/2006/relationships/hyperlink" Target="https://repositorio.unifesp.br/handle/11600/60852"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BF8801-CE8A-5046-AAEE-8E91DE60091C}"/>
              </a:ext>
            </a:extLst>
          </p:cNvPr>
          <p:cNvSpPr>
            <a:spLocks noGrp="1"/>
          </p:cNvSpPr>
          <p:nvPr>
            <p:ph type="ctrTitle"/>
          </p:nvPr>
        </p:nvSpPr>
        <p:spPr>
          <a:xfrm>
            <a:off x="204187" y="1422646"/>
            <a:ext cx="11185864" cy="2971801"/>
          </a:xfrm>
        </p:spPr>
        <p:txBody>
          <a:bodyPr>
            <a:normAutofit/>
          </a:bodyPr>
          <a:lstStyle/>
          <a:p>
            <a:pPr>
              <a:lnSpc>
                <a:spcPct val="90000"/>
              </a:lnSpc>
            </a:pPr>
            <a:r>
              <a:rPr lang="pt-BR" sz="3000" dirty="0"/>
              <a:t>Universidade Federal do rio grande do norte</a:t>
            </a:r>
            <a:br>
              <a:rPr lang="pt-BR" sz="3000" dirty="0"/>
            </a:br>
            <a:r>
              <a:rPr lang="pt-BR" sz="3000" dirty="0"/>
              <a:t>analise e desenvolvimento de sistemas</a:t>
            </a:r>
            <a:br>
              <a:rPr lang="pt-BR" sz="3000" dirty="0"/>
            </a:br>
            <a:r>
              <a:rPr lang="pt-BR" sz="3000" dirty="0"/>
              <a:t>Metodologia do trabalho científico-a01</a:t>
            </a:r>
            <a:br>
              <a:rPr lang="pt-BR" sz="3000" dirty="0"/>
            </a:br>
            <a:r>
              <a:rPr lang="pt-BR" sz="3000" dirty="0"/>
              <a:t>Docente: </a:t>
            </a:r>
            <a:r>
              <a:rPr lang="pt-BR" sz="3000" dirty="0" err="1"/>
              <a:t>TÁsia</a:t>
            </a:r>
            <a:r>
              <a:rPr lang="pt-BR" sz="3000" dirty="0"/>
              <a:t> Moura CARDOSO DO VALE</a:t>
            </a:r>
            <a:br>
              <a:rPr lang="pt-BR" sz="3000" dirty="0"/>
            </a:br>
            <a:r>
              <a:rPr lang="pt-BR" sz="3000" dirty="0"/>
              <a:t>Discente: RICHARD ROBERT DE s. CABRAL</a:t>
            </a:r>
            <a:br>
              <a:rPr lang="pt-BR" sz="3000" dirty="0"/>
            </a:br>
            <a:r>
              <a:rPr lang="pt-BR" sz="3000" dirty="0"/>
              <a:t> </a:t>
            </a:r>
          </a:p>
        </p:txBody>
      </p:sp>
    </p:spTree>
    <p:extLst>
      <p:ext uri="{BB962C8B-B14F-4D97-AF65-F5344CB8AC3E}">
        <p14:creationId xmlns:p14="http://schemas.microsoft.com/office/powerpoint/2010/main" val="3048967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ço Reservado para Conteúdo 3">
            <a:extLst>
              <a:ext uri="{FF2B5EF4-FFF2-40B4-BE49-F238E27FC236}">
                <a16:creationId xmlns:a16="http://schemas.microsoft.com/office/drawing/2014/main" id="{67AE655A-1C14-C309-3EAD-76A0D27E5088}"/>
              </a:ext>
            </a:extLst>
          </p:cNvPr>
          <p:cNvGraphicFramePr>
            <a:graphicFrameLocks noGrp="1"/>
          </p:cNvGraphicFramePr>
          <p:nvPr>
            <p:ph idx="1"/>
            <p:extLst>
              <p:ext uri="{D42A27DB-BD31-4B8C-83A1-F6EECF244321}">
                <p14:modId xmlns:p14="http://schemas.microsoft.com/office/powerpoint/2010/main" val="28834896"/>
              </p:ext>
            </p:extLst>
          </p:nvPr>
        </p:nvGraphicFramePr>
        <p:xfrm>
          <a:off x="1103313" y="466724"/>
          <a:ext cx="9764712" cy="5781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5128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5E19B1-F148-FC3C-D0C8-95CDF85C7425}"/>
              </a:ext>
            </a:extLst>
          </p:cNvPr>
          <p:cNvSpPr>
            <a:spLocks noGrp="1"/>
          </p:cNvSpPr>
          <p:nvPr>
            <p:ph type="title"/>
          </p:nvPr>
        </p:nvSpPr>
        <p:spPr>
          <a:xfrm>
            <a:off x="2144032" y="-106533"/>
            <a:ext cx="9404723" cy="1400530"/>
          </a:xfrm>
        </p:spPr>
        <p:txBody>
          <a:bodyPr/>
          <a:lstStyle/>
          <a:p>
            <a:r>
              <a:rPr lang="pt-BR" sz="2000" dirty="0"/>
              <a:t>TCC: </a:t>
            </a:r>
            <a:r>
              <a:rPr lang="pt-BR" sz="2000" dirty="0" err="1"/>
              <a:t>Blockchain</a:t>
            </a:r>
            <a:r>
              <a:rPr lang="pt-BR" sz="2000" dirty="0"/>
              <a:t> – Criptomoedas complementares</a:t>
            </a:r>
          </a:p>
        </p:txBody>
      </p:sp>
      <p:graphicFrame>
        <p:nvGraphicFramePr>
          <p:cNvPr id="7" name="Tabela 7">
            <a:extLst>
              <a:ext uri="{FF2B5EF4-FFF2-40B4-BE49-F238E27FC236}">
                <a16:creationId xmlns:a16="http://schemas.microsoft.com/office/drawing/2014/main" id="{7CE6D57E-C027-8A19-ECDB-BE42EA01CE9B}"/>
              </a:ext>
            </a:extLst>
          </p:cNvPr>
          <p:cNvGraphicFramePr>
            <a:graphicFrameLocks noGrp="1"/>
          </p:cNvGraphicFramePr>
          <p:nvPr>
            <p:ph idx="1"/>
            <p:extLst>
              <p:ext uri="{D42A27DB-BD31-4B8C-83A1-F6EECF244321}">
                <p14:modId xmlns:p14="http://schemas.microsoft.com/office/powerpoint/2010/main" val="2680584636"/>
              </p:ext>
            </p:extLst>
          </p:nvPr>
        </p:nvGraphicFramePr>
        <p:xfrm>
          <a:off x="1622425" y="917098"/>
          <a:ext cx="8947150" cy="5837428"/>
        </p:xfrm>
        <a:graphic>
          <a:graphicData uri="http://schemas.openxmlformats.org/drawingml/2006/table">
            <a:tbl>
              <a:tblPr firstRow="1" lastRow="1" bandCol="1">
                <a:tableStyleId>{5C22544A-7EE6-4342-B048-85BDC9FD1C3A}</a:tableStyleId>
              </a:tblPr>
              <a:tblGrid>
                <a:gridCol w="8947150">
                  <a:extLst>
                    <a:ext uri="{9D8B030D-6E8A-4147-A177-3AD203B41FA5}">
                      <a16:colId xmlns:a16="http://schemas.microsoft.com/office/drawing/2014/main" val="2626083988"/>
                    </a:ext>
                  </a:extLst>
                </a:gridCol>
              </a:tblGrid>
              <a:tr h="370840">
                <a:tc>
                  <a:txBody>
                    <a:bodyPr/>
                    <a:lstStyle/>
                    <a:p>
                      <a:r>
                        <a:rPr lang="pt-BR" dirty="0"/>
                        <a:t>ANO:   2018</a:t>
                      </a:r>
                    </a:p>
                  </a:txBody>
                  <a:tcPr/>
                </a:tc>
                <a:extLst>
                  <a:ext uri="{0D108BD9-81ED-4DB2-BD59-A6C34878D82A}">
                    <a16:rowId xmlns:a16="http://schemas.microsoft.com/office/drawing/2014/main" val="3770967684"/>
                  </a:ext>
                </a:extLst>
              </a:tr>
              <a:tr h="370840">
                <a:tc>
                  <a:txBody>
                    <a:bodyPr/>
                    <a:lstStyle/>
                    <a:p>
                      <a:r>
                        <a:rPr lang="pt-BR" b="1" dirty="0"/>
                        <a:t>AUTOR</a:t>
                      </a:r>
                      <a:r>
                        <a:rPr lang="pt-BR" dirty="0"/>
                        <a:t>: </a:t>
                      </a:r>
                      <a:r>
                        <a:rPr lang="pt-BR" dirty="0" err="1"/>
                        <a:t>Daneluzzi</a:t>
                      </a:r>
                      <a:r>
                        <a:rPr lang="pt-BR" dirty="0"/>
                        <a:t>, Fábio Lemes</a:t>
                      </a:r>
                    </a:p>
                  </a:txBody>
                  <a:tcPr/>
                </a:tc>
                <a:extLst>
                  <a:ext uri="{0D108BD9-81ED-4DB2-BD59-A6C34878D82A}">
                    <a16:rowId xmlns:a16="http://schemas.microsoft.com/office/drawing/2014/main" val="469398101"/>
                  </a:ext>
                </a:extLst>
              </a:tr>
              <a:tr h="370840">
                <a:tc>
                  <a:txBody>
                    <a:bodyPr/>
                    <a:lstStyle/>
                    <a:p>
                      <a:r>
                        <a:rPr lang="pt-BR" b="1" dirty="0"/>
                        <a:t>ORIGEM</a:t>
                      </a:r>
                      <a:r>
                        <a:rPr lang="pt-BR" dirty="0"/>
                        <a:t>: FGV EAESP - Escola de Administração de Empresas de São Paulo </a:t>
                      </a:r>
                    </a:p>
                  </a:txBody>
                  <a:tcPr/>
                </a:tc>
                <a:extLst>
                  <a:ext uri="{0D108BD9-81ED-4DB2-BD59-A6C34878D82A}">
                    <a16:rowId xmlns:a16="http://schemas.microsoft.com/office/drawing/2014/main" val="271142412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t-BR" b="1" dirty="0"/>
                        <a:t>TÍTULO: </a:t>
                      </a:r>
                      <a:r>
                        <a:rPr lang="pt-BR" sz="1800" b="0" i="0" kern="1200" dirty="0">
                          <a:solidFill>
                            <a:schemeClr val="dk1"/>
                          </a:solidFill>
                          <a:effectLst/>
                          <a:latin typeface="+mn-lt"/>
                          <a:ea typeface="+mn-ea"/>
                          <a:cs typeface="+mn-cs"/>
                        </a:rPr>
                        <a:t>Criptomoedas complementares: uma tipologia para moedas locais, sociais e comunitárias criadas em </a:t>
                      </a:r>
                      <a:r>
                        <a:rPr lang="pt-BR" sz="1800" b="0" i="0" kern="1200" dirty="0" err="1">
                          <a:solidFill>
                            <a:schemeClr val="dk1"/>
                          </a:solidFill>
                          <a:effectLst/>
                          <a:latin typeface="+mn-lt"/>
                          <a:ea typeface="+mn-ea"/>
                          <a:cs typeface="+mn-cs"/>
                        </a:rPr>
                        <a:t>blockchain</a:t>
                      </a:r>
                      <a:endParaRPr lang="pt-BR" sz="1800" b="0" i="0" kern="1200" dirty="0">
                        <a:solidFill>
                          <a:schemeClr val="dk1"/>
                        </a:solidFill>
                        <a:effectLst/>
                        <a:latin typeface="+mn-lt"/>
                        <a:ea typeface="+mn-ea"/>
                        <a:cs typeface="+mn-cs"/>
                      </a:endParaRPr>
                    </a:p>
                  </a:txBody>
                  <a:tcPr/>
                </a:tc>
                <a:extLst>
                  <a:ext uri="{0D108BD9-81ED-4DB2-BD59-A6C34878D82A}">
                    <a16:rowId xmlns:a16="http://schemas.microsoft.com/office/drawing/2014/main" val="2942179223"/>
                  </a:ext>
                </a:extLst>
              </a:tr>
              <a:tr h="370840">
                <a:tc>
                  <a:txBody>
                    <a:bodyPr/>
                    <a:lstStyle/>
                    <a:p>
                      <a:r>
                        <a:rPr lang="pt-BR" b="1" dirty="0"/>
                        <a:t>OBJETIVO GERAL:  </a:t>
                      </a:r>
                      <a:r>
                        <a:rPr lang="pt-BR" sz="1400" dirty="0"/>
                        <a:t>Criptomoedas criadas em </a:t>
                      </a:r>
                      <a:r>
                        <a:rPr lang="pt-BR" sz="1400" dirty="0" err="1"/>
                        <a:t>blockchain</a:t>
                      </a:r>
                      <a:r>
                        <a:rPr lang="pt-BR" sz="1400" dirty="0"/>
                        <a:t> representam um novo modelo de moedas digitais. Caracterizadas por permitirem uma alta descentralização, sem a necessidade de um emissor e controlador central, essas novas moedas têm sido criadas com maior velocidade desde 2009 com o surgimento do Bitcoin, a primeira a se utilizar de tal tecnologia. Nesse contexto, um grupo particular de criptomoedas tem surgido, que nesta pesquisa serão chamadas de “Criptomoedas Complementares”. Tais criptomoedas visam atender demandas específicas da sociedade como, por exemplo de inclusão financeira, desenvolvimento social ou de preservação ambiental e, em alguns casos, destinadas a comunidades específicas, assim como ocorre com as “clássicas” moedas complementares e comunitárias</a:t>
                      </a:r>
                      <a:endParaRPr lang="pt-BR" sz="1400" kern="1200" dirty="0">
                        <a:solidFill>
                          <a:schemeClr val="dk1"/>
                        </a:solidFill>
                        <a:effectLst/>
                        <a:latin typeface="+mn-lt"/>
                        <a:ea typeface="+mn-ea"/>
                        <a:cs typeface="+mn-cs"/>
                      </a:endParaRPr>
                    </a:p>
                  </a:txBody>
                  <a:tcPr/>
                </a:tc>
                <a:extLst>
                  <a:ext uri="{0D108BD9-81ED-4DB2-BD59-A6C34878D82A}">
                    <a16:rowId xmlns:a16="http://schemas.microsoft.com/office/drawing/2014/main" val="2924437543"/>
                  </a:ext>
                </a:extLst>
              </a:tr>
              <a:tr h="370840">
                <a:tc>
                  <a:txBody>
                    <a:bodyPr/>
                    <a:lstStyle/>
                    <a:p>
                      <a:pPr marL="6350" marR="177800" indent="-6350" algn="l">
                        <a:lnSpc>
                          <a:spcPct val="107000"/>
                        </a:lnSpc>
                        <a:spcAft>
                          <a:spcPts val="1085"/>
                        </a:spcAft>
                      </a:pPr>
                      <a:r>
                        <a:rPr lang="pt-BR" sz="1800" b="1" cap="all" dirty="0">
                          <a:solidFill>
                            <a:srgbClr val="333333"/>
                          </a:solidFill>
                          <a:effectLst/>
                          <a:latin typeface="Century Gothic" panose="020B0502020202020204" pitchFamily="34" charset="0"/>
                          <a:ea typeface="Times New Roman" panose="02020603050405020304" pitchFamily="18" charset="0"/>
                          <a:cs typeface="Arial" panose="020B0604020202020204" pitchFamily="34" charset="0"/>
                        </a:rPr>
                        <a:t>Resultado geral</a:t>
                      </a:r>
                      <a:r>
                        <a:rPr lang="pt-BR" sz="1400" b="1" cap="all" dirty="0">
                          <a:solidFill>
                            <a:srgbClr val="333333"/>
                          </a:solidFill>
                          <a:effectLst/>
                          <a:latin typeface="Century Gothic" panose="020B0502020202020204" pitchFamily="34" charset="0"/>
                          <a:ea typeface="Times New Roman" panose="02020603050405020304" pitchFamily="18" charset="0"/>
                          <a:cs typeface="Arial" panose="020B0604020202020204" pitchFamily="34" charset="0"/>
                        </a:rPr>
                        <a:t>: </a:t>
                      </a:r>
                      <a:r>
                        <a:rPr lang="pt-BR" sz="1400" b="0" cap="all" dirty="0">
                          <a:solidFill>
                            <a:schemeClr val="bg1"/>
                          </a:solidFill>
                          <a:effectLst/>
                          <a:latin typeface="Century Gothic" panose="020B0502020202020204" pitchFamily="34" charset="0"/>
                          <a:ea typeface="Times New Roman" panose="02020603050405020304" pitchFamily="18" charset="0"/>
                          <a:cs typeface="Arial" panose="020B0604020202020204" pitchFamily="34" charset="0"/>
                        </a:rPr>
                        <a:t>Espera-se que esta pesquisa contribua para que profissionais, instituições e pesquisadores envolvidos ou interessados em temas como finanças solidárias, moedas complementares e criptomoedas possam melhor compreender esse novo fenômeno e suas particularidades, através não apenas do mapeamento de criptomoedas complementares que foi realizado, mas também da tipologia criada, utilizando-a como um modelo para melhor categorizar, diferenciar e comparar projetos desta natureza.</a:t>
                      </a:r>
                      <a:endParaRPr lang="pt-BR" sz="1400" b="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251564156"/>
                  </a:ext>
                </a:extLst>
              </a:tr>
              <a:tr h="0">
                <a:tc>
                  <a:txBody>
                    <a:bodyPr/>
                    <a:lstStyle/>
                    <a:p>
                      <a:r>
                        <a:rPr lang="pt-BR" dirty="0"/>
                        <a:t>LINK: </a:t>
                      </a:r>
                      <a:r>
                        <a:rPr lang="pt-BR" dirty="0">
                          <a:hlinkClick r:id="rId2"/>
                        </a:rPr>
                        <a:t>http://hdl.handle.net/10438/21963</a:t>
                      </a:r>
                      <a:endParaRPr lang="pt-BR" b="0" dirty="0"/>
                    </a:p>
                  </a:txBody>
                  <a:tcPr/>
                </a:tc>
                <a:extLst>
                  <a:ext uri="{0D108BD9-81ED-4DB2-BD59-A6C34878D82A}">
                    <a16:rowId xmlns:a16="http://schemas.microsoft.com/office/drawing/2014/main" val="4002413105"/>
                  </a:ext>
                </a:extLst>
              </a:tr>
            </a:tbl>
          </a:graphicData>
        </a:graphic>
      </p:graphicFrame>
    </p:spTree>
    <p:extLst>
      <p:ext uri="{BB962C8B-B14F-4D97-AF65-F5344CB8AC3E}">
        <p14:creationId xmlns:p14="http://schemas.microsoft.com/office/powerpoint/2010/main" val="3969677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7D2AF9-A68B-C309-A396-424A2179B73D}"/>
              </a:ext>
            </a:extLst>
          </p:cNvPr>
          <p:cNvSpPr>
            <a:spLocks noGrp="1"/>
          </p:cNvSpPr>
          <p:nvPr>
            <p:ph type="title"/>
          </p:nvPr>
        </p:nvSpPr>
        <p:spPr>
          <a:xfrm>
            <a:off x="684211" y="662268"/>
            <a:ext cx="9404723" cy="1400530"/>
          </a:xfrm>
        </p:spPr>
        <p:txBody>
          <a:bodyPr/>
          <a:lstStyle/>
          <a:p>
            <a:r>
              <a:rPr lang="pt-BR" dirty="0"/>
              <a:t>Resenha</a:t>
            </a:r>
          </a:p>
        </p:txBody>
      </p:sp>
      <p:sp>
        <p:nvSpPr>
          <p:cNvPr id="3" name="Espaço Reservado para Conteúdo 2">
            <a:extLst>
              <a:ext uri="{FF2B5EF4-FFF2-40B4-BE49-F238E27FC236}">
                <a16:creationId xmlns:a16="http://schemas.microsoft.com/office/drawing/2014/main" id="{4AF35CC1-EEF6-45A0-DECF-88E3F49E470C}"/>
              </a:ext>
            </a:extLst>
          </p:cNvPr>
          <p:cNvSpPr>
            <a:spLocks noGrp="1"/>
          </p:cNvSpPr>
          <p:nvPr>
            <p:ph idx="1"/>
          </p:nvPr>
        </p:nvSpPr>
        <p:spPr>
          <a:xfrm>
            <a:off x="153989" y="1943455"/>
            <a:ext cx="11353800" cy="4252277"/>
          </a:xfrm>
        </p:spPr>
        <p:txBody>
          <a:bodyPr>
            <a:noAutofit/>
          </a:bodyPr>
          <a:lstStyle/>
          <a:p>
            <a:r>
              <a:rPr lang="pt-BR" sz="1600" dirty="0"/>
              <a:t>Criptomoedas criadas em </a:t>
            </a:r>
            <a:r>
              <a:rPr lang="pt-BR" sz="1600" dirty="0" err="1"/>
              <a:t>blockchain</a:t>
            </a:r>
            <a:r>
              <a:rPr lang="pt-BR" sz="1600" dirty="0"/>
              <a:t> representam um novo modelo de moedas digitais. Caracterizadas por permitirem uma alta descentralização, sem a necessidade de um emissor e controlador central, essas novas moedas têm sido criadas com maior velocidade desde 2009 com o surgimento do Bitcoin, a primeira a se utilizar de tal tecnologia. Nesse contexto, um grupo particular de criptomoedas tem surgido, que nesta pesquisa serão chamadas de “Criptomoedas Complementares”. Tais criptomoedas visam atender demandas específicas da sociedade como, por exemplo de inclusão financeira, desenvolvimento social ou de preservação ambiental e, em alguns casos, destinadas a comunidades específicas, assim como ocorre com as “clássicas” moedas complementares e comunitárias. Por ser um fenômeno recente, existem poucos estudos que visam compreendê-lo. Este, portanto, é o objetivo desta pesquisa. A partir de um estudo sobre 28 diferentes criptomoedas complementares e utilizando como base 8 modelos de classificação de moedas complementares e comunitárias já presentes na literatura, esta pesquisa permitiu a criação de uma tipologia específica para tal universo. Composta por 4 dimensões, essa tipologia final permitiu segregaras criptomoedas complementares em 10 diferentes grupos, dando maior clareza sobre suas semelhanças e diferenças em aspectos estratégicos e técnicos . Espera-se que esta pesquisa contribua para que profissionais, instituições e pesquisadores envolvidos ou interessados em temas como finanças solidárias, moedas complementares e criptomoedas possam melhor compreender esse novo fenômeno e suas particularidades, através não apenas do mapeamento de criptomoedas complementares que foi realizado, mas também da tipologia criada, utilizando-a como um modelo para melhor categorizar, diferenciar e comparar projetos desta natureza.</a:t>
            </a:r>
          </a:p>
        </p:txBody>
      </p:sp>
    </p:spTree>
    <p:extLst>
      <p:ext uri="{BB962C8B-B14F-4D97-AF65-F5344CB8AC3E}">
        <p14:creationId xmlns:p14="http://schemas.microsoft.com/office/powerpoint/2010/main" val="2541286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ço Reservado para Conteúdo 3">
            <a:extLst>
              <a:ext uri="{FF2B5EF4-FFF2-40B4-BE49-F238E27FC236}">
                <a16:creationId xmlns:a16="http://schemas.microsoft.com/office/drawing/2014/main" id="{67AE655A-1C14-C309-3EAD-76A0D27E5088}"/>
              </a:ext>
            </a:extLst>
          </p:cNvPr>
          <p:cNvGraphicFramePr>
            <a:graphicFrameLocks noGrp="1"/>
          </p:cNvGraphicFramePr>
          <p:nvPr>
            <p:ph idx="1"/>
            <p:extLst>
              <p:ext uri="{D42A27DB-BD31-4B8C-83A1-F6EECF244321}">
                <p14:modId xmlns:p14="http://schemas.microsoft.com/office/powerpoint/2010/main" val="3997044665"/>
              </p:ext>
            </p:extLst>
          </p:nvPr>
        </p:nvGraphicFramePr>
        <p:xfrm>
          <a:off x="1103313" y="466724"/>
          <a:ext cx="9764712" cy="5781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8058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F76C96-27B0-24BD-E661-A201D5F1D3BC}"/>
              </a:ext>
            </a:extLst>
          </p:cNvPr>
          <p:cNvSpPr>
            <a:spLocks noGrp="1"/>
          </p:cNvSpPr>
          <p:nvPr>
            <p:ph type="title"/>
          </p:nvPr>
        </p:nvSpPr>
        <p:spPr>
          <a:xfrm>
            <a:off x="1790700" y="0"/>
            <a:ext cx="8610600" cy="1293028"/>
          </a:xfrm>
        </p:spPr>
        <p:txBody>
          <a:bodyPr/>
          <a:lstStyle/>
          <a:p>
            <a:r>
              <a:rPr lang="pt-BR" dirty="0"/>
              <a:t>Tese</a:t>
            </a:r>
          </a:p>
        </p:txBody>
      </p:sp>
      <p:graphicFrame>
        <p:nvGraphicFramePr>
          <p:cNvPr id="4" name="Tabela 4">
            <a:extLst>
              <a:ext uri="{FF2B5EF4-FFF2-40B4-BE49-F238E27FC236}">
                <a16:creationId xmlns:a16="http://schemas.microsoft.com/office/drawing/2014/main" id="{1CCE67A3-D42E-34A9-0602-219281162B2C}"/>
              </a:ext>
            </a:extLst>
          </p:cNvPr>
          <p:cNvGraphicFramePr>
            <a:graphicFrameLocks noGrp="1"/>
          </p:cNvGraphicFramePr>
          <p:nvPr>
            <p:ph idx="1"/>
            <p:extLst>
              <p:ext uri="{D42A27DB-BD31-4B8C-83A1-F6EECF244321}">
                <p14:modId xmlns:p14="http://schemas.microsoft.com/office/powerpoint/2010/main" val="239089191"/>
              </p:ext>
            </p:extLst>
          </p:nvPr>
        </p:nvGraphicFramePr>
        <p:xfrm>
          <a:off x="1103684" y="1081202"/>
          <a:ext cx="8947150" cy="5531803"/>
        </p:xfrm>
        <a:graphic>
          <a:graphicData uri="http://schemas.openxmlformats.org/drawingml/2006/table">
            <a:tbl>
              <a:tblPr firstRow="1" bandRow="1">
                <a:tableStyleId>{5C22544A-7EE6-4342-B048-85BDC9FD1C3A}</a:tableStyleId>
              </a:tblPr>
              <a:tblGrid>
                <a:gridCol w="8947150">
                  <a:extLst>
                    <a:ext uri="{9D8B030D-6E8A-4147-A177-3AD203B41FA5}">
                      <a16:colId xmlns:a16="http://schemas.microsoft.com/office/drawing/2014/main" val="565284268"/>
                    </a:ext>
                  </a:extLst>
                </a:gridCol>
              </a:tblGrid>
              <a:tr h="528003">
                <a:tc>
                  <a:txBody>
                    <a:bodyPr/>
                    <a:lstStyle/>
                    <a:p>
                      <a:r>
                        <a:rPr lang="pt-BR" dirty="0"/>
                        <a:t>ANO: 2018</a:t>
                      </a:r>
                    </a:p>
                  </a:txBody>
                  <a:tcPr/>
                </a:tc>
                <a:extLst>
                  <a:ext uri="{0D108BD9-81ED-4DB2-BD59-A6C34878D82A}">
                    <a16:rowId xmlns:a16="http://schemas.microsoft.com/office/drawing/2014/main" val="994169491"/>
                  </a:ext>
                </a:extLst>
              </a:tr>
              <a:tr h="370840">
                <a:tc>
                  <a:txBody>
                    <a:bodyPr/>
                    <a:lstStyle/>
                    <a:p>
                      <a:pPr fontAlgn="t"/>
                      <a:br>
                        <a:rPr lang="pt-BR" dirty="0">
                          <a:solidFill>
                            <a:schemeClr val="tx1"/>
                          </a:solidFill>
                          <a:hlinkClick r:id="rId2">
                            <a:extLst>
                              <a:ext uri="{A12FA001-AC4F-418D-AE19-62706E023703}">
                                <ahyp:hlinkClr xmlns:ahyp="http://schemas.microsoft.com/office/drawing/2018/hyperlinkcolor" val="tx"/>
                              </a:ext>
                            </a:extLst>
                          </a:hlinkClick>
                        </a:rPr>
                      </a:br>
                      <a:r>
                        <a:rPr lang="pt-BR" b="1" dirty="0">
                          <a:hlinkClick r:id="rId2">
                            <a:extLst>
                              <a:ext uri="{A12FA001-AC4F-418D-AE19-62706E023703}">
                                <ahyp:hlinkClr xmlns:ahyp="http://schemas.microsoft.com/office/drawing/2018/hyperlinkcolor" val="tx"/>
                              </a:ext>
                            </a:extLst>
                          </a:hlinkClick>
                        </a:rPr>
                        <a:t>AUTOR</a:t>
                      </a:r>
                      <a:r>
                        <a:rPr lang="pt-BR" dirty="0">
                          <a:hlinkClick r:id="rId2">
                            <a:extLst>
                              <a:ext uri="{A12FA001-AC4F-418D-AE19-62706E023703}">
                                <ahyp:hlinkClr xmlns:ahyp="http://schemas.microsoft.com/office/drawing/2018/hyperlinkcolor" val="tx"/>
                              </a:ext>
                            </a:extLst>
                          </a:hlinkClick>
                        </a:rPr>
                        <a:t>:</a:t>
                      </a:r>
                      <a:r>
                        <a:rPr lang="pt-BR" dirty="0">
                          <a:hlinkClick r:id="rId2">
                            <a:extLst>
                              <a:ext uri="{A12FA001-AC4F-418D-AE19-62706E023703}">
                                <ahyp:hlinkClr xmlns:ahyp="http://schemas.microsoft.com/office/drawing/2018/hyperlinkcolor" val="tx"/>
                              </a:ext>
                            </a:extLst>
                          </a:hlinkClick>
                        </a:rPr>
                        <a:t> SANTOS, </a:t>
                      </a:r>
                      <a:r>
                        <a:rPr lang="pt-BR" dirty="0" err="1"/>
                        <a:t>Cleórbete</a:t>
                      </a:r>
                      <a:endParaRPr lang="pt-BR" dirty="0">
                        <a:solidFill>
                          <a:schemeClr val="tx1"/>
                        </a:solidFill>
                      </a:endParaRPr>
                    </a:p>
                  </a:txBody>
                  <a:tcPr marL="60960" marR="60960" marT="60960" marB="60960"/>
                </a:tc>
                <a:extLst>
                  <a:ext uri="{0D108BD9-81ED-4DB2-BD59-A6C34878D82A}">
                    <a16:rowId xmlns:a16="http://schemas.microsoft.com/office/drawing/2014/main" val="2490001932"/>
                  </a:ext>
                </a:extLst>
              </a:tr>
              <a:tr h="370840">
                <a:tc>
                  <a:txBody>
                    <a:bodyPr/>
                    <a:lstStyle/>
                    <a:p>
                      <a:r>
                        <a:rPr lang="pt-BR" b="1" dirty="0"/>
                        <a:t>ORIGEM</a:t>
                      </a:r>
                      <a:r>
                        <a:rPr lang="pt-BR" dirty="0"/>
                        <a:t>: Universidade Federal do Tocantins</a:t>
                      </a:r>
                    </a:p>
                  </a:txBody>
                  <a:tcPr/>
                </a:tc>
                <a:extLst>
                  <a:ext uri="{0D108BD9-81ED-4DB2-BD59-A6C34878D82A}">
                    <a16:rowId xmlns:a16="http://schemas.microsoft.com/office/drawing/2014/main" val="381544831"/>
                  </a:ext>
                </a:extLst>
              </a:tr>
              <a:tr h="370840">
                <a:tc>
                  <a:txBody>
                    <a:bodyPr/>
                    <a:lstStyle/>
                    <a:p>
                      <a:r>
                        <a:rPr lang="pt-BR" b="1" dirty="0"/>
                        <a:t>TÍTULO</a:t>
                      </a:r>
                      <a:r>
                        <a:rPr lang="pt-BR" dirty="0"/>
                        <a:t>: </a:t>
                      </a:r>
                      <a:r>
                        <a:rPr lang="pt-BR" sz="1800" b="0" i="0" kern="1200" dirty="0">
                          <a:solidFill>
                            <a:schemeClr val="dk1"/>
                          </a:solidFill>
                          <a:effectLst/>
                          <a:latin typeface="+mn-lt"/>
                          <a:ea typeface="+mn-ea"/>
                          <a:cs typeface="+mn-cs"/>
                        </a:rPr>
                        <a:t>Tecnologia </a:t>
                      </a:r>
                      <a:r>
                        <a:rPr lang="pt-BR" sz="1800" b="0" i="0" kern="1200" dirty="0" err="1">
                          <a:solidFill>
                            <a:schemeClr val="dk1"/>
                          </a:solidFill>
                          <a:effectLst/>
                          <a:latin typeface="+mn-lt"/>
                          <a:ea typeface="+mn-ea"/>
                          <a:cs typeface="+mn-cs"/>
                        </a:rPr>
                        <a:t>Blockchain</a:t>
                      </a:r>
                      <a:r>
                        <a:rPr lang="pt-BR" sz="1800" b="0" i="0" kern="1200" dirty="0">
                          <a:solidFill>
                            <a:schemeClr val="dk1"/>
                          </a:solidFill>
                          <a:effectLst/>
                          <a:latin typeface="+mn-lt"/>
                          <a:ea typeface="+mn-ea"/>
                          <a:cs typeface="+mn-cs"/>
                        </a:rPr>
                        <a:t>: Uma proposta de implementação na Universidade Federal do Tocantins</a:t>
                      </a:r>
                      <a:endParaRPr lang="pt-BR" dirty="0"/>
                    </a:p>
                  </a:txBody>
                  <a:tcPr/>
                </a:tc>
                <a:extLst>
                  <a:ext uri="{0D108BD9-81ED-4DB2-BD59-A6C34878D82A}">
                    <a16:rowId xmlns:a16="http://schemas.microsoft.com/office/drawing/2014/main" val="2683436480"/>
                  </a:ext>
                </a:extLst>
              </a:tr>
              <a:tr h="370840">
                <a:tc>
                  <a:txBody>
                    <a:bodyPr/>
                    <a:lstStyle/>
                    <a:p>
                      <a:r>
                        <a:rPr lang="pt-BR" b="1" dirty="0"/>
                        <a:t>OBJETIVO GERAL: </a:t>
                      </a:r>
                      <a:r>
                        <a:rPr lang="pt-BR" dirty="0"/>
                        <a:t>O objetivo principal desse trabalho é implantar uma </a:t>
                      </a:r>
                      <a:r>
                        <a:rPr lang="pt-BR" dirty="0" err="1"/>
                        <a:t>blockchain</a:t>
                      </a:r>
                      <a:r>
                        <a:rPr lang="pt-BR" dirty="0"/>
                        <a:t> privada, usando a implementação de código aberto </a:t>
                      </a:r>
                      <a:r>
                        <a:rPr lang="pt-BR" dirty="0" err="1"/>
                        <a:t>Multichain</a:t>
                      </a:r>
                      <a:r>
                        <a:rPr lang="pt-BR" dirty="0"/>
                        <a:t> para armazenar, de maneira segura, certificados eletrônicos emitidos pela Universidade Federal do Tocantins.</a:t>
                      </a:r>
                      <a:endParaRPr lang="pt-BR" b="1" dirty="0"/>
                    </a:p>
                  </a:txBody>
                  <a:tcPr/>
                </a:tc>
                <a:extLst>
                  <a:ext uri="{0D108BD9-81ED-4DB2-BD59-A6C34878D82A}">
                    <a16:rowId xmlns:a16="http://schemas.microsoft.com/office/drawing/2014/main" val="855805188"/>
                  </a:ext>
                </a:extLst>
              </a:tr>
              <a:tr h="370840">
                <a:tc>
                  <a:txBody>
                    <a:bodyPr/>
                    <a:lstStyle/>
                    <a:p>
                      <a:r>
                        <a:rPr lang="pt-BR" b="1" dirty="0"/>
                        <a:t>RESULTADO GERAL: </a:t>
                      </a:r>
                      <a:r>
                        <a:rPr lang="pt-BR" dirty="0"/>
                        <a:t>Realizar uma revisão bibliográfica sobre a tecnologia </a:t>
                      </a:r>
                      <a:r>
                        <a:rPr lang="pt-BR" dirty="0" err="1"/>
                        <a:t>Blockchain</a:t>
                      </a:r>
                      <a:r>
                        <a:rPr lang="pt-BR" dirty="0"/>
                        <a:t>. Explanar sobre os conceitos principais da tecnologia </a:t>
                      </a:r>
                      <a:r>
                        <a:rPr lang="pt-BR" dirty="0" err="1"/>
                        <a:t>Blockchain</a:t>
                      </a:r>
                      <a:r>
                        <a:rPr lang="pt-BR" dirty="0"/>
                        <a:t>. Listar as principais aplicações possíveis com uso da tecnologia </a:t>
                      </a:r>
                      <a:r>
                        <a:rPr lang="pt-BR" dirty="0" err="1"/>
                        <a:t>Blockchain</a:t>
                      </a:r>
                      <a:r>
                        <a:rPr lang="pt-BR" dirty="0"/>
                        <a:t>. Propor a implantação de uma </a:t>
                      </a:r>
                      <a:r>
                        <a:rPr lang="pt-BR" dirty="0" err="1"/>
                        <a:t>blockchain</a:t>
                      </a:r>
                      <a:r>
                        <a:rPr lang="pt-BR" dirty="0"/>
                        <a:t> privada usando </a:t>
                      </a:r>
                      <a:r>
                        <a:rPr lang="pt-BR" dirty="0" err="1"/>
                        <a:t>Multichain</a:t>
                      </a:r>
                      <a:r>
                        <a:rPr lang="pt-BR" dirty="0"/>
                        <a:t> objetivando o armazenamento seguro de certificados eletrônicos da Universidade Federal do Tocantins.</a:t>
                      </a:r>
                      <a:endParaRPr lang="pt-BR" b="1" dirty="0"/>
                    </a:p>
                  </a:txBody>
                  <a:tcPr/>
                </a:tc>
                <a:extLst>
                  <a:ext uri="{0D108BD9-81ED-4DB2-BD59-A6C34878D82A}">
                    <a16:rowId xmlns:a16="http://schemas.microsoft.com/office/drawing/2014/main" val="3216296276"/>
                  </a:ext>
                </a:extLst>
              </a:tr>
              <a:tr h="370840">
                <a:tc>
                  <a:txBody>
                    <a:bodyPr/>
                    <a:lstStyle/>
                    <a:p>
                      <a:pPr fontAlgn="t"/>
                      <a:r>
                        <a:rPr lang="pt-BR" b="1" dirty="0">
                          <a:solidFill>
                            <a:schemeClr val="bg1"/>
                          </a:solidFill>
                        </a:rPr>
                        <a:t>LINK: </a:t>
                      </a:r>
                      <a:r>
                        <a:rPr lang="pt-BR" sz="1800" b="0" i="0" kern="1200" dirty="0">
                          <a:solidFill>
                            <a:schemeClr val="dk1"/>
                          </a:solidFill>
                          <a:effectLst/>
                          <a:latin typeface="+mn-lt"/>
                          <a:ea typeface="+mn-ea"/>
                          <a:cs typeface="+mn-cs"/>
                        </a:rPr>
                        <a:t>http://hdl.handle.net/11612/1257</a:t>
                      </a:r>
                      <a:endParaRPr lang="pt-BR" dirty="0">
                        <a:solidFill>
                          <a:schemeClr val="bg1"/>
                        </a:solidFill>
                        <a:effectLst/>
                      </a:endParaRPr>
                    </a:p>
                  </a:txBody>
                  <a:tcPr marL="60960" marR="60960" marT="60960" marB="60960"/>
                </a:tc>
                <a:extLst>
                  <a:ext uri="{0D108BD9-81ED-4DB2-BD59-A6C34878D82A}">
                    <a16:rowId xmlns:a16="http://schemas.microsoft.com/office/drawing/2014/main" val="2624651945"/>
                  </a:ext>
                </a:extLst>
              </a:tr>
            </a:tbl>
          </a:graphicData>
        </a:graphic>
      </p:graphicFrame>
    </p:spTree>
    <p:extLst>
      <p:ext uri="{BB962C8B-B14F-4D97-AF65-F5344CB8AC3E}">
        <p14:creationId xmlns:p14="http://schemas.microsoft.com/office/powerpoint/2010/main" val="728733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D44A01-AA68-2C8E-C81C-FE24FDB59824}"/>
              </a:ext>
            </a:extLst>
          </p:cNvPr>
          <p:cNvSpPr>
            <a:spLocks noGrp="1"/>
          </p:cNvSpPr>
          <p:nvPr>
            <p:ph type="title"/>
          </p:nvPr>
        </p:nvSpPr>
        <p:spPr/>
        <p:txBody>
          <a:bodyPr/>
          <a:lstStyle/>
          <a:p>
            <a:r>
              <a:rPr lang="pt-BR" dirty="0"/>
              <a:t>Resenha</a:t>
            </a:r>
          </a:p>
        </p:txBody>
      </p:sp>
      <p:sp>
        <p:nvSpPr>
          <p:cNvPr id="6" name="Rectangle 2">
            <a:extLst>
              <a:ext uri="{FF2B5EF4-FFF2-40B4-BE49-F238E27FC236}">
                <a16:creationId xmlns:a16="http://schemas.microsoft.com/office/drawing/2014/main" id="{6E2464B3-8D31-9B07-0AA0-EAF3CB407164}"/>
              </a:ext>
            </a:extLst>
          </p:cNvPr>
          <p:cNvSpPr>
            <a:spLocks noGrp="1" noChangeArrowheads="1"/>
          </p:cNvSpPr>
          <p:nvPr>
            <p:ph idx="1"/>
          </p:nvPr>
        </p:nvSpPr>
        <p:spPr bwMode="auto">
          <a:xfrm>
            <a:off x="366649" y="1903957"/>
            <a:ext cx="11317289" cy="41293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BR"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pt-BR" altLang="pt-BR" sz="1800" b="0" i="0" u="none" strike="noStrike" cap="none" normalizeH="0" baseline="0" dirty="0">
                <a:ln>
                  <a:noFill/>
                </a:ln>
                <a:solidFill>
                  <a:schemeClr val="bg1"/>
                </a:solidFill>
                <a:effectLst/>
                <a:cs typeface="Arial" panose="020B0604020202020204" pitchFamily="34" charset="0"/>
              </a:rPr>
              <a:t>O presente trabalho tem como propósito implementar uma infraestrutura de </a:t>
            </a:r>
            <a:r>
              <a:rPr kumimoji="0" lang="pt-BR" altLang="pt-BR" sz="1800" b="0" i="0" u="none" strike="noStrike" cap="none" normalizeH="0" baseline="0" dirty="0" err="1">
                <a:ln>
                  <a:noFill/>
                </a:ln>
                <a:solidFill>
                  <a:schemeClr val="bg1"/>
                </a:solidFill>
                <a:effectLst/>
                <a:cs typeface="Arial" panose="020B0604020202020204" pitchFamily="34" charset="0"/>
              </a:rPr>
              <a:t>blockchain</a:t>
            </a:r>
            <a:r>
              <a:rPr kumimoji="0" lang="pt-BR" altLang="pt-BR" sz="1800" b="0" i="0" u="none" strike="noStrike" cap="none" normalizeH="0" baseline="0" dirty="0">
                <a:ln>
                  <a:noFill/>
                </a:ln>
                <a:solidFill>
                  <a:schemeClr val="bg1"/>
                </a:solidFill>
                <a:effectLst/>
                <a:cs typeface="Arial" panose="020B0604020202020204" pitchFamily="34" charset="0"/>
              </a:rPr>
              <a:t> privada para o armazenamento de dados, especificamente, os certificados de conclusão ou participação emitidos pela Universidade Federal do Tocantins, Campus </a:t>
            </a:r>
            <a:r>
              <a:rPr kumimoji="0" lang="pt-BR" altLang="pt-BR" sz="1800" b="0" i="0" u="none" strike="noStrike" cap="none" normalizeH="0" baseline="0" dirty="0" err="1">
                <a:ln>
                  <a:noFill/>
                </a:ln>
                <a:solidFill>
                  <a:schemeClr val="bg1"/>
                </a:solidFill>
                <a:effectLst/>
                <a:cs typeface="Arial" panose="020B0604020202020204" pitchFamily="34" charset="0"/>
              </a:rPr>
              <a:t>Palmas-TO</a:t>
            </a:r>
            <a:r>
              <a:rPr kumimoji="0" lang="pt-BR" altLang="pt-BR" sz="1800" b="0" i="0" u="none" strike="noStrike" cap="none" normalizeH="0" baseline="0" dirty="0">
                <a:ln>
                  <a:noFill/>
                </a:ln>
                <a:solidFill>
                  <a:schemeClr val="bg1"/>
                </a:solidFill>
                <a:effectLst/>
                <a:cs typeface="Arial" panose="020B0604020202020204" pitchFamily="34" charset="0"/>
              </a:rPr>
              <a:t>, Brasil, com vistas a evitar sua falsificação por meio de validação usando criptografia (</a:t>
            </a:r>
            <a:r>
              <a:rPr kumimoji="0" lang="pt-BR" altLang="pt-BR" sz="1800" b="0" i="0" u="none" strike="noStrike" cap="none" normalizeH="0" baseline="0" dirty="0" err="1">
                <a:ln>
                  <a:noFill/>
                </a:ln>
                <a:solidFill>
                  <a:schemeClr val="bg1"/>
                </a:solidFill>
                <a:effectLst/>
                <a:cs typeface="Arial" panose="020B0604020202020204" pitchFamily="34" charset="0"/>
              </a:rPr>
              <a:t>hashing</a:t>
            </a:r>
            <a:r>
              <a:rPr kumimoji="0" lang="pt-BR" altLang="pt-BR" sz="1800" b="0" i="0" u="none" strike="noStrike" cap="none" normalizeH="0" baseline="0" dirty="0">
                <a:ln>
                  <a:noFill/>
                </a:ln>
                <a:solidFill>
                  <a:schemeClr val="bg1"/>
                </a:solidFill>
                <a:effectLst/>
                <a:cs typeface="Arial" panose="020B0604020202020204" pitchFamily="34" charset="0"/>
              </a:rPr>
              <a:t>). Algumas instituições de ensino, como o Massachusetts </a:t>
            </a:r>
            <a:r>
              <a:rPr kumimoji="0" lang="pt-BR" altLang="pt-BR" sz="1800" b="0" i="0" u="none" strike="noStrike" cap="none" normalizeH="0" baseline="0" dirty="0" err="1">
                <a:ln>
                  <a:noFill/>
                </a:ln>
                <a:solidFill>
                  <a:schemeClr val="bg1"/>
                </a:solidFill>
                <a:effectLst/>
                <a:cs typeface="Arial" panose="020B0604020202020204" pitchFamily="34" charset="0"/>
              </a:rPr>
              <a:t>Institute</a:t>
            </a:r>
            <a:r>
              <a:rPr kumimoji="0" lang="pt-BR" altLang="pt-BR" sz="1800" b="0" i="0" u="none" strike="noStrike" cap="none" normalizeH="0" baseline="0" dirty="0">
                <a:ln>
                  <a:noFill/>
                </a:ln>
                <a:solidFill>
                  <a:schemeClr val="bg1"/>
                </a:solidFill>
                <a:effectLst/>
                <a:cs typeface="Arial" panose="020B0604020202020204" pitchFamily="34" charset="0"/>
              </a:rPr>
              <a:t> </a:t>
            </a:r>
            <a:r>
              <a:rPr kumimoji="0" lang="pt-BR" altLang="pt-BR" sz="1800" b="0" i="0" u="none" strike="noStrike" cap="none" normalizeH="0" baseline="0" dirty="0" err="1">
                <a:ln>
                  <a:noFill/>
                </a:ln>
                <a:solidFill>
                  <a:schemeClr val="bg1"/>
                </a:solidFill>
                <a:effectLst/>
                <a:cs typeface="Arial" panose="020B0604020202020204" pitchFamily="34" charset="0"/>
              </a:rPr>
              <a:t>of</a:t>
            </a:r>
            <a:r>
              <a:rPr kumimoji="0" lang="pt-BR" altLang="pt-BR" sz="1800" b="0" i="0" u="none" strike="noStrike" cap="none" normalizeH="0" baseline="0" dirty="0">
                <a:ln>
                  <a:noFill/>
                </a:ln>
                <a:solidFill>
                  <a:schemeClr val="bg1"/>
                </a:solidFill>
                <a:effectLst/>
                <a:cs typeface="Arial" panose="020B0604020202020204" pitchFamily="34" charset="0"/>
              </a:rPr>
              <a:t> Technology e a </a:t>
            </a:r>
            <a:r>
              <a:rPr kumimoji="0" lang="pt-BR" altLang="pt-BR" sz="1800" b="0" i="0" u="none" strike="noStrike" cap="none" normalizeH="0" baseline="0" dirty="0" err="1">
                <a:ln>
                  <a:noFill/>
                </a:ln>
                <a:solidFill>
                  <a:schemeClr val="bg1"/>
                </a:solidFill>
                <a:effectLst/>
                <a:cs typeface="Arial" panose="020B0604020202020204" pitchFamily="34" charset="0"/>
              </a:rPr>
              <a:t>Holberton</a:t>
            </a:r>
            <a:r>
              <a:rPr kumimoji="0" lang="pt-BR" altLang="pt-BR" sz="1800" b="0" i="0" u="none" strike="noStrike" cap="none" normalizeH="0" baseline="0" dirty="0">
                <a:ln>
                  <a:noFill/>
                </a:ln>
                <a:solidFill>
                  <a:schemeClr val="bg1"/>
                </a:solidFill>
                <a:effectLst/>
                <a:cs typeface="Arial" panose="020B0604020202020204" pitchFamily="34" charset="0"/>
              </a:rPr>
              <a:t> </a:t>
            </a:r>
            <a:r>
              <a:rPr kumimoji="0" lang="pt-BR" altLang="pt-BR" sz="1800" b="0" i="0" u="none" strike="noStrike" cap="none" normalizeH="0" baseline="0" dirty="0" err="1">
                <a:ln>
                  <a:noFill/>
                </a:ln>
                <a:solidFill>
                  <a:schemeClr val="bg1"/>
                </a:solidFill>
                <a:effectLst/>
                <a:cs typeface="Arial" panose="020B0604020202020204" pitchFamily="34" charset="0"/>
              </a:rPr>
              <a:t>School</a:t>
            </a:r>
            <a:r>
              <a:rPr kumimoji="0" lang="pt-BR" altLang="pt-BR" sz="1800" b="0" i="0" u="none" strike="noStrike" cap="none" normalizeH="0" baseline="0" dirty="0">
                <a:ln>
                  <a:noFill/>
                </a:ln>
                <a:solidFill>
                  <a:schemeClr val="bg1"/>
                </a:solidFill>
                <a:effectLst/>
                <a:cs typeface="Arial" panose="020B0604020202020204" pitchFamily="34" charset="0"/>
              </a:rPr>
              <a:t>, em San Francisco (EUA), utilizam a </a:t>
            </a:r>
            <a:r>
              <a:rPr kumimoji="0" lang="pt-BR" altLang="pt-BR" sz="1800" b="0" i="0" u="none" strike="noStrike" cap="none" normalizeH="0" baseline="0" dirty="0" err="1">
                <a:ln>
                  <a:noFill/>
                </a:ln>
                <a:solidFill>
                  <a:schemeClr val="bg1"/>
                </a:solidFill>
                <a:effectLst/>
                <a:cs typeface="Arial" panose="020B0604020202020204" pitchFamily="34" charset="0"/>
              </a:rPr>
              <a:t>blockchain</a:t>
            </a:r>
            <a:r>
              <a:rPr kumimoji="0" lang="pt-BR" altLang="pt-BR" sz="1800" b="0" i="0" u="none" strike="noStrike" cap="none" normalizeH="0" baseline="0" dirty="0">
                <a:ln>
                  <a:noFill/>
                </a:ln>
                <a:solidFill>
                  <a:schemeClr val="bg1"/>
                </a:solidFill>
                <a:effectLst/>
                <a:cs typeface="Arial" panose="020B0604020202020204" pitchFamily="34" charset="0"/>
              </a:rPr>
              <a:t> pública da Bitcoin para manter e validar seus certificados, porém, mediante pagamento de taxas. A implementação de </a:t>
            </a:r>
            <a:r>
              <a:rPr kumimoji="0" lang="pt-BR" altLang="pt-BR" sz="1800" b="0" i="0" u="none" strike="noStrike" cap="none" normalizeH="0" baseline="0" dirty="0" err="1">
                <a:ln>
                  <a:noFill/>
                </a:ln>
                <a:solidFill>
                  <a:schemeClr val="bg1"/>
                </a:solidFill>
                <a:effectLst/>
                <a:cs typeface="Arial" panose="020B0604020202020204" pitchFamily="34" charset="0"/>
              </a:rPr>
              <a:t>Blockchain</a:t>
            </a:r>
            <a:r>
              <a:rPr lang="pt-BR" altLang="pt-BR" sz="1800" dirty="0">
                <a:solidFill>
                  <a:schemeClr val="bg1"/>
                </a:solidFill>
                <a:cs typeface="Arial" panose="020B0604020202020204" pitchFamily="34" charset="0"/>
              </a:rPr>
              <a:t> </a:t>
            </a:r>
            <a:r>
              <a:rPr kumimoji="0" lang="pt-BR" altLang="pt-BR" sz="1800" b="0" i="0" u="none" strike="noStrike" cap="none" normalizeH="0" baseline="0" dirty="0">
                <a:ln>
                  <a:noFill/>
                </a:ln>
                <a:solidFill>
                  <a:schemeClr val="bg1"/>
                </a:solidFill>
                <a:effectLst/>
                <a:cs typeface="Arial" panose="020B0604020202020204" pitchFamily="34" charset="0"/>
              </a:rPr>
              <a:t>adotada para esse projeto foi a </a:t>
            </a:r>
            <a:r>
              <a:rPr kumimoji="0" lang="pt-BR" altLang="pt-BR" sz="1800" b="0" i="0" u="none" strike="noStrike" cap="none" normalizeH="0" baseline="0" dirty="0" err="1">
                <a:ln>
                  <a:noFill/>
                </a:ln>
                <a:solidFill>
                  <a:schemeClr val="bg1"/>
                </a:solidFill>
                <a:effectLst/>
                <a:cs typeface="Arial" panose="020B0604020202020204" pitchFamily="34" charset="0"/>
              </a:rPr>
              <a:t>Multichain</a:t>
            </a:r>
            <a:r>
              <a:rPr kumimoji="0" lang="pt-BR" altLang="pt-BR" sz="1800" b="0" i="0" u="none" strike="noStrike" cap="none" normalizeH="0" baseline="0" dirty="0">
                <a:ln>
                  <a:noFill/>
                </a:ln>
                <a:solidFill>
                  <a:schemeClr val="bg1"/>
                </a:solidFill>
                <a:effectLst/>
                <a:cs typeface="Arial" panose="020B0604020202020204" pitchFamily="34" charset="0"/>
              </a:rPr>
              <a:t>, solução que, por ser código aberto, diminui custos de implantação, propicia facilidade de instalação e manutenção de sua infraestrutura e dispensa cobranças de quaisquer taxas ou valores para armazenamento de informações, o que a torna adequada perante o caráter público</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800" b="0" i="0" u="none" strike="noStrike" cap="none" normalizeH="0" baseline="0" dirty="0">
                <a:ln>
                  <a:noFill/>
                </a:ln>
                <a:solidFill>
                  <a:schemeClr val="bg1"/>
                </a:solidFill>
                <a:effectLst/>
                <a:cs typeface="Arial" panose="020B0604020202020204" pitchFamily="34" charset="0"/>
              </a:rPr>
              <a:t>da Universidade Federal do Tocantins. Por conta de suas características de segurança e transparência no armazenamento de dados, a </a:t>
            </a:r>
            <a:r>
              <a:rPr kumimoji="0" lang="pt-BR" altLang="pt-BR" sz="1800" b="0" i="0" u="none" strike="noStrike" cap="none" normalizeH="0" baseline="0" dirty="0" err="1">
                <a:ln>
                  <a:noFill/>
                </a:ln>
                <a:solidFill>
                  <a:schemeClr val="bg1"/>
                </a:solidFill>
                <a:effectLst/>
                <a:cs typeface="Arial" panose="020B0604020202020204" pitchFamily="34" charset="0"/>
              </a:rPr>
              <a:t>Blockchain</a:t>
            </a:r>
            <a:r>
              <a:rPr kumimoji="0" lang="pt-BR" altLang="pt-BR" sz="1800" b="0" i="0" u="none" strike="noStrike" cap="none" normalizeH="0" baseline="0" dirty="0">
                <a:ln>
                  <a:noFill/>
                </a:ln>
                <a:solidFill>
                  <a:schemeClr val="bg1"/>
                </a:solidFill>
                <a:effectLst/>
                <a:cs typeface="Arial" panose="020B0604020202020204" pitchFamily="34" charset="0"/>
              </a:rPr>
              <a:t> tem sido utilizada em diversas tecnologias, como a criptomoeda Bitcoin, contratos inteligentes, economia compartilhada, governança corporativa, proteção de propriedade intelectual, Internet das Coisas (</a:t>
            </a:r>
            <a:r>
              <a:rPr kumimoji="0" lang="pt-BR" altLang="pt-BR" sz="1800" b="0" i="0" u="none" strike="noStrike" cap="none" normalizeH="0" baseline="0" dirty="0" err="1">
                <a:ln>
                  <a:noFill/>
                </a:ln>
                <a:solidFill>
                  <a:schemeClr val="bg1"/>
                </a:solidFill>
                <a:effectLst/>
                <a:cs typeface="Arial" panose="020B0604020202020204" pitchFamily="34" charset="0"/>
              </a:rPr>
              <a:t>IoT</a:t>
            </a:r>
            <a:r>
              <a:rPr kumimoji="0" lang="pt-BR" altLang="pt-BR" sz="1800" b="0" i="0" u="none" strike="noStrike" cap="none" normalizeH="0" baseline="0" dirty="0">
                <a:ln>
                  <a:noFill/>
                </a:ln>
                <a:solidFill>
                  <a:schemeClr val="bg1"/>
                </a:solidFill>
                <a:effectLst/>
                <a:cs typeface="Arial" panose="020B0604020202020204" pitchFamily="34" charset="0"/>
              </a:rPr>
              <a:t>), gerenciamento de identidade, entre outros, e também na Educação, foco desse trabalho.</a:t>
            </a:r>
            <a:endParaRPr kumimoji="0" lang="pt-PT" altLang="pt-BR" sz="1800" b="0" i="0" u="none" strike="noStrike" cap="none" normalizeH="0" baseline="0" dirty="0">
              <a:ln>
                <a:noFill/>
              </a:ln>
              <a:solidFill>
                <a:schemeClr val="bg1"/>
              </a:solidFill>
              <a:effectLst/>
              <a:cs typeface="Arial" panose="020B0604020202020204" pitchFamily="34" charset="0"/>
            </a:endParaRPr>
          </a:p>
        </p:txBody>
      </p:sp>
    </p:spTree>
    <p:extLst>
      <p:ext uri="{BB962C8B-B14F-4D97-AF65-F5344CB8AC3E}">
        <p14:creationId xmlns:p14="http://schemas.microsoft.com/office/powerpoint/2010/main" val="3435162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ço Reservado para Conteúdo 3">
            <a:extLst>
              <a:ext uri="{FF2B5EF4-FFF2-40B4-BE49-F238E27FC236}">
                <a16:creationId xmlns:a16="http://schemas.microsoft.com/office/drawing/2014/main" id="{67AE655A-1C14-C309-3EAD-76A0D27E5088}"/>
              </a:ext>
            </a:extLst>
          </p:cNvPr>
          <p:cNvGraphicFramePr>
            <a:graphicFrameLocks noGrp="1"/>
          </p:cNvGraphicFramePr>
          <p:nvPr>
            <p:ph idx="1"/>
            <p:extLst>
              <p:ext uri="{D42A27DB-BD31-4B8C-83A1-F6EECF244321}">
                <p14:modId xmlns:p14="http://schemas.microsoft.com/office/powerpoint/2010/main" val="3831161872"/>
              </p:ext>
            </p:extLst>
          </p:nvPr>
        </p:nvGraphicFramePr>
        <p:xfrm>
          <a:off x="1103313" y="466724"/>
          <a:ext cx="9764712" cy="5781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3182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5E19B1-F148-FC3C-D0C8-95CDF85C7425}"/>
              </a:ext>
            </a:extLst>
          </p:cNvPr>
          <p:cNvSpPr>
            <a:spLocks noGrp="1"/>
          </p:cNvSpPr>
          <p:nvPr>
            <p:ph type="title"/>
          </p:nvPr>
        </p:nvSpPr>
        <p:spPr>
          <a:xfrm>
            <a:off x="893576" y="501898"/>
            <a:ext cx="9404723" cy="1400530"/>
          </a:xfrm>
        </p:spPr>
        <p:txBody>
          <a:bodyPr/>
          <a:lstStyle/>
          <a:p>
            <a:r>
              <a:rPr lang="pt-BR" sz="2000" dirty="0"/>
              <a:t>ARTIGO</a:t>
            </a:r>
          </a:p>
        </p:txBody>
      </p:sp>
      <p:graphicFrame>
        <p:nvGraphicFramePr>
          <p:cNvPr id="7" name="Tabela 7">
            <a:extLst>
              <a:ext uri="{FF2B5EF4-FFF2-40B4-BE49-F238E27FC236}">
                <a16:creationId xmlns:a16="http://schemas.microsoft.com/office/drawing/2014/main" id="{7CE6D57E-C027-8A19-ECDB-BE42EA01CE9B}"/>
              </a:ext>
            </a:extLst>
          </p:cNvPr>
          <p:cNvGraphicFramePr>
            <a:graphicFrameLocks noGrp="1"/>
          </p:cNvGraphicFramePr>
          <p:nvPr>
            <p:ph idx="1"/>
            <p:extLst>
              <p:ext uri="{D42A27DB-BD31-4B8C-83A1-F6EECF244321}">
                <p14:modId xmlns:p14="http://schemas.microsoft.com/office/powerpoint/2010/main" val="796001537"/>
              </p:ext>
            </p:extLst>
          </p:nvPr>
        </p:nvGraphicFramePr>
        <p:xfrm>
          <a:off x="157609" y="501898"/>
          <a:ext cx="8947150" cy="6075553"/>
        </p:xfrm>
        <a:graphic>
          <a:graphicData uri="http://schemas.openxmlformats.org/drawingml/2006/table">
            <a:tbl>
              <a:tblPr firstRow="1" lastRow="1" bandCol="1">
                <a:tableStyleId>{5C22544A-7EE6-4342-B048-85BDC9FD1C3A}</a:tableStyleId>
              </a:tblPr>
              <a:tblGrid>
                <a:gridCol w="8947150">
                  <a:extLst>
                    <a:ext uri="{9D8B030D-6E8A-4147-A177-3AD203B41FA5}">
                      <a16:colId xmlns:a16="http://schemas.microsoft.com/office/drawing/2014/main" val="2626083988"/>
                    </a:ext>
                  </a:extLst>
                </a:gridCol>
              </a:tblGrid>
              <a:tr h="315926">
                <a:tc>
                  <a:txBody>
                    <a:bodyPr/>
                    <a:lstStyle/>
                    <a:p>
                      <a:r>
                        <a:rPr lang="pt-BR" dirty="0"/>
                        <a:t>ANO:   2021</a:t>
                      </a:r>
                    </a:p>
                  </a:txBody>
                  <a:tcPr/>
                </a:tc>
                <a:extLst>
                  <a:ext uri="{0D108BD9-81ED-4DB2-BD59-A6C34878D82A}">
                    <a16:rowId xmlns:a16="http://schemas.microsoft.com/office/drawing/2014/main" val="3770967684"/>
                  </a:ext>
                </a:extLst>
              </a:tr>
              <a:tr h="370840">
                <a:tc>
                  <a:txBody>
                    <a:bodyPr/>
                    <a:lstStyle/>
                    <a:p>
                      <a:pPr fontAlgn="t"/>
                      <a:r>
                        <a:rPr lang="pt-BR" b="1" dirty="0">
                          <a:solidFill>
                            <a:schemeClr val="bg1"/>
                          </a:solidFill>
                          <a:hlinkClick r:id="rId2">
                            <a:extLst>
                              <a:ext uri="{A12FA001-AC4F-418D-AE19-62706E023703}">
                                <ahyp:hlinkClr xmlns:ahyp="http://schemas.microsoft.com/office/drawing/2018/hyperlinkcolor" val="tx"/>
                              </a:ext>
                            </a:extLst>
                          </a:hlinkClick>
                        </a:rPr>
                        <a:t>AUTOR</a:t>
                      </a:r>
                      <a:r>
                        <a:rPr lang="pt-BR" u="sng" dirty="0">
                          <a:solidFill>
                            <a:schemeClr val="bg1"/>
                          </a:solidFill>
                          <a:effectLst/>
                          <a:hlinkClick r:id="rId2">
                            <a:extLst>
                              <a:ext uri="{A12FA001-AC4F-418D-AE19-62706E023703}">
                                <ahyp:hlinkClr xmlns:ahyp="http://schemas.microsoft.com/office/drawing/2018/hyperlinkcolor" val="tx"/>
                              </a:ext>
                            </a:extLst>
                          </a:hlinkClick>
                        </a:rPr>
                        <a:t>:</a:t>
                      </a:r>
                      <a:r>
                        <a:rPr lang="pt-BR" u="sng" dirty="0">
                          <a:solidFill>
                            <a:schemeClr val="bg1"/>
                          </a:solidFill>
                          <a:effectLst/>
                        </a:rPr>
                        <a:t> Lodi, Gabriel Custodio</a:t>
                      </a:r>
                      <a:endParaRPr lang="pt-BR" dirty="0">
                        <a:solidFill>
                          <a:schemeClr val="bg1"/>
                        </a:solidFill>
                        <a:effectLst/>
                      </a:endParaRPr>
                    </a:p>
                  </a:txBody>
                  <a:tcPr marL="60960" marR="60960" marT="60960" marB="60960"/>
                </a:tc>
                <a:extLst>
                  <a:ext uri="{0D108BD9-81ED-4DB2-BD59-A6C34878D82A}">
                    <a16:rowId xmlns:a16="http://schemas.microsoft.com/office/drawing/2014/main" val="469398101"/>
                  </a:ext>
                </a:extLst>
              </a:tr>
              <a:tr h="370840">
                <a:tc>
                  <a:txBody>
                    <a:bodyPr/>
                    <a:lstStyle/>
                    <a:p>
                      <a:r>
                        <a:rPr lang="pt-BR" b="1" dirty="0"/>
                        <a:t>ORIGEM</a:t>
                      </a:r>
                      <a:r>
                        <a:rPr lang="pt-BR" dirty="0"/>
                        <a:t>: Universidade Tecnológica Federal do Paraná - Curitiba</a:t>
                      </a:r>
                    </a:p>
                  </a:txBody>
                  <a:tcPr/>
                </a:tc>
                <a:extLst>
                  <a:ext uri="{0D108BD9-81ED-4DB2-BD59-A6C34878D82A}">
                    <a16:rowId xmlns:a16="http://schemas.microsoft.com/office/drawing/2014/main" val="2711424120"/>
                  </a:ext>
                </a:extLst>
              </a:tr>
              <a:tr h="370840">
                <a:tc>
                  <a:txBody>
                    <a:bodyPr/>
                    <a:lstStyle/>
                    <a:p>
                      <a:pPr fontAlgn="t"/>
                      <a:r>
                        <a:rPr lang="pt-BR" b="1" u="none" strike="noStrike" dirty="0">
                          <a:solidFill>
                            <a:schemeClr val="bg1"/>
                          </a:solidFill>
                          <a:effectLst/>
                          <a:hlinkClick r:id="rId3" tooltip="arquitetura limpa">
                            <a:extLst>
                              <a:ext uri="{A12FA001-AC4F-418D-AE19-62706E023703}">
                                <ahyp:hlinkClr xmlns:ahyp="http://schemas.microsoft.com/office/drawing/2018/hyperlinkcolor" val="tx"/>
                              </a:ext>
                            </a:extLst>
                          </a:hlinkClick>
                        </a:rPr>
                        <a:t>TÍTULO</a:t>
                      </a:r>
                      <a:r>
                        <a:rPr lang="pt-BR" u="none" strike="noStrike" dirty="0">
                          <a:solidFill>
                            <a:schemeClr val="bg1"/>
                          </a:solidFill>
                          <a:effectLst/>
                          <a:hlinkClick r:id="rId3" tooltip="arquitetura limpa">
                            <a:extLst>
                              <a:ext uri="{A12FA001-AC4F-418D-AE19-62706E023703}">
                                <ahyp:hlinkClr xmlns:ahyp="http://schemas.microsoft.com/office/drawing/2018/hyperlinkcolor" val="tx"/>
                              </a:ext>
                            </a:extLst>
                          </a:hlinkClick>
                        </a:rPr>
                        <a:t>:</a:t>
                      </a:r>
                      <a:r>
                        <a:rPr lang="pt-BR" u="none" strike="noStrike" dirty="0">
                          <a:solidFill>
                            <a:schemeClr val="bg1"/>
                          </a:solidFill>
                          <a:effectLst/>
                        </a:rPr>
                        <a:t> Sistema de monitoramento dos processos de manutenção e vida de produto utilizando a tecnologia </a:t>
                      </a:r>
                      <a:r>
                        <a:rPr lang="pt-BR" u="none" strike="noStrike" dirty="0" err="1">
                          <a:solidFill>
                            <a:schemeClr val="bg1"/>
                          </a:solidFill>
                          <a:effectLst/>
                        </a:rPr>
                        <a:t>blockchain</a:t>
                      </a:r>
                      <a:endParaRPr lang="pt-BR" dirty="0">
                        <a:solidFill>
                          <a:schemeClr val="bg1"/>
                        </a:solidFill>
                        <a:effectLst/>
                      </a:endParaRPr>
                    </a:p>
                  </a:txBody>
                  <a:tcPr marL="60960" marR="60960" marT="60960" marB="60960"/>
                </a:tc>
                <a:extLst>
                  <a:ext uri="{0D108BD9-81ED-4DB2-BD59-A6C34878D82A}">
                    <a16:rowId xmlns:a16="http://schemas.microsoft.com/office/drawing/2014/main" val="2942179223"/>
                  </a:ext>
                </a:extLst>
              </a:tr>
              <a:tr h="370840">
                <a:tc>
                  <a:txBody>
                    <a:bodyPr/>
                    <a:lstStyle/>
                    <a:p>
                      <a:r>
                        <a:rPr lang="pt-BR" b="1" dirty="0"/>
                        <a:t>OBJETIVO GERAL: </a:t>
                      </a:r>
                      <a:r>
                        <a:rPr lang="pt-BR" sz="1400" b="0" dirty="0"/>
                        <a:t>O objetivo geral deste trabalho consistiu em desenvolver um modelo capaz de proporcionar o monitoramento dos processos de manutenção e vida de um produto, de </a:t>
                      </a:r>
                    </a:p>
                    <a:p>
                      <a:r>
                        <a:rPr lang="pt-BR" sz="1400" b="0" dirty="0"/>
                        <a:t>forma transparente confiável e segura, com disponibilidade adequada a todos os atores do </a:t>
                      </a:r>
                    </a:p>
                    <a:p>
                      <a:r>
                        <a:rPr lang="pt-BR" sz="1400" b="0" dirty="0"/>
                        <a:t>processo, incluindo clientes, vendedores, fabricantes e futuros proprietários, avaliando a </a:t>
                      </a:r>
                    </a:p>
                    <a:p>
                      <a:r>
                        <a:rPr lang="pt-BR" sz="1400" b="0" dirty="0"/>
                        <a:t>aplicabilidade e viabilidade da utilização da tecnologia </a:t>
                      </a:r>
                      <a:r>
                        <a:rPr lang="pt-BR" sz="1400" b="0" dirty="0" err="1"/>
                        <a:t>blockchain</a:t>
                      </a:r>
                      <a:r>
                        <a:rPr lang="pt-BR" sz="1400" b="0" dirty="0"/>
                        <a:t>.</a:t>
                      </a:r>
                    </a:p>
                  </a:txBody>
                  <a:tcPr/>
                </a:tc>
                <a:extLst>
                  <a:ext uri="{0D108BD9-81ED-4DB2-BD59-A6C34878D82A}">
                    <a16:rowId xmlns:a16="http://schemas.microsoft.com/office/drawing/2014/main" val="2924437543"/>
                  </a:ext>
                </a:extLst>
              </a:tr>
              <a:tr h="370840">
                <a:tc>
                  <a:txBody>
                    <a:bodyPr/>
                    <a:lstStyle/>
                    <a:p>
                      <a:pPr marL="6350" marR="177800" indent="-6350" algn="l">
                        <a:lnSpc>
                          <a:spcPct val="107000"/>
                        </a:lnSpc>
                        <a:spcAft>
                          <a:spcPts val="1085"/>
                        </a:spcAft>
                      </a:pPr>
                      <a:r>
                        <a:rPr lang="pt-BR" sz="1800" b="1" cap="all" dirty="0">
                          <a:solidFill>
                            <a:srgbClr val="333333"/>
                          </a:solidFill>
                          <a:effectLst/>
                          <a:latin typeface="Century Gothic" panose="020B0502020202020204" pitchFamily="34" charset="0"/>
                          <a:ea typeface="Times New Roman" panose="02020603050405020304" pitchFamily="18" charset="0"/>
                          <a:cs typeface="Arial" panose="020B0604020202020204" pitchFamily="34" charset="0"/>
                        </a:rPr>
                        <a:t>Resultado geral</a:t>
                      </a:r>
                      <a:r>
                        <a:rPr lang="pt-BR" sz="1400" b="1" cap="all" dirty="0">
                          <a:solidFill>
                            <a:srgbClr val="333333"/>
                          </a:solidFill>
                          <a:effectLst/>
                          <a:latin typeface="Century Gothic" panose="020B0502020202020204" pitchFamily="34" charset="0"/>
                          <a:ea typeface="Times New Roman" panose="02020603050405020304" pitchFamily="18" charset="0"/>
                          <a:cs typeface="Arial" panose="020B0604020202020204" pitchFamily="34" charset="0"/>
                        </a:rPr>
                        <a:t>: </a:t>
                      </a:r>
                      <a:r>
                        <a:rPr lang="pt-BR" sz="1400" b="0" cap="all" dirty="0">
                          <a:solidFill>
                            <a:srgbClr val="333333"/>
                          </a:solidFill>
                          <a:effectLst/>
                          <a:latin typeface="Century Gothic" panose="020B0502020202020204" pitchFamily="34" charset="0"/>
                          <a:ea typeface="Times New Roman" panose="02020603050405020304" pitchFamily="18" charset="0"/>
                          <a:cs typeface="Arial" panose="020B0604020202020204" pitchFamily="34" charset="0"/>
                        </a:rPr>
                        <a:t>Com o propósito de se alcançar o objetivo geral supracitado, o trabalho deverá satisfazer os seguintes objetivos específicos:</a:t>
                      </a:r>
                    </a:p>
                    <a:p>
                      <a:pPr marL="6350" marR="177800" indent="-6350" algn="l">
                        <a:lnSpc>
                          <a:spcPct val="107000"/>
                        </a:lnSpc>
                        <a:spcAft>
                          <a:spcPts val="1085"/>
                        </a:spcAft>
                      </a:pPr>
                      <a:r>
                        <a:rPr lang="pt-BR" sz="1400" b="0" cap="all" dirty="0">
                          <a:solidFill>
                            <a:srgbClr val="333333"/>
                          </a:solidFill>
                          <a:effectLst/>
                          <a:latin typeface="Century Gothic" panose="020B0502020202020204" pitchFamily="34" charset="0"/>
                          <a:ea typeface="Times New Roman" panose="02020603050405020304" pitchFamily="18" charset="0"/>
                          <a:cs typeface="Arial" panose="020B0604020202020204" pitchFamily="34" charset="0"/>
                        </a:rPr>
                        <a:t>• Identificar o contexto da aplicação, incluindo:</a:t>
                      </a:r>
                    </a:p>
                    <a:p>
                      <a:pPr marL="6350" marR="177800" indent="-6350" algn="l">
                        <a:lnSpc>
                          <a:spcPct val="107000"/>
                        </a:lnSpc>
                        <a:spcAft>
                          <a:spcPts val="1085"/>
                        </a:spcAft>
                      </a:pPr>
                      <a:r>
                        <a:rPr lang="pt-BR" sz="1400" b="0" cap="all" dirty="0">
                          <a:solidFill>
                            <a:srgbClr val="333333"/>
                          </a:solidFill>
                          <a:effectLst/>
                          <a:latin typeface="Century Gothic" panose="020B0502020202020204" pitchFamily="34" charset="0"/>
                          <a:ea typeface="Times New Roman" panose="02020603050405020304" pitchFamily="18" charset="0"/>
                          <a:cs typeface="Arial" panose="020B0604020202020204" pitchFamily="34" charset="0"/>
                        </a:rPr>
                        <a:t>As diferentes partes interessadas, suas perspectivas, dificuldades e requisitos; As relações e canais entre partes interessadas; As restrições existentes. Identificar as características necessárias e suficientes da </a:t>
                      </a:r>
                      <a:r>
                        <a:rPr lang="pt-BR" sz="1400" b="0" cap="all" dirty="0" err="1">
                          <a:solidFill>
                            <a:srgbClr val="333333"/>
                          </a:solidFill>
                          <a:effectLst/>
                          <a:latin typeface="Century Gothic" panose="020B0502020202020204" pitchFamily="34" charset="0"/>
                          <a:ea typeface="Times New Roman" panose="02020603050405020304" pitchFamily="18" charset="0"/>
                          <a:cs typeface="Arial" panose="020B0604020202020204" pitchFamily="34" charset="0"/>
                        </a:rPr>
                        <a:t>blockchain</a:t>
                      </a:r>
                      <a:r>
                        <a:rPr lang="pt-BR" sz="1400" b="0" cap="all" dirty="0">
                          <a:solidFill>
                            <a:srgbClr val="333333"/>
                          </a:solidFill>
                          <a:effectLst/>
                          <a:latin typeface="Century Gothic" panose="020B0502020202020204" pitchFamily="34" charset="0"/>
                          <a:ea typeface="Times New Roman" panose="02020603050405020304" pitchFamily="18" charset="0"/>
                          <a:cs typeface="Arial" panose="020B0604020202020204" pitchFamily="34" charset="0"/>
                        </a:rPr>
                        <a:t> a ser implementada, tais como:  Participantes da </a:t>
                      </a:r>
                      <a:r>
                        <a:rPr lang="pt-BR" sz="1400" b="0" cap="all" dirty="0" err="1">
                          <a:solidFill>
                            <a:srgbClr val="333333"/>
                          </a:solidFill>
                          <a:effectLst/>
                          <a:latin typeface="Century Gothic" panose="020B0502020202020204" pitchFamily="34" charset="0"/>
                          <a:ea typeface="Times New Roman" panose="02020603050405020304" pitchFamily="18" charset="0"/>
                          <a:cs typeface="Arial" panose="020B0604020202020204" pitchFamily="34" charset="0"/>
                        </a:rPr>
                        <a:t>blockchain</a:t>
                      </a:r>
                      <a:r>
                        <a:rPr lang="pt-BR" sz="1400" b="0" cap="all" dirty="0">
                          <a:solidFill>
                            <a:srgbClr val="333333"/>
                          </a:solidFill>
                          <a:effectLst/>
                          <a:latin typeface="Century Gothic" panose="020B0502020202020204" pitchFamily="34" charset="0"/>
                          <a:ea typeface="Times New Roman" panose="02020603050405020304" pitchFamily="18" charset="0"/>
                          <a:cs typeface="Arial" panose="020B0604020202020204" pitchFamily="34" charset="0"/>
                        </a:rPr>
                        <a:t>; Acessibilidade; Detalhamento dos Contratos Inteligentes. Identificar soluções </a:t>
                      </a:r>
                      <a:r>
                        <a:rPr lang="pt-BR" sz="1400" b="0" cap="all" dirty="0" err="1">
                          <a:solidFill>
                            <a:srgbClr val="333333"/>
                          </a:solidFill>
                          <a:effectLst/>
                          <a:latin typeface="Century Gothic" panose="020B0502020202020204" pitchFamily="34" charset="0"/>
                          <a:ea typeface="Times New Roman" panose="02020603050405020304" pitchFamily="18" charset="0"/>
                          <a:cs typeface="Arial" panose="020B0604020202020204" pitchFamily="34" charset="0"/>
                        </a:rPr>
                        <a:t>blockchain</a:t>
                      </a:r>
                      <a:r>
                        <a:rPr lang="pt-BR" sz="1400" b="0" cap="all" dirty="0">
                          <a:solidFill>
                            <a:srgbClr val="333333"/>
                          </a:solidFill>
                          <a:effectLst/>
                          <a:latin typeface="Century Gothic" panose="020B0502020202020204" pitchFamily="34" charset="0"/>
                          <a:ea typeface="Times New Roman" panose="02020603050405020304" pitchFamily="18" charset="0"/>
                          <a:cs typeface="Arial" panose="020B0604020202020204" pitchFamily="34" charset="0"/>
                        </a:rPr>
                        <a:t> existentes e apontar uma recomendação; Desenvolver a solução proposta em ambiente protótipo; Avaliar a eficiência do modelo.</a:t>
                      </a:r>
                      <a:endParaRPr lang="pt-BR"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251564156"/>
                  </a:ext>
                </a:extLst>
              </a:tr>
              <a:tr h="0">
                <a:tc>
                  <a:txBody>
                    <a:bodyPr/>
                    <a:lstStyle/>
                    <a:p>
                      <a:pPr fontAlgn="t"/>
                      <a:br>
                        <a:rPr lang="pt-BR" u="none" strike="noStrike" dirty="0">
                          <a:solidFill>
                            <a:srgbClr val="58C1BA"/>
                          </a:solidFill>
                          <a:effectLst/>
                          <a:hlinkClick r:id="rId4">
                            <a:extLst>
                              <a:ext uri="{A12FA001-AC4F-418D-AE19-62706E023703}">
                                <ahyp:hlinkClr xmlns:ahyp="http://schemas.microsoft.com/office/drawing/2018/hyperlinkcolor" val="tx"/>
                              </a:ext>
                            </a:extLst>
                          </a:hlinkClick>
                        </a:rPr>
                      </a:br>
                      <a:r>
                        <a:rPr lang="pt-BR" u="none" strike="noStrike" dirty="0">
                          <a:solidFill>
                            <a:schemeClr val="bg1"/>
                          </a:solidFill>
                          <a:effectLst/>
                          <a:hlinkClick r:id="rId4">
                            <a:extLst>
                              <a:ext uri="{A12FA001-AC4F-418D-AE19-62706E023703}">
                                <ahyp:hlinkClr xmlns:ahyp="http://schemas.microsoft.com/office/drawing/2018/hyperlinkcolor" val="tx"/>
                              </a:ext>
                            </a:extLst>
                          </a:hlinkClick>
                        </a:rPr>
                        <a:t>LINK:</a:t>
                      </a:r>
                      <a:r>
                        <a:rPr lang="pt-BR" u="none" strike="noStrike" dirty="0">
                          <a:solidFill>
                            <a:srgbClr val="58C1BA"/>
                          </a:solidFill>
                          <a:effectLst/>
                          <a:hlinkClick r:id="rId4">
                            <a:extLst>
                              <a:ext uri="{A12FA001-AC4F-418D-AE19-62706E023703}">
                                <ahyp:hlinkClr xmlns:ahyp="http://schemas.microsoft.com/office/drawing/2018/hyperlinkcolor" val="tx"/>
                              </a:ext>
                            </a:extLst>
                          </a:hlinkClick>
                        </a:rPr>
                        <a:t> </a:t>
                      </a:r>
                      <a:r>
                        <a:rPr lang="pt-BR" b="0" u="none" strike="noStrike" dirty="0">
                          <a:solidFill>
                            <a:schemeClr val="bg1"/>
                          </a:solidFill>
                          <a:effectLst/>
                          <a:hlinkClick r:id="rId4">
                            <a:extLst>
                              <a:ext uri="{A12FA001-AC4F-418D-AE19-62706E023703}">
                                <ahyp:hlinkClr xmlns:ahyp="http://schemas.microsoft.com/office/drawing/2018/hyperlinkcolor" val="tx"/>
                              </a:ext>
                            </a:extLst>
                          </a:hlinkClick>
                        </a:rPr>
                        <a:t>https://repositorio.unifesp.br/handle/11600/60852</a:t>
                      </a:r>
                      <a:endParaRPr lang="pt-BR" b="0" dirty="0">
                        <a:solidFill>
                          <a:schemeClr val="bg1"/>
                        </a:solidFill>
                        <a:effectLst/>
                      </a:endParaRPr>
                    </a:p>
                  </a:txBody>
                  <a:tcPr marL="60960" marR="60960" marT="60960" marB="60960"/>
                </a:tc>
                <a:extLst>
                  <a:ext uri="{0D108BD9-81ED-4DB2-BD59-A6C34878D82A}">
                    <a16:rowId xmlns:a16="http://schemas.microsoft.com/office/drawing/2014/main" val="4002413105"/>
                  </a:ext>
                </a:extLst>
              </a:tr>
            </a:tbl>
          </a:graphicData>
        </a:graphic>
      </p:graphicFrame>
    </p:spTree>
    <p:extLst>
      <p:ext uri="{BB962C8B-B14F-4D97-AF65-F5344CB8AC3E}">
        <p14:creationId xmlns:p14="http://schemas.microsoft.com/office/powerpoint/2010/main" val="3620349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3C7350-BDA9-94DD-9CF5-B910981B0781}"/>
              </a:ext>
            </a:extLst>
          </p:cNvPr>
          <p:cNvSpPr>
            <a:spLocks noGrp="1"/>
          </p:cNvSpPr>
          <p:nvPr>
            <p:ph type="title"/>
          </p:nvPr>
        </p:nvSpPr>
        <p:spPr/>
        <p:txBody>
          <a:bodyPr/>
          <a:lstStyle/>
          <a:p>
            <a:r>
              <a:rPr lang="pt-BR" dirty="0"/>
              <a:t>RESENHA</a:t>
            </a:r>
          </a:p>
        </p:txBody>
      </p:sp>
      <p:graphicFrame>
        <p:nvGraphicFramePr>
          <p:cNvPr id="4" name="Espaço Reservado para Conteúdo 3">
            <a:extLst>
              <a:ext uri="{FF2B5EF4-FFF2-40B4-BE49-F238E27FC236}">
                <a16:creationId xmlns:a16="http://schemas.microsoft.com/office/drawing/2014/main" id="{F605C98B-5C34-FE60-FDB5-FF92ADF52F9B}"/>
              </a:ext>
            </a:extLst>
          </p:cNvPr>
          <p:cNvGraphicFramePr>
            <a:graphicFrameLocks noGrp="1"/>
          </p:cNvGraphicFramePr>
          <p:nvPr>
            <p:ph idx="1"/>
            <p:extLst>
              <p:ext uri="{D42A27DB-BD31-4B8C-83A1-F6EECF244321}">
                <p14:modId xmlns:p14="http://schemas.microsoft.com/office/powerpoint/2010/main" val="3197702577"/>
              </p:ext>
            </p:extLst>
          </p:nvPr>
        </p:nvGraphicFramePr>
        <p:xfrm>
          <a:off x="628650" y="1778793"/>
          <a:ext cx="10934700" cy="4267200"/>
        </p:xfrm>
        <a:graphic>
          <a:graphicData uri="http://schemas.openxmlformats.org/drawingml/2006/table">
            <a:tbl>
              <a:tblPr/>
              <a:tblGrid>
                <a:gridCol w="10934700">
                  <a:extLst>
                    <a:ext uri="{9D8B030D-6E8A-4147-A177-3AD203B41FA5}">
                      <a16:colId xmlns:a16="http://schemas.microsoft.com/office/drawing/2014/main" val="2634270462"/>
                    </a:ext>
                  </a:extLst>
                </a:gridCol>
              </a:tblGrid>
              <a:tr h="3621881">
                <a:tc>
                  <a:txBody>
                    <a:bodyPr/>
                    <a:lstStyle/>
                    <a:p>
                      <a:pPr fontAlgn="t"/>
                      <a:r>
                        <a:rPr lang="pt-BR" sz="1600" dirty="0">
                          <a:solidFill>
                            <a:schemeClr val="bg1"/>
                          </a:solidFill>
                          <a:effectLst/>
                        </a:rPr>
                        <a:t>Os processos de manutenção são fundamentais para o aumento da disponibilidade, produtividade e eficiência dos produtos. Nas últimas décadas, os processos de manutenção têm sofrido evoluções em suas abordagens, passando a apresentar caráter menos reativo e mais proativo, passando por aderir a sistemas informatizados para auxiliar nesse contexto. Uma alternativa advinda das tecnologias em desenvolvimento a partir da Indústria 4.0 é a </a:t>
                      </a:r>
                      <a:r>
                        <a:rPr lang="pt-BR" sz="1600" dirty="0" err="1">
                          <a:solidFill>
                            <a:schemeClr val="bg1"/>
                          </a:solidFill>
                          <a:effectLst/>
                        </a:rPr>
                        <a:t>Blockchain</a:t>
                      </a:r>
                      <a:r>
                        <a:rPr lang="pt-BR" sz="1600" dirty="0">
                          <a:solidFill>
                            <a:schemeClr val="bg1"/>
                          </a:solidFill>
                          <a:effectLst/>
                        </a:rPr>
                        <a:t> e os contratos inteligentes. Juntos, reúnem características como segurança, confiabilidade e transparência ao atuarem como bancos de dados descentralizados. Desse modo, apresenta-se nesse trabalho um sistema de monitoramento dos processos de manutenção e vida do produto utilizando a tecnologia </a:t>
                      </a:r>
                      <a:r>
                        <a:rPr lang="pt-BR" sz="1600" dirty="0" err="1">
                          <a:solidFill>
                            <a:schemeClr val="bg1"/>
                          </a:solidFill>
                          <a:effectLst/>
                        </a:rPr>
                        <a:t>blockchain</a:t>
                      </a:r>
                      <a:r>
                        <a:rPr lang="pt-BR" sz="1600" dirty="0">
                          <a:solidFill>
                            <a:schemeClr val="bg1"/>
                          </a:solidFill>
                          <a:effectLst/>
                        </a:rPr>
                        <a:t>, verificado em uma aplicação da indústria automotiva de veículos pesados – caminhões e ônibus. O cenário de aplicação adotado foi o acompanhamento da vida e manutenções do produto dos veículos. Para cumprir tal objetivo, utilizou-se a abordagem metodológica denominada Design Science </a:t>
                      </a:r>
                      <a:r>
                        <a:rPr lang="pt-BR" sz="1600" dirty="0" err="1">
                          <a:solidFill>
                            <a:schemeClr val="bg1"/>
                          </a:solidFill>
                          <a:effectLst/>
                        </a:rPr>
                        <a:t>Research</a:t>
                      </a:r>
                      <a:r>
                        <a:rPr lang="pt-BR" sz="1600" dirty="0">
                          <a:solidFill>
                            <a:schemeClr val="bg1"/>
                          </a:solidFill>
                          <a:effectLst/>
                        </a:rPr>
                        <a:t> (DSR), que abrange as etapas de identificação do problema, definição dos resultados esperados, desenvolvimento da solução na forma de um artefato – um modelo, demonstração deste, sua avaliação e, por fim, a comunicação dos resultados da pesquisa. Através de entrevista com as partes interessadas, </a:t>
                      </a:r>
                      <a:r>
                        <a:rPr lang="pt-BR" sz="1600" dirty="0" err="1">
                          <a:solidFill>
                            <a:schemeClr val="bg1"/>
                          </a:solidFill>
                          <a:effectLst/>
                        </a:rPr>
                        <a:t>consolidouse</a:t>
                      </a:r>
                      <a:r>
                        <a:rPr lang="pt-BR" sz="1600" dirty="0">
                          <a:solidFill>
                            <a:schemeClr val="bg1"/>
                          </a:solidFill>
                          <a:effectLst/>
                        </a:rPr>
                        <a:t> os requisitos a serem satisfeitos pelo sistema proposto e construiu-se um modelo representando os processos de manutenção. Por meio de um roteiro de aplicação, a solução foi apresentada e avaliada juntamente às partes interessadas, sendo bem recebida e tendo sua aplicabilidade validada.</a:t>
                      </a:r>
                    </a:p>
                  </a:txBody>
                  <a:tcPr marL="60960" marR="60960" marT="60960" marB="60960">
                    <a:lnL>
                      <a:noFill/>
                    </a:lnL>
                    <a:lnR>
                      <a:noFill/>
                    </a:lnR>
                    <a:lnT w="7620" cap="flat" cmpd="sng" algn="ctr">
                      <a:solidFill>
                        <a:srgbClr val="DDDDDD"/>
                      </a:solidFill>
                      <a:prstDash val="solid"/>
                      <a:round/>
                      <a:headEnd type="none" w="med" len="med"/>
                      <a:tailEnd type="none" w="med" len="med"/>
                    </a:lnT>
                    <a:lnB>
                      <a:noFill/>
                    </a:lnB>
                    <a:solidFill>
                      <a:srgbClr val="F9F9F9"/>
                    </a:solidFill>
                  </a:tcPr>
                </a:tc>
                <a:extLst>
                  <a:ext uri="{0D108BD9-81ED-4DB2-BD59-A6C34878D82A}">
                    <a16:rowId xmlns:a16="http://schemas.microsoft.com/office/drawing/2014/main" val="3651220145"/>
                  </a:ext>
                </a:extLst>
              </a:tr>
            </a:tbl>
          </a:graphicData>
        </a:graphic>
      </p:graphicFrame>
    </p:spTree>
    <p:extLst>
      <p:ext uri="{BB962C8B-B14F-4D97-AF65-F5344CB8AC3E}">
        <p14:creationId xmlns:p14="http://schemas.microsoft.com/office/powerpoint/2010/main" val="3794163344"/>
      </p:ext>
    </p:extLst>
  </p:cSld>
  <p:clrMapOvr>
    <a:masterClrMapping/>
  </p:clrMapOvr>
</p:sld>
</file>

<file path=ppt/theme/theme1.xml><?xml version="1.0" encoding="utf-8"?>
<a:theme xmlns:a="http://schemas.openxmlformats.org/drawingml/2006/main" name="Trilha de Vapor">
  <a:themeElements>
    <a:clrScheme name="Trilha de Vapor">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Trilha de Vapor">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rilha de Vapor">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TM04033937[[fn=Trilha de Vapor]]</Template>
  <TotalTime>194</TotalTime>
  <Words>1442</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10</vt:i4>
      </vt:variant>
    </vt:vector>
  </HeadingPairs>
  <TitlesOfParts>
    <vt:vector size="13" baseType="lpstr">
      <vt:lpstr>Arial</vt:lpstr>
      <vt:lpstr>Century Gothic</vt:lpstr>
      <vt:lpstr>Trilha de Vapor</vt:lpstr>
      <vt:lpstr>Universidade Federal do rio grande do norte analise e desenvolvimento de sistemas Metodologia do trabalho científico-a01 Docente: TÁsia Moura CARDOSO DO VALE Discente: RICHARD ROBERT DE s. CABRAL  </vt:lpstr>
      <vt:lpstr>TCC: Blockchain – Criptomoedas complementares</vt:lpstr>
      <vt:lpstr>Resenha</vt:lpstr>
      <vt:lpstr>Apresentação do PowerPoint</vt:lpstr>
      <vt:lpstr>Tese</vt:lpstr>
      <vt:lpstr>Resenha</vt:lpstr>
      <vt:lpstr>Apresentação do PowerPoint</vt:lpstr>
      <vt:lpstr>ARTIGO</vt:lpstr>
      <vt:lpstr>RESENHA</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Metodologia do trabalho científico-T01 Discente: Maria Clara Docente: Tasia Moura   </dc:title>
  <dc:creator>Maria Clara Amaral</dc:creator>
  <cp:lastModifiedBy>Robert Richard</cp:lastModifiedBy>
  <cp:revision>2</cp:revision>
  <dcterms:created xsi:type="dcterms:W3CDTF">2022-10-17T01:32:27Z</dcterms:created>
  <dcterms:modified xsi:type="dcterms:W3CDTF">2022-10-24T09:08:38Z</dcterms:modified>
</cp:coreProperties>
</file>