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0" r:id="rId6"/>
    <p:sldId id="261" r:id="rId7"/>
    <p:sldId id="268" r:id="rId8"/>
    <p:sldId id="262" r:id="rId9"/>
    <p:sldId id="269" r:id="rId10"/>
    <p:sldId id="270" r:id="rId11"/>
    <p:sldId id="271" r:id="rId12"/>
    <p:sldId id="272" r:id="rId13"/>
    <p:sldId id="273" r:id="rId14"/>
    <p:sldId id="267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74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83707" autoAdjust="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hyperlink" Target="https://unwiredlearning.com/blog/git-basic-for-beginn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tutorial/index.html" TargetMode="External"/><Relationship Id="rId4" Type="http://schemas.openxmlformats.org/officeDocument/2006/relationships/hyperlink" Target="https://www.geeksforgeeks.org/difference-between-c-and-pytho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COMP 1531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Solving &amp; Teamwork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Discussion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263" y="46584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DA85-9288-495A-A4BE-E87C9AC8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sz="2400" b="1" dirty="0"/>
              <a:t>Question:</a:t>
            </a:r>
          </a:p>
          <a:p>
            <a:pPr marL="45720" indent="0">
              <a:buNone/>
            </a:pPr>
            <a:r>
              <a:rPr lang="en-AU" sz="2400" dirty="0"/>
              <a:t>Is Python a good programming language.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Answer:</a:t>
            </a:r>
          </a:p>
          <a:p>
            <a:pPr marL="45720" indent="0">
              <a:buNone/>
            </a:pPr>
            <a:r>
              <a:rPr lang="en-AU" sz="2400" dirty="0"/>
              <a:t>It depends on what you use it for.</a:t>
            </a:r>
          </a:p>
          <a:p>
            <a:pPr marL="45720" indent="0">
              <a:buNone/>
            </a:pPr>
            <a:r>
              <a:rPr lang="en-AU" sz="2400" dirty="0"/>
              <a:t>Programming languages are a TOOL</a:t>
            </a:r>
            <a:r>
              <a:rPr lang="en-AU" sz="2400" b="1" dirty="0"/>
              <a:t> </a:t>
            </a:r>
            <a:r>
              <a:rPr lang="en-AU" sz="2400" dirty="0"/>
              <a:t>for solving problems</a:t>
            </a:r>
            <a:r>
              <a:rPr lang="en-AU" sz="2400" b="1" dirty="0"/>
              <a:t>.</a:t>
            </a:r>
            <a:endParaRPr lang="en-AU" sz="2400" dirty="0"/>
          </a:p>
          <a:p>
            <a:pPr marL="45720" indent="0">
              <a:buNone/>
            </a:pPr>
            <a:r>
              <a:rPr lang="en-AU" sz="2400" dirty="0"/>
              <a:t>Python is great for data science, scripting  and fine for backend servers. </a:t>
            </a:r>
          </a:p>
          <a:p>
            <a:pPr marL="4572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F52E2-8839-412B-83FF-94C14443B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14" y="1961908"/>
            <a:ext cx="1149197" cy="11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C6AE-D403-422A-9392-C0EFA468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Software requirements yield differing solutions.</a:t>
            </a:r>
          </a:p>
          <a:p>
            <a:endParaRPr lang="en-AU" sz="2400" dirty="0"/>
          </a:p>
          <a:p>
            <a:r>
              <a:rPr lang="en-AU" sz="2400" dirty="0"/>
              <a:t>Requirements should tell us just enough to proceed with little error.</a:t>
            </a:r>
          </a:p>
          <a:p>
            <a:endParaRPr lang="en-AU" sz="2400" dirty="0"/>
          </a:p>
          <a:p>
            <a:r>
              <a:rPr lang="en-AU" sz="2400" dirty="0"/>
              <a:t>Good practices are widely accepted processes.</a:t>
            </a:r>
          </a:p>
          <a:p>
            <a:endParaRPr lang="en-AU" sz="2400" dirty="0"/>
          </a:p>
          <a:p>
            <a:r>
              <a:rPr lang="en-AU" sz="2400" dirty="0"/>
              <a:t>Look at languages as a tool to solve problems, they all have their uses.</a:t>
            </a:r>
          </a:p>
        </p:txBody>
      </p:sp>
    </p:spTree>
    <p:extLst>
      <p:ext uri="{BB962C8B-B14F-4D97-AF65-F5344CB8AC3E}">
        <p14:creationId xmlns:p14="http://schemas.microsoft.com/office/powerpoint/2010/main" val="368327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Bonus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627F-5F10-47E1-B336-C2407416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6" y="1601227"/>
            <a:ext cx="9872871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AU" sz="1800" dirty="0"/>
              <a:t>Git Basics</a:t>
            </a:r>
          </a:p>
          <a:p>
            <a:r>
              <a:rPr lang="en-AU" sz="1800" dirty="0">
                <a:hlinkClick r:id="rId2"/>
              </a:rPr>
              <a:t>https://unwiredlearning.com/blog/git-basic-for-beginners/</a:t>
            </a:r>
            <a:endParaRPr lang="en-AU" sz="1800" dirty="0"/>
          </a:p>
          <a:p>
            <a:pPr marL="45720" indent="0">
              <a:buNone/>
            </a:pPr>
            <a:endParaRPr lang="en-AU" sz="1800" dirty="0"/>
          </a:p>
          <a:p>
            <a:pPr marL="45720" indent="0">
              <a:buNone/>
            </a:pPr>
            <a:r>
              <a:rPr lang="en-AU" sz="1800" dirty="0"/>
              <a:t>Git Cheat Sheet</a:t>
            </a:r>
          </a:p>
          <a:p>
            <a:r>
              <a:rPr lang="en-AU" sz="1800" dirty="0">
                <a:hlinkClick r:id="rId3"/>
              </a:rPr>
              <a:t>https://education.github.com/git-cheat-sheet-education.pdf</a:t>
            </a:r>
            <a:endParaRPr lang="en-AU" sz="1800" dirty="0"/>
          </a:p>
          <a:p>
            <a:pPr marL="45720" indent="0">
              <a:buNone/>
            </a:pPr>
            <a:endParaRPr lang="en-AU" sz="1800" dirty="0"/>
          </a:p>
          <a:p>
            <a:pPr marL="45720" indent="0">
              <a:buNone/>
            </a:pPr>
            <a:r>
              <a:rPr lang="en-AU" sz="1800" dirty="0"/>
              <a:t>Python vs C</a:t>
            </a:r>
          </a:p>
          <a:p>
            <a:r>
              <a:rPr lang="en-AU" sz="1800" dirty="0">
                <a:hlinkClick r:id="rId4"/>
              </a:rPr>
              <a:t>https://www.geeksforgeeks.org/difference-between-c-and-python/</a:t>
            </a:r>
            <a:endParaRPr lang="en-AU" sz="1800" dirty="0"/>
          </a:p>
          <a:p>
            <a:pPr marL="45720" indent="0">
              <a:buNone/>
            </a:pPr>
            <a:endParaRPr lang="en-AU" sz="1800" dirty="0"/>
          </a:p>
          <a:p>
            <a:pPr marL="45720" indent="0">
              <a:buNone/>
            </a:pPr>
            <a:r>
              <a:rPr lang="en-AU" sz="1800" dirty="0"/>
              <a:t>Python Docs Tutorial</a:t>
            </a:r>
          </a:p>
          <a:p>
            <a:r>
              <a:rPr lang="en-AU" sz="1800" dirty="0">
                <a:hlinkClick r:id="rId5"/>
              </a:rPr>
              <a:t>https://docs.python.org/3/tutorial/index.html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83981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56FB-61BD-4BCB-8F75-7CC1DA8B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pPr marL="45720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E347DD-9485-499F-A540-CD31A57CD29F}"/>
              </a:ext>
            </a:extLst>
          </p:cNvPr>
          <p:cNvSpPr txBox="1">
            <a:spLocks/>
          </p:cNvSpPr>
          <p:nvPr/>
        </p:nvSpPr>
        <p:spPr>
          <a:xfrm>
            <a:off x="1096766" y="24486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Bonus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07862-6302-49BB-9D34-74383717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29" y="1420394"/>
            <a:ext cx="3736405" cy="51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3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Introduce Yourselves!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0DFA-9D8A-4100-99A9-1E50AE88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Find a partner (you don’t know)</a:t>
            </a:r>
          </a:p>
          <a:p>
            <a:endParaRPr lang="en-AU" sz="2400" dirty="0"/>
          </a:p>
          <a:p>
            <a:r>
              <a:rPr lang="en-AU" sz="2400" dirty="0"/>
              <a:t>Brainstorm a creative name for your partnership (mix the letters of your names)</a:t>
            </a:r>
          </a:p>
          <a:p>
            <a:endParaRPr lang="en-AU" sz="2400" dirty="0"/>
          </a:p>
          <a:p>
            <a:r>
              <a:rPr lang="en-AU" sz="2400" dirty="0"/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252A-61CB-4A2B-9176-A46828AB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sz="2400" dirty="0"/>
              <a:t>You have 10 minutes to solve the following.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Question: </a:t>
            </a:r>
          </a:p>
          <a:p>
            <a:pPr marL="45720" indent="0">
              <a:buNone/>
            </a:pPr>
            <a:r>
              <a:rPr lang="en-AU" sz="2400" dirty="0"/>
              <a:t>You can create infinitely many perfect copies of tables.</a:t>
            </a:r>
          </a:p>
          <a:p>
            <a:pPr marL="45720" indent="0">
              <a:buNone/>
            </a:pPr>
            <a:r>
              <a:rPr lang="en-AU" sz="2400" dirty="0"/>
              <a:t>How tables can you  reasonably fit in the room?</a:t>
            </a:r>
          </a:p>
          <a:p>
            <a:pPr marL="45720" indent="0">
              <a:buNone/>
            </a:pPr>
            <a:endParaRPr lang="en-AU" dirty="0"/>
          </a:p>
          <a:p>
            <a:pPr marL="45720" indent="0">
              <a:buNone/>
            </a:pPr>
            <a:endParaRPr lang="en-AU" dirty="0"/>
          </a:p>
          <a:p>
            <a:pPr marL="45720" indent="0">
              <a:buNone/>
            </a:pPr>
            <a:endParaRPr lang="en-AU" dirty="0"/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74001D45-42FD-4252-B298-6289A71EF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577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252A-61CB-4A2B-9176-A46828AB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sz="2400" b="1" dirty="0"/>
              <a:t>Discussion:</a:t>
            </a:r>
          </a:p>
          <a:p>
            <a:pPr marL="45720" indent="0">
              <a:buNone/>
            </a:pPr>
            <a:r>
              <a:rPr lang="en-AU" sz="2400" dirty="0"/>
              <a:t>How did your group come up with the solution?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Why?</a:t>
            </a:r>
          </a:p>
          <a:p>
            <a:pPr marL="45720" indent="0">
              <a:buNone/>
            </a:pPr>
            <a:r>
              <a:rPr lang="en-AU" sz="2400" dirty="0"/>
              <a:t>A lesson of how DIFFERENT teams produce VARYING solutions to the SAME problems.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endParaRPr lang="en-AU" dirty="0"/>
          </a:p>
          <a:p>
            <a:pPr marL="45720" indent="0">
              <a:buNone/>
            </a:pPr>
            <a:endParaRPr lang="en-AU" dirty="0"/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74001D45-42FD-4252-B298-6289A71EF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577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9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Discussion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388" y="46584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DA85-9288-495A-A4BE-E87C9AC8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sz="2400" b="1" dirty="0"/>
              <a:t>Question:</a:t>
            </a:r>
          </a:p>
          <a:p>
            <a:pPr marL="45720" indent="0">
              <a:buNone/>
            </a:pPr>
            <a:r>
              <a:rPr lang="en-AU" sz="2400" dirty="0"/>
              <a:t>Should and will a SENG process always yield the same result for the same requirements?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Answer:</a:t>
            </a:r>
          </a:p>
          <a:p>
            <a:pPr marL="45720" indent="0">
              <a:buNone/>
            </a:pPr>
            <a:r>
              <a:rPr lang="en-AU" sz="2400" dirty="0"/>
              <a:t>Should? It depends on the project. (NASA vs Web Dev)</a:t>
            </a:r>
          </a:p>
          <a:p>
            <a:pPr marL="45720" indent="0">
              <a:buNone/>
            </a:pPr>
            <a:r>
              <a:rPr lang="en-AU" sz="2400" dirty="0"/>
              <a:t>Will? Almost never.</a:t>
            </a:r>
          </a:p>
          <a:p>
            <a:pPr marL="4572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Discussion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764" y="46584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DA85-9288-495A-A4BE-E87C9AC8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AU" sz="2400" b="1" dirty="0"/>
              <a:t>Question:</a:t>
            </a:r>
          </a:p>
          <a:p>
            <a:pPr marL="45720" indent="0">
              <a:buNone/>
            </a:pPr>
            <a:r>
              <a:rPr lang="en-AU" sz="2400" dirty="0"/>
              <a:t>How important is detail in requirements? Can you have too much or too little?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Answer:</a:t>
            </a:r>
          </a:p>
          <a:p>
            <a:pPr marL="45720" indent="0">
              <a:buNone/>
            </a:pPr>
            <a:r>
              <a:rPr lang="en-AU" sz="2400" dirty="0"/>
              <a:t>The right detail is important. </a:t>
            </a:r>
          </a:p>
          <a:p>
            <a:pPr marL="45720" indent="0">
              <a:buNone/>
            </a:pPr>
            <a:r>
              <a:rPr lang="en-AU" sz="2400" dirty="0"/>
              <a:t>Too little we produce something completely wrong.</a:t>
            </a:r>
          </a:p>
          <a:p>
            <a:pPr marL="45720" indent="0">
              <a:buNone/>
            </a:pPr>
            <a:r>
              <a:rPr lang="en-AU" sz="2400" dirty="0"/>
              <a:t>Too much we leave little flexibility for changing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63069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Discussion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263" y="46584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DA85-9288-495A-A4BE-E87C9AC8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AU" sz="2400" b="1" dirty="0"/>
              <a:t>Question:</a:t>
            </a:r>
          </a:p>
          <a:p>
            <a:pPr marL="45720" indent="0">
              <a:buNone/>
            </a:pPr>
            <a:r>
              <a:rPr lang="en-AU" sz="2400" dirty="0"/>
              <a:t>Should a process require all requirements to be fully known and specified before project start?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Answer:</a:t>
            </a:r>
          </a:p>
          <a:p>
            <a:pPr marL="45720" indent="0">
              <a:buNone/>
            </a:pPr>
            <a:r>
              <a:rPr lang="en-AU" sz="2400" dirty="0"/>
              <a:t>Yes, if waterfall method.</a:t>
            </a:r>
          </a:p>
          <a:p>
            <a:pPr marL="45720" indent="0">
              <a:buNone/>
            </a:pPr>
            <a:r>
              <a:rPr lang="en-AU" sz="2400" dirty="0"/>
              <a:t>These days not really,  as we adopt more agile approaches.</a:t>
            </a:r>
          </a:p>
          <a:p>
            <a:pPr marL="45720" indent="0">
              <a:buNone/>
            </a:pPr>
            <a:r>
              <a:rPr lang="en-AU" sz="2400" dirty="0"/>
              <a:t>Changing requirements are a guarantee for most software.</a:t>
            </a:r>
          </a:p>
        </p:txBody>
      </p:sp>
    </p:spTree>
    <p:extLst>
      <p:ext uri="{BB962C8B-B14F-4D97-AF65-F5344CB8AC3E}">
        <p14:creationId xmlns:p14="http://schemas.microsoft.com/office/powerpoint/2010/main" val="68087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Discussion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263" y="46584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DA85-9288-495A-A4BE-E87C9AC8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AU" sz="2400" b="1" dirty="0"/>
              <a:t>Question:</a:t>
            </a:r>
          </a:p>
          <a:p>
            <a:pPr marL="45720" indent="0">
              <a:buNone/>
            </a:pPr>
            <a:r>
              <a:rPr lang="en-AU" sz="2400" dirty="0"/>
              <a:t>What is the distinction between good practices and a process?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Answer:</a:t>
            </a:r>
          </a:p>
          <a:p>
            <a:pPr marL="45720" indent="0">
              <a:buNone/>
            </a:pPr>
            <a:r>
              <a:rPr lang="en-AU" sz="2400" dirty="0"/>
              <a:t>Process is just a sequence of steps to meet a goal.</a:t>
            </a:r>
          </a:p>
          <a:p>
            <a:pPr marL="45720" indent="0">
              <a:buNone/>
            </a:pPr>
            <a:r>
              <a:rPr lang="en-AU" sz="2400" dirty="0"/>
              <a:t>Good practice is a process, widely accepted to be superior to alternatives.</a:t>
            </a:r>
          </a:p>
        </p:txBody>
      </p:sp>
    </p:spTree>
    <p:extLst>
      <p:ext uri="{BB962C8B-B14F-4D97-AF65-F5344CB8AC3E}">
        <p14:creationId xmlns:p14="http://schemas.microsoft.com/office/powerpoint/2010/main" val="209995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Discussion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263" y="46584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DA85-9288-495A-A4BE-E87C9AC8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AU" sz="2400" b="1" dirty="0"/>
              <a:t>Question:</a:t>
            </a:r>
          </a:p>
          <a:p>
            <a:pPr marL="45720" indent="0">
              <a:buNone/>
            </a:pPr>
            <a:r>
              <a:rPr lang="en-AU" sz="2400" dirty="0"/>
              <a:t>What are traits you believe make good team members?</a:t>
            </a:r>
          </a:p>
          <a:p>
            <a:pPr marL="45720" indent="0">
              <a:buNone/>
            </a:pPr>
            <a:r>
              <a:rPr lang="en-AU" sz="2400" dirty="0"/>
              <a:t>How do you decide who is on your team?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My opinion:</a:t>
            </a:r>
          </a:p>
          <a:p>
            <a:pPr marL="45720" indent="0">
              <a:buNone/>
            </a:pPr>
            <a:r>
              <a:rPr lang="en-AU" sz="2400" dirty="0"/>
              <a:t>Friendly, empathetic, punctual and willing to learn.</a:t>
            </a:r>
          </a:p>
          <a:p>
            <a:pPr marL="45720" indent="0">
              <a:buNone/>
            </a:pPr>
            <a:r>
              <a:rPr lang="en-AU" sz="2400" dirty="0"/>
              <a:t>Skill is a secondary trait for me. </a:t>
            </a:r>
          </a:p>
        </p:txBody>
      </p:sp>
    </p:spTree>
    <p:extLst>
      <p:ext uri="{BB962C8B-B14F-4D97-AF65-F5344CB8AC3E}">
        <p14:creationId xmlns:p14="http://schemas.microsoft.com/office/powerpoint/2010/main" val="199304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528</Words>
  <Application>Microsoft Office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Corbel</vt:lpstr>
      <vt:lpstr>Rockwell</vt:lpstr>
      <vt:lpstr>Tahoma</vt:lpstr>
      <vt:lpstr>Basis</vt:lpstr>
      <vt:lpstr>COMP 1531 Week 1</vt:lpstr>
      <vt:lpstr>Introduce Yourselves!</vt:lpstr>
      <vt:lpstr>Problem Solving</vt:lpstr>
      <vt:lpstr>Problem Solving</vt:lpstr>
      <vt:lpstr>Discussion</vt:lpstr>
      <vt:lpstr>Discussion</vt:lpstr>
      <vt:lpstr>Discussion</vt:lpstr>
      <vt:lpstr>Discussion</vt:lpstr>
      <vt:lpstr>Discussion</vt:lpstr>
      <vt:lpstr>Discussion</vt:lpstr>
      <vt:lpstr>Conclusion</vt:lpstr>
      <vt:lpstr>Bonus 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2019-09-11T11:11:59Z</dcterms:created>
  <dcterms:modified xsi:type="dcterms:W3CDTF">2019-09-14T10:18:29Z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